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9" r:id="rId4"/>
    <p:sldId id="260" r:id="rId5"/>
    <p:sldId id="261" r:id="rId6"/>
    <p:sldId id="262" r:id="rId7"/>
    <p:sldId id="263" r:id="rId8"/>
    <p:sldId id="264" r:id="rId9"/>
    <p:sldId id="265" r:id="rId10"/>
    <p:sldId id="266" r:id="rId11"/>
    <p:sldId id="268"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4660"/>
  </p:normalViewPr>
  <p:slideViewPr>
    <p:cSldViewPr>
      <p:cViewPr varScale="1">
        <p:scale>
          <a:sx n="69" d="100"/>
          <a:sy n="69" d="100"/>
        </p:scale>
        <p:origin x="-141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125DFE4-8CCD-4269-A414-5730924C0DC1}" type="datetimeFigureOut">
              <a:rPr lang="ru-RU" smtClean="0"/>
              <a:t>31.05.2013</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990BE7A4-93CB-4CCF-93ED-781D942B5FD3}"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125DFE4-8CCD-4269-A414-5730924C0DC1}" type="datetimeFigureOut">
              <a:rPr lang="ru-RU" smtClean="0"/>
              <a:t>31.05.2013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90BE7A4-93CB-4CCF-93ED-781D942B5FD3}"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5125DFE4-8CCD-4269-A414-5730924C0DC1}" type="datetimeFigureOut">
              <a:rPr lang="ru-RU" smtClean="0"/>
              <a:t>31.05.2013</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90BE7A4-93CB-4CCF-93ED-781D942B5FD3}"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125DFE4-8CCD-4269-A414-5730924C0DC1}" type="datetimeFigureOut">
              <a:rPr lang="ru-RU" smtClean="0"/>
              <a:t>31.05.2013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90BE7A4-93CB-4CCF-93ED-781D942B5FD3}"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125DFE4-8CCD-4269-A414-5730924C0DC1}" type="datetimeFigureOut">
              <a:rPr lang="ru-RU" smtClean="0"/>
              <a:t>31.05.2013</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990BE7A4-93CB-4CCF-93ED-781D942B5FD3}"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125DFE4-8CCD-4269-A414-5730924C0DC1}" type="datetimeFigureOut">
              <a:rPr lang="ru-RU" smtClean="0"/>
              <a:t>31.05.2013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90BE7A4-93CB-4CCF-93ED-781D942B5FD3}"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125DFE4-8CCD-4269-A414-5730924C0DC1}" type="datetimeFigureOut">
              <a:rPr lang="ru-RU" smtClean="0"/>
              <a:t>31.05.2013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990BE7A4-93CB-4CCF-93ED-781D942B5FD3}"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125DFE4-8CCD-4269-A414-5730924C0DC1}" type="datetimeFigureOut">
              <a:rPr lang="ru-RU" smtClean="0"/>
              <a:t>31.05.2013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990BE7A4-93CB-4CCF-93ED-781D942B5FD3}"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5125DFE4-8CCD-4269-A414-5730924C0DC1}" type="datetimeFigureOut">
              <a:rPr lang="ru-RU" smtClean="0"/>
              <a:t>31.05.2013</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990BE7A4-93CB-4CCF-93ED-781D942B5FD3}"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125DFE4-8CCD-4269-A414-5730924C0DC1}" type="datetimeFigureOut">
              <a:rPr lang="ru-RU" smtClean="0"/>
              <a:t>31.05.2013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90BE7A4-93CB-4CCF-93ED-781D942B5FD3}"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5125DFE4-8CCD-4269-A414-5730924C0DC1}" type="datetimeFigureOut">
              <a:rPr lang="ru-RU" smtClean="0"/>
              <a:t>31.05.2013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90BE7A4-93CB-4CCF-93ED-781D942B5FD3}" type="slidenum">
              <a:rPr lang="ru-RU" smtClean="0"/>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125DFE4-8CCD-4269-A414-5730924C0DC1}" type="datetimeFigureOut">
              <a:rPr lang="ru-RU" smtClean="0"/>
              <a:t>31.05.2013</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90BE7A4-93CB-4CCF-93ED-781D942B5FD3}"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м</a:t>
            </a:r>
            <a:endParaRPr lang="ru-RU" dirty="0"/>
          </a:p>
        </p:txBody>
      </p:sp>
      <p:sp>
        <p:nvSpPr>
          <p:cNvPr id="3" name="Подзаголовок 2"/>
          <p:cNvSpPr>
            <a:spLocks noGrp="1"/>
          </p:cNvSpPr>
          <p:nvPr>
            <p:ph type="subTitle" idx="1"/>
          </p:nvPr>
        </p:nvSpPr>
        <p:spPr/>
        <p:txBody>
          <a:bodyPr/>
          <a:lstStyle/>
          <a:p>
            <a:endParaRPr lang="ru-RU"/>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Прямоугольник 5"/>
          <p:cNvSpPr/>
          <p:nvPr/>
        </p:nvSpPr>
        <p:spPr>
          <a:xfrm>
            <a:off x="237608" y="2570975"/>
            <a:ext cx="8668784" cy="1323439"/>
          </a:xfrm>
          <a:prstGeom prst="rect">
            <a:avLst/>
          </a:prstGeom>
          <a:noFill/>
        </p:spPr>
        <p:txBody>
          <a:bodyPr wrap="none" lIns="91440" tIns="45720" rIns="91440" bIns="45720">
            <a:spAutoFit/>
          </a:bodyPr>
          <a:lstStyle/>
          <a:p>
            <a:pPr algn="ctr"/>
            <a:r>
              <a:rPr lang="en-US" sz="80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SIGHTS OF LONDON</a:t>
            </a:r>
            <a:endParaRPr lang="ru-RU" sz="80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extLst>
      <p:ext uri="{BB962C8B-B14F-4D97-AF65-F5344CB8AC3E}">
        <p14:creationId xmlns:p14="http://schemas.microsoft.com/office/powerpoint/2010/main" val="2332787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89098" y="116632"/>
            <a:ext cx="3429000" cy="1008112"/>
          </a:xfrm>
        </p:spPr>
        <p:txBody>
          <a:bodyPr/>
          <a:lstStyle/>
          <a:p>
            <a:pPr algn="ctr"/>
            <a:r>
              <a:rPr lang="en-US" dirty="0"/>
              <a:t>Buckingham Palace</a:t>
            </a:r>
            <a:endParaRPr lang="ru-RU" dirty="0"/>
          </a:p>
        </p:txBody>
      </p:sp>
      <p:sp>
        <p:nvSpPr>
          <p:cNvPr id="3" name="Текст 2"/>
          <p:cNvSpPr>
            <a:spLocks noGrp="1"/>
          </p:cNvSpPr>
          <p:nvPr>
            <p:ph type="body" sz="half" idx="2"/>
          </p:nvPr>
        </p:nvSpPr>
        <p:spPr>
          <a:xfrm>
            <a:off x="5220072" y="1268760"/>
            <a:ext cx="3744416" cy="5328592"/>
          </a:xfrm>
        </p:spPr>
        <p:txBody>
          <a:bodyPr>
            <a:normAutofit/>
          </a:bodyPr>
          <a:lstStyle/>
          <a:p>
            <a:r>
              <a:rPr lang="en-US" sz="2000" dirty="0"/>
              <a:t>Buckingham Palace, one of several palaces owned by the British Royal family, is one of the major tourist attractions in London. The original building was constructed as a </a:t>
            </a:r>
            <a:r>
              <a:rPr lang="en-US" sz="2000" dirty="0" smtClean="0"/>
              <a:t>country house </a:t>
            </a:r>
            <a:r>
              <a:rPr lang="en-US" sz="2000" dirty="0"/>
              <a:t>in 1705 by the duke of Buckingham, John Sheffield. Queen Victoria was the first to reside in the palace. A part of the palace is still used by the Royal family. The changing of the guard takes place daily at 11 o'clock in front of Buckingham Palace.</a:t>
            </a:r>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17188" r="17188"/>
          <a:stretch>
            <a:fillRect/>
          </a:stretch>
        </p:blipFill>
        <p:spPr>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2168837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19872" y="1700808"/>
            <a:ext cx="3384376" cy="1143000"/>
          </a:xfrm>
        </p:spPr>
        <p:txBody>
          <a:bodyPr/>
          <a:lstStyle/>
          <a:p>
            <a:r>
              <a:rPr lang="en-US" dirty="0" smtClean="0"/>
              <a:t>W</a:t>
            </a:r>
            <a:endParaRPr lang="ru-RU"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Прямоугольник 4"/>
          <p:cNvSpPr/>
          <p:nvPr/>
        </p:nvSpPr>
        <p:spPr>
          <a:xfrm>
            <a:off x="179512" y="2967335"/>
            <a:ext cx="8964488" cy="3323987"/>
          </a:xfrm>
          <a:prstGeom prst="rect">
            <a:avLst/>
          </a:prstGeom>
          <a:noFill/>
        </p:spPr>
        <p:txBody>
          <a:bodyPr wrap="squar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WELCOME TO </a:t>
            </a: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LONDON</a:t>
            </a:r>
            <a:endParaRPr lang="ru-RU"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a:p>
            <a:pPr algn="ctr"/>
            <a:endParaRPr lang="ru-RU"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a:p>
            <a:pPr algn="ctr"/>
            <a:endParaRPr lang="ru-RU"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a:p>
            <a:pPr algn="ctr"/>
            <a:endParaRPr lang="ru-RU" sz="1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a:p>
            <a:pPr algn="ctr"/>
            <a:endParaRPr lang="ru-RU" sz="16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a:p>
            <a:pPr algn="r"/>
            <a:r>
              <a:rPr lang="en-US" sz="1600" b="1" dirty="0" err="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Khoang</a:t>
            </a:r>
            <a:r>
              <a:rPr lang="en-US" sz="16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t>
            </a:r>
            <a:r>
              <a:rPr lang="en-US" sz="1600" b="1" dirty="0" err="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Nikol</a:t>
            </a:r>
            <a:r>
              <a:rPr lang="en-US" sz="16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5 B School 14</a:t>
            </a:r>
            <a:endParaRPr lang="ru-RU" sz="16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extLst>
      <p:ext uri="{BB962C8B-B14F-4D97-AF65-F5344CB8AC3E}">
        <p14:creationId xmlns:p14="http://schemas.microsoft.com/office/powerpoint/2010/main" val="1980747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89098" y="0"/>
            <a:ext cx="3429000" cy="980728"/>
          </a:xfrm>
        </p:spPr>
        <p:txBody>
          <a:bodyPr/>
          <a:lstStyle/>
          <a:p>
            <a:r>
              <a:rPr lang="ru-RU" dirty="0" smtClean="0"/>
              <a:t> </a:t>
            </a:r>
            <a:endParaRPr lang="ru-RU" dirty="0"/>
          </a:p>
        </p:txBody>
      </p:sp>
      <p:sp>
        <p:nvSpPr>
          <p:cNvPr id="3" name="Текст 2"/>
          <p:cNvSpPr>
            <a:spLocks noGrp="1"/>
          </p:cNvSpPr>
          <p:nvPr>
            <p:ph type="body" sz="half" idx="2"/>
          </p:nvPr>
        </p:nvSpPr>
        <p:spPr>
          <a:xfrm>
            <a:off x="5508104" y="404664"/>
            <a:ext cx="3312368" cy="5040560"/>
          </a:xfrm>
        </p:spPr>
        <p:txBody>
          <a:bodyPr anchor="ctr">
            <a:spAutoFit/>
          </a:bodyPr>
          <a:lstStyle/>
          <a:p>
            <a:r>
              <a:rPr lang="en-US" sz="3600" dirty="0"/>
              <a:t>London </a:t>
            </a:r>
            <a:r>
              <a:rPr lang="en-US" sz="3600" dirty="0" smtClean="0"/>
              <a:t>is a </a:t>
            </a:r>
            <a:r>
              <a:rPr lang="en-US" sz="3600" dirty="0"/>
              <a:t>world cultural capital. It is the world's most-visited </a:t>
            </a:r>
            <a:r>
              <a:rPr lang="en-US" sz="3600" dirty="0" smtClean="0"/>
              <a:t>city</a:t>
            </a:r>
            <a:r>
              <a:rPr lang="ru-RU" sz="3600" dirty="0" smtClean="0"/>
              <a:t> </a:t>
            </a:r>
            <a:r>
              <a:rPr lang="en-US" sz="3600" dirty="0" smtClean="0"/>
              <a:t> because there are a lot of places of interest.</a:t>
            </a:r>
            <a:endParaRPr lang="ru-RU" sz="3600" dirty="0"/>
          </a:p>
        </p:txBody>
      </p:sp>
      <p:pic>
        <p:nvPicPr>
          <p:cNvPr id="5" name="Рисунок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10015" b="10015"/>
          <a:stretch>
            <a:fillRect/>
          </a:stretch>
        </p:blipFill>
        <p:spPr>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813047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89098" y="260648"/>
            <a:ext cx="3429000" cy="864096"/>
          </a:xfrm>
        </p:spPr>
        <p:txBody>
          <a:bodyPr>
            <a:normAutofit/>
          </a:bodyPr>
          <a:lstStyle/>
          <a:p>
            <a:r>
              <a:rPr lang="en-US" sz="4800" dirty="0" smtClean="0"/>
              <a:t>BIG BEN</a:t>
            </a:r>
            <a:endParaRPr lang="ru-RU" sz="4800" dirty="0"/>
          </a:p>
        </p:txBody>
      </p:sp>
      <p:sp>
        <p:nvSpPr>
          <p:cNvPr id="3" name="Текст 2"/>
          <p:cNvSpPr>
            <a:spLocks noGrp="1"/>
          </p:cNvSpPr>
          <p:nvPr>
            <p:ph type="body" sz="half" idx="2"/>
          </p:nvPr>
        </p:nvSpPr>
        <p:spPr>
          <a:xfrm>
            <a:off x="5389098" y="1268760"/>
            <a:ext cx="3429000" cy="5040560"/>
          </a:xfrm>
        </p:spPr>
        <p:txBody>
          <a:bodyPr>
            <a:normAutofit/>
          </a:bodyPr>
          <a:lstStyle/>
          <a:p>
            <a:r>
              <a:rPr lang="en-US" sz="2000" dirty="0"/>
              <a:t>The clock </a:t>
            </a:r>
            <a:r>
              <a:rPr lang="en-US" sz="2000" dirty="0" smtClean="0"/>
              <a:t>is the </a:t>
            </a:r>
            <a:r>
              <a:rPr lang="en-US" sz="2000" dirty="0"/>
              <a:t>largest in the world and is still the largest in Great-Britain. The clock faces have a diameter of almost </a:t>
            </a:r>
            <a:r>
              <a:rPr lang="en-US" sz="2000" dirty="0" smtClean="0"/>
              <a:t>7.5m. </a:t>
            </a:r>
            <a:r>
              <a:rPr lang="en-US" sz="2000" dirty="0"/>
              <a:t>The hour hand is </a:t>
            </a:r>
            <a:r>
              <a:rPr lang="en-US" sz="2000" dirty="0" smtClean="0"/>
              <a:t>2.7m </a:t>
            </a:r>
            <a:r>
              <a:rPr lang="en-US" sz="2000" dirty="0"/>
              <a:t>long and the minute hand </a:t>
            </a:r>
            <a:r>
              <a:rPr lang="en-US" sz="2000" dirty="0" smtClean="0"/>
              <a:t>is 4.25m long</a:t>
            </a:r>
            <a:r>
              <a:rPr lang="en-US" sz="2000" dirty="0"/>
              <a:t>. The hour bell </a:t>
            </a:r>
            <a:r>
              <a:rPr lang="en-US" sz="2000" dirty="0" smtClean="0"/>
              <a:t>was  </a:t>
            </a:r>
            <a:r>
              <a:rPr lang="en-US" sz="2000" dirty="0"/>
              <a:t>named after Benjamin Hall, the First Commissioner of Works. The clock's </a:t>
            </a:r>
            <a:r>
              <a:rPr lang="en-US" sz="2000" dirty="0" smtClean="0"/>
              <a:t>mechanism was </a:t>
            </a:r>
            <a:r>
              <a:rPr lang="en-US" sz="2000" dirty="0"/>
              <a:t>designed by Edmund Beckett </a:t>
            </a:r>
            <a:r>
              <a:rPr lang="en-US" sz="2000" dirty="0" smtClean="0"/>
              <a:t>Denison.</a:t>
            </a:r>
            <a:endParaRPr lang="ru-RU" sz="2000" dirty="0"/>
          </a:p>
        </p:txBody>
      </p:sp>
      <p:pic>
        <p:nvPicPr>
          <p:cNvPr id="6" name="Рисунок 5"/>
          <p:cNvPicPr>
            <a:picLocks noGrp="1" noChangeAspect="1"/>
          </p:cNvPicPr>
          <p:nvPr>
            <p:ph type="pic" idx="1"/>
          </p:nvPr>
        </p:nvPicPr>
        <p:blipFill>
          <a:blip r:embed="rId2">
            <a:extLst>
              <a:ext uri="{28A0092B-C50C-407E-A947-70E740481C1C}">
                <a14:useLocalDpi xmlns:a14="http://schemas.microsoft.com/office/drawing/2010/main" val="0"/>
              </a:ext>
            </a:extLst>
          </a:blip>
          <a:srcRect l="12486" r="12486"/>
          <a:stretch>
            <a:fillRect/>
          </a:stretch>
        </p:blipFill>
        <p:spPr>
          <a:xfrm>
            <a:off x="797808" y="1052736"/>
            <a:ext cx="4206240" cy="42062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2073921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76056" y="260648"/>
            <a:ext cx="3960440" cy="1008112"/>
          </a:xfrm>
        </p:spPr>
        <p:txBody>
          <a:bodyPr>
            <a:noAutofit/>
          </a:bodyPr>
          <a:lstStyle/>
          <a:p>
            <a:pPr algn="ctr"/>
            <a:r>
              <a:rPr lang="en-US" sz="3200" dirty="0" smtClean="0"/>
              <a:t>THE TOWER OF LONDON</a:t>
            </a:r>
            <a:endParaRPr lang="ru-RU" sz="3200" dirty="0"/>
          </a:p>
        </p:txBody>
      </p:sp>
      <p:sp>
        <p:nvSpPr>
          <p:cNvPr id="3" name="Текст 2"/>
          <p:cNvSpPr>
            <a:spLocks noGrp="1"/>
          </p:cNvSpPr>
          <p:nvPr>
            <p:ph type="body" sz="half" idx="2"/>
          </p:nvPr>
        </p:nvSpPr>
        <p:spPr>
          <a:xfrm>
            <a:off x="5389098" y="1556792"/>
            <a:ext cx="3429000" cy="4392488"/>
          </a:xfrm>
        </p:spPr>
        <p:txBody>
          <a:bodyPr>
            <a:normAutofit/>
          </a:bodyPr>
          <a:lstStyle/>
          <a:p>
            <a:r>
              <a:rPr lang="en-US" sz="2000" dirty="0" smtClean="0"/>
              <a:t>The Construction </a:t>
            </a:r>
            <a:r>
              <a:rPr lang="en-US" sz="2000" dirty="0"/>
              <a:t>of the Tower of London was initiated in 1070 by William the Conqueror, shortly after his victory at Hastings in 1066. </a:t>
            </a:r>
            <a:r>
              <a:rPr lang="en-US" sz="2000" dirty="0" smtClean="0"/>
              <a:t>It </a:t>
            </a:r>
            <a:r>
              <a:rPr lang="en-US" sz="2000" dirty="0"/>
              <a:t>used to be </a:t>
            </a:r>
            <a:r>
              <a:rPr lang="en-US" sz="2000" dirty="0" smtClean="0"/>
              <a:t>a prison </a:t>
            </a:r>
            <a:r>
              <a:rPr lang="en-US" sz="2000" dirty="0"/>
              <a:t>for </a:t>
            </a:r>
            <a:r>
              <a:rPr lang="en-US" sz="2000" dirty="0" smtClean="0"/>
              <a:t>political </a:t>
            </a:r>
            <a:r>
              <a:rPr lang="en-US" sz="2000" dirty="0"/>
              <a:t>opponents of the kings that were </a:t>
            </a:r>
            <a:r>
              <a:rPr lang="en-US" sz="2000" dirty="0" smtClean="0"/>
              <a:t>locked and </a:t>
            </a:r>
            <a:r>
              <a:rPr lang="en-US" sz="2000" dirty="0"/>
              <a:t>killed in the Tower. The Tower was also a royal residence: several kings lived </a:t>
            </a:r>
            <a:r>
              <a:rPr lang="en-US" sz="2000" dirty="0" smtClean="0"/>
              <a:t>here. Now it is a museum</a:t>
            </a:r>
            <a:r>
              <a:rPr lang="en-US" sz="1800" dirty="0" smtClean="0"/>
              <a:t>.</a:t>
            </a:r>
            <a:endParaRPr lang="ru-RU" sz="1800" dirty="0"/>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19" b="19"/>
          <a:stretch>
            <a:fillRect/>
          </a:stretch>
        </p:blipFill>
        <p:spPr>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738980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36096" y="16202"/>
            <a:ext cx="3429000" cy="1224136"/>
          </a:xfrm>
        </p:spPr>
        <p:txBody>
          <a:bodyPr/>
          <a:lstStyle/>
          <a:p>
            <a:pPr algn="ctr"/>
            <a:r>
              <a:rPr lang="en-US" dirty="0" smtClean="0"/>
              <a:t>WESTMINSTER ABBEY</a:t>
            </a:r>
            <a:endParaRPr lang="ru-RU" dirty="0"/>
          </a:p>
        </p:txBody>
      </p:sp>
      <p:sp>
        <p:nvSpPr>
          <p:cNvPr id="3" name="Текст 2"/>
          <p:cNvSpPr>
            <a:spLocks noGrp="1"/>
          </p:cNvSpPr>
          <p:nvPr>
            <p:ph type="body" sz="half" idx="2"/>
          </p:nvPr>
        </p:nvSpPr>
        <p:spPr>
          <a:xfrm>
            <a:off x="5389098" y="1484784"/>
            <a:ext cx="3429000" cy="4968552"/>
          </a:xfrm>
        </p:spPr>
        <p:txBody>
          <a:bodyPr>
            <a:normAutofit/>
          </a:bodyPr>
          <a:lstStyle/>
          <a:p>
            <a:r>
              <a:rPr lang="en-US" sz="2000" dirty="0"/>
              <a:t>The history of the abbey starts in 1050, when King Edward The Confessor decided to build a </a:t>
            </a:r>
            <a:r>
              <a:rPr lang="en-US" sz="2000" dirty="0" smtClean="0"/>
              <a:t>monastery. Later it was rebuilt in </a:t>
            </a:r>
            <a:r>
              <a:rPr lang="en-US" sz="2000" dirty="0"/>
              <a:t>the Gothic </a:t>
            </a:r>
            <a:r>
              <a:rPr lang="en-US" sz="2000" dirty="0" smtClean="0"/>
              <a:t>style. More </a:t>
            </a:r>
            <a:r>
              <a:rPr lang="en-US" sz="2000" dirty="0"/>
              <a:t>than  </a:t>
            </a:r>
            <a:r>
              <a:rPr lang="en-US" sz="2000" dirty="0" smtClean="0"/>
              <a:t>3000 </a:t>
            </a:r>
            <a:r>
              <a:rPr lang="en-US" sz="2000" dirty="0"/>
              <a:t>people are buried in the church. Some of the most famous are Charles Darwin, Sir Isaac Newton and David Livingstone. Since 1066 every royal </a:t>
            </a:r>
            <a:r>
              <a:rPr lang="en-US" sz="2000" dirty="0" smtClean="0"/>
              <a:t>coronation  has </a:t>
            </a:r>
            <a:r>
              <a:rPr lang="en-US" sz="2000" dirty="0"/>
              <a:t>taken place in Westminster Abbey.</a:t>
            </a:r>
            <a:endParaRPr lang="ru-RU" sz="2000" dirty="0"/>
          </a:p>
        </p:txBody>
      </p:sp>
      <p:pic>
        <p:nvPicPr>
          <p:cNvPr id="6" name="Рисунок 5"/>
          <p:cNvPicPr>
            <a:picLocks noGrp="1" noChangeAspect="1"/>
          </p:cNvPicPr>
          <p:nvPr>
            <p:ph type="pic" idx="1"/>
          </p:nvPr>
        </p:nvPicPr>
        <p:blipFill>
          <a:blip r:embed="rId2">
            <a:extLst>
              <a:ext uri="{28A0092B-C50C-407E-A947-70E740481C1C}">
                <a14:useLocalDpi xmlns:a14="http://schemas.microsoft.com/office/drawing/2010/main" val="0"/>
              </a:ext>
            </a:extLst>
          </a:blip>
          <a:srcRect l="14612" r="14612"/>
          <a:stretch>
            <a:fillRect/>
          </a:stretch>
        </p:blipFill>
        <p:spPr>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5681214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89098" y="188640"/>
            <a:ext cx="3429000" cy="792088"/>
          </a:xfrm>
        </p:spPr>
        <p:txBody>
          <a:bodyPr/>
          <a:lstStyle/>
          <a:p>
            <a:r>
              <a:rPr lang="en-US" dirty="0" smtClean="0"/>
              <a:t>LONDON EYE</a:t>
            </a:r>
            <a:endParaRPr lang="ru-RU" dirty="0"/>
          </a:p>
        </p:txBody>
      </p:sp>
      <p:sp>
        <p:nvSpPr>
          <p:cNvPr id="3" name="Текст 2"/>
          <p:cNvSpPr>
            <a:spLocks noGrp="1"/>
          </p:cNvSpPr>
          <p:nvPr>
            <p:ph type="body" sz="half" idx="2"/>
          </p:nvPr>
        </p:nvSpPr>
        <p:spPr>
          <a:xfrm>
            <a:off x="5389098" y="1268760"/>
            <a:ext cx="3429000" cy="5256584"/>
          </a:xfrm>
        </p:spPr>
        <p:txBody>
          <a:bodyPr>
            <a:normAutofit/>
          </a:bodyPr>
          <a:lstStyle/>
          <a:p>
            <a:r>
              <a:rPr lang="en-US" sz="2400" dirty="0"/>
              <a:t>The structure was designed by the architectural team of David Marks and Julia Barfield, husband and wife. In the process over 1700 </a:t>
            </a:r>
            <a:r>
              <a:rPr lang="en-US" sz="2400" dirty="0" err="1"/>
              <a:t>tonnes</a:t>
            </a:r>
            <a:r>
              <a:rPr lang="en-US" sz="2400" dirty="0"/>
              <a:t> of steel were used for the structure. The rim has a diameter of 122m. A complete turn takes about 30 minutes.</a:t>
            </a:r>
            <a:endParaRPr lang="ru-RU" sz="2400" dirty="0"/>
          </a:p>
        </p:txBody>
      </p:sp>
      <p:pic>
        <p:nvPicPr>
          <p:cNvPr id="5" name="Рисунок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16654" r="16654"/>
          <a:stretch>
            <a:fillRect/>
          </a:stretch>
        </p:blipFill>
        <p:spPr>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772824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89098" y="116632"/>
            <a:ext cx="3429000" cy="1080120"/>
          </a:xfrm>
        </p:spPr>
        <p:txBody>
          <a:bodyPr/>
          <a:lstStyle/>
          <a:p>
            <a:pPr algn="ctr"/>
            <a:r>
              <a:rPr lang="en-US" dirty="0"/>
              <a:t>St. Paul's Cathedral</a:t>
            </a:r>
            <a:endParaRPr lang="ru-RU" dirty="0"/>
          </a:p>
        </p:txBody>
      </p:sp>
      <p:sp>
        <p:nvSpPr>
          <p:cNvPr id="3" name="Текст 2"/>
          <p:cNvSpPr>
            <a:spLocks noGrp="1"/>
          </p:cNvSpPr>
          <p:nvPr>
            <p:ph type="body" sz="half" idx="2"/>
          </p:nvPr>
        </p:nvSpPr>
        <p:spPr>
          <a:xfrm>
            <a:off x="5389098" y="1412776"/>
            <a:ext cx="3429000" cy="5112568"/>
          </a:xfrm>
        </p:spPr>
        <p:txBody>
          <a:bodyPr>
            <a:normAutofit/>
          </a:bodyPr>
          <a:lstStyle/>
          <a:p>
            <a:r>
              <a:rPr lang="en-US" sz="2000" dirty="0"/>
              <a:t>The majestic St. Paul's Cathedral was built by Christopher Wren between 1675 and 1711. It is one of Europe's largest cathedrals. The church was the site of a number of important historic events such as the funeral of Admiral Nelson in 1806 and the funeral of Winston Churchill in 1965. Prince Charles and Lady Diana Spencer married here in 1981.</a:t>
            </a:r>
          </a:p>
          <a:p>
            <a:r>
              <a:rPr lang="en-US" sz="2000" dirty="0" smtClean="0"/>
              <a:t>There </a:t>
            </a:r>
            <a:r>
              <a:rPr lang="en-US" sz="2000" dirty="0"/>
              <a:t>is also a tomb of Christopher Wren </a:t>
            </a:r>
            <a:r>
              <a:rPr lang="en-US" sz="2000" dirty="0" smtClean="0"/>
              <a:t>himself.</a:t>
            </a:r>
            <a:endParaRPr lang="ru-RU" sz="2000" dirty="0"/>
          </a:p>
        </p:txBody>
      </p:sp>
      <p:pic>
        <p:nvPicPr>
          <p:cNvPr id="6" name="Рисунок 5"/>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8766" b="8766"/>
          <a:stretch>
            <a:fillRect/>
          </a:stretch>
        </p:blipFill>
        <p:spPr>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9143093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89098" y="260648"/>
            <a:ext cx="3429000" cy="936104"/>
          </a:xfrm>
        </p:spPr>
        <p:txBody>
          <a:bodyPr>
            <a:noAutofit/>
          </a:bodyPr>
          <a:lstStyle/>
          <a:p>
            <a:pPr algn="ctr"/>
            <a:r>
              <a:rPr lang="en-US" sz="3200" dirty="0"/>
              <a:t>Madame </a:t>
            </a:r>
            <a:r>
              <a:rPr lang="en-US" sz="3200" dirty="0" err="1"/>
              <a:t>Tussauds</a:t>
            </a:r>
            <a:endParaRPr lang="ru-RU" sz="3200" dirty="0"/>
          </a:p>
        </p:txBody>
      </p:sp>
      <p:sp>
        <p:nvSpPr>
          <p:cNvPr id="3" name="Текст 2"/>
          <p:cNvSpPr>
            <a:spLocks noGrp="1"/>
          </p:cNvSpPr>
          <p:nvPr>
            <p:ph type="body" sz="half" idx="2"/>
          </p:nvPr>
        </p:nvSpPr>
        <p:spPr>
          <a:xfrm>
            <a:off x="5364088" y="1340768"/>
            <a:ext cx="3429000" cy="4824536"/>
          </a:xfrm>
        </p:spPr>
        <p:txBody>
          <a:bodyPr>
            <a:normAutofit/>
          </a:bodyPr>
          <a:lstStyle/>
          <a:p>
            <a:r>
              <a:rPr lang="en-US" sz="2400" dirty="0" smtClean="0"/>
              <a:t>In this museum visitors </a:t>
            </a:r>
            <a:r>
              <a:rPr lang="en-US" sz="2400" dirty="0"/>
              <a:t>can view world leaders, actors/actresses, sports legends, famous writers and artists, religious  </a:t>
            </a:r>
            <a:r>
              <a:rPr lang="en-US" sz="2400" dirty="0" smtClean="0"/>
              <a:t>figures</a:t>
            </a:r>
            <a:r>
              <a:rPr lang="en-US" sz="2400" dirty="0"/>
              <a:t>, </a:t>
            </a:r>
            <a:r>
              <a:rPr lang="en-US" sz="2400" dirty="0" smtClean="0"/>
              <a:t>musicians. Besides there are also </a:t>
            </a:r>
            <a:r>
              <a:rPr lang="en-US" sz="2400" dirty="0"/>
              <a:t>several themed sections in the museum including the Chamber of Horrors and </a:t>
            </a:r>
            <a:r>
              <a:rPr lang="en-US" sz="2400" dirty="0" smtClean="0"/>
              <a:t> </a:t>
            </a:r>
            <a:r>
              <a:rPr lang="en-US" sz="2400" dirty="0"/>
              <a:t>taxi ride for a journey through history.</a:t>
            </a:r>
            <a:endParaRPr lang="ru-RU" sz="2400" dirty="0"/>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19" b="19"/>
          <a:stretch>
            <a:fillRect/>
          </a:stretch>
        </p:blipFill>
        <p:spPr>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754557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89098" y="0"/>
            <a:ext cx="3429000" cy="1196752"/>
          </a:xfrm>
        </p:spPr>
        <p:txBody>
          <a:bodyPr>
            <a:normAutofit/>
          </a:bodyPr>
          <a:lstStyle/>
          <a:p>
            <a:pPr algn="ctr"/>
            <a:r>
              <a:rPr lang="en-US" dirty="0" smtClean="0"/>
              <a:t>TRAFALGAR SQUARE</a:t>
            </a:r>
            <a:endParaRPr lang="ru-RU" dirty="0"/>
          </a:p>
        </p:txBody>
      </p:sp>
      <p:sp>
        <p:nvSpPr>
          <p:cNvPr id="3" name="Текст 2"/>
          <p:cNvSpPr>
            <a:spLocks noGrp="1"/>
          </p:cNvSpPr>
          <p:nvPr>
            <p:ph type="body" sz="half" idx="2"/>
          </p:nvPr>
        </p:nvSpPr>
        <p:spPr>
          <a:xfrm>
            <a:off x="5292080" y="1268760"/>
            <a:ext cx="3600400" cy="5184576"/>
          </a:xfrm>
        </p:spPr>
        <p:txBody>
          <a:bodyPr>
            <a:normAutofit/>
          </a:bodyPr>
          <a:lstStyle/>
          <a:p>
            <a:r>
              <a:rPr lang="en-US" sz="2400" dirty="0"/>
              <a:t>Trafalgar Square, the largest square in London, is often considered the heart of London. Ever since the Middle Ages, Trafalgar Square has been a central meeting place. At the middle of the square stands a tall column, a monument honoring admiral Nelson.</a:t>
            </a:r>
            <a:endParaRPr lang="ru-RU" sz="2400" dirty="0"/>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16521" r="16521"/>
          <a:stretch>
            <a:fillRect/>
          </a:stretch>
        </p:blipFill>
        <p:spPr>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9647447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598</TotalTime>
  <Words>561</Words>
  <Application>Microsoft Office PowerPoint</Application>
  <PresentationFormat>Экран (4:3)</PresentationFormat>
  <Paragraphs>28</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Изящная</vt:lpstr>
      <vt:lpstr>м</vt:lpstr>
      <vt:lpstr> </vt:lpstr>
      <vt:lpstr>BIG BEN</vt:lpstr>
      <vt:lpstr>THE TOWER OF LONDON</vt:lpstr>
      <vt:lpstr>WESTMINSTER ABBEY</vt:lpstr>
      <vt:lpstr>LONDON EYE</vt:lpstr>
      <vt:lpstr>St. Paul's Cathedral</vt:lpstr>
      <vt:lpstr>Madame Tussauds</vt:lpstr>
      <vt:lpstr>TRAFALGAR SQUARE</vt:lpstr>
      <vt:lpstr>Buckingham Palace</vt:lpstr>
      <vt:lpstr>W</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dc:creator>
  <cp:lastModifiedBy>user</cp:lastModifiedBy>
  <cp:revision>24</cp:revision>
  <dcterms:created xsi:type="dcterms:W3CDTF">2013-05-05T15:26:17Z</dcterms:created>
  <dcterms:modified xsi:type="dcterms:W3CDTF">2013-05-31T08:13:37Z</dcterms:modified>
</cp:coreProperties>
</file>