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1" r:id="rId4"/>
    <p:sldId id="272" r:id="rId5"/>
    <p:sldId id="271" r:id="rId6"/>
    <p:sldId id="262" r:id="rId7"/>
    <p:sldId id="273" r:id="rId8"/>
    <p:sldId id="274" r:id="rId9"/>
    <p:sldId id="263" r:id="rId10"/>
    <p:sldId id="266" r:id="rId11"/>
    <p:sldId id="267" r:id="rId12"/>
    <p:sldId id="276" r:id="rId13"/>
    <p:sldId id="277" r:id="rId14"/>
    <p:sldId id="27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60"/>
  </p:normalViewPr>
  <p:slideViewPr>
    <p:cSldViewPr>
      <p:cViewPr varScale="1">
        <p:scale>
          <a:sx n="83" d="100"/>
          <a:sy n="83" d="100"/>
        </p:scale>
        <p:origin x="-7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2.png"/>
          <p:cNvPicPr>
            <a:picLocks noChangeAspect="1"/>
          </p:cNvPicPr>
          <p:nvPr userDrawn="1"/>
        </p:nvPicPr>
        <p:blipFill>
          <a:blip r:embed="rId13" cstate="email">
            <a:lum/>
          </a:blip>
          <a:stretch>
            <a:fillRect/>
          </a:stretch>
        </p:blipFill>
        <p:spPr>
          <a:xfrm>
            <a:off x="0" y="357166"/>
            <a:ext cx="9144000" cy="6500834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5" name="Прямоугольник 14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1285860"/>
            <a:ext cx="9144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70" name="Picture 10" descr="http://s3.pic4you.ru/allimage/y2013/10-24/12216/3925123.png"/>
          <p:cNvPicPr>
            <a:picLocks noChangeAspect="1" noChangeArrowheads="1"/>
          </p:cNvPicPr>
          <p:nvPr userDrawn="1"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643702" y="4872646"/>
            <a:ext cx="2333598" cy="19853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leng.ru/mybook/3gram/6verb_non-fin_inf1.htm" TargetMode="External"/><Relationship Id="rId2" Type="http://schemas.openxmlformats.org/officeDocument/2006/relationships/hyperlink" Target="http://fb.ru/article/240770/gerundiy-i-infinitiv-v-angliyskom-yazyike-tablitsa-s-primeram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nda6035.ucoz.ru/" TargetMode="External"/><Relationship Id="rId5" Type="http://schemas.openxmlformats.org/officeDocument/2006/relationships/hyperlink" Target="http://s3.pic4you.ru/allimage/y2013/10-24/12216/3925123.png" TargetMode="External"/><Relationship Id="rId4" Type="http://schemas.openxmlformats.org/officeDocument/2006/relationships/hyperlink" Target="http://www.alleng.ru/mybook/3gram/6verb_non-fin_ger1.ht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Герундий и инфинитив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в английском языке</a:t>
            </a:r>
            <a:r>
              <a:rPr lang="ru-RU" b="1" dirty="0" smtClean="0">
                <a:latin typeface="Garamond" pitchFamily="18" charset="0"/>
              </a:rPr>
              <a:t/>
            </a:r>
            <a:br>
              <a:rPr lang="ru-RU" b="1" dirty="0" smtClean="0">
                <a:latin typeface="Garamond" pitchFamily="18" charset="0"/>
              </a:rPr>
            </a:br>
            <a:endParaRPr lang="ru-RU" dirty="0">
              <a:latin typeface="Garamond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429000"/>
            <a:ext cx="6400800" cy="17526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Презентация выполнена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Кобзевой М.В.,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учителем английского языка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ГБОУ Школа № 1191 г. Москва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Инфинитив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или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Герундий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  1.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Герундий, будучи -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ing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формой, обозначает процесс, более продолжительное и более общее проявление данного действия.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B0F0"/>
                </a:solidFill>
                <a:latin typeface="Garamond" pitchFamily="18" charset="0"/>
              </a:rPr>
              <a:t>I prefer </a:t>
            </a:r>
            <a:r>
              <a:rPr lang="en-US" sz="2400" b="1" i="1" dirty="0" smtClean="0">
                <a:solidFill>
                  <a:srgbClr val="00B0F0"/>
                </a:solidFill>
                <a:latin typeface="Garamond" pitchFamily="18" charset="0"/>
              </a:rPr>
              <a:t>going</a:t>
            </a:r>
            <a:r>
              <a:rPr lang="en-US" sz="2400" b="1" dirty="0" smtClean="0">
                <a:solidFill>
                  <a:srgbClr val="00B0F0"/>
                </a:solidFill>
                <a:latin typeface="Garamond" pitchFamily="18" charset="0"/>
              </a:rPr>
              <a:t> by air</a:t>
            </a:r>
            <a:r>
              <a:rPr lang="ru-RU" sz="2400" b="1" dirty="0" smtClean="0">
                <a:solidFill>
                  <a:srgbClr val="00B0F0"/>
                </a:solidFill>
                <a:latin typeface="Garamond" pitchFamily="18" charset="0"/>
              </a:rPr>
              <a:t>. - Я предпочитаю </a:t>
            </a:r>
            <a:r>
              <a:rPr lang="ru-RU" sz="2400" b="1" i="1" dirty="0" smtClean="0">
                <a:solidFill>
                  <a:srgbClr val="00B0F0"/>
                </a:solidFill>
                <a:latin typeface="Garamond" pitchFamily="18" charset="0"/>
              </a:rPr>
              <a:t>летать</a:t>
            </a:r>
            <a:r>
              <a:rPr lang="ru-RU" sz="2400" b="1" dirty="0" smtClean="0">
                <a:solidFill>
                  <a:srgbClr val="00B0F0"/>
                </a:solidFill>
                <a:latin typeface="Garamond" pitchFamily="18" charset="0"/>
              </a:rPr>
              <a:t> самолетом.</a:t>
            </a:r>
          </a:p>
          <a:p>
            <a:pPr>
              <a:buNone/>
            </a:pPr>
            <a:endParaRPr lang="ru-RU" sz="24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  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1. Инфинитив обозначает более краткое или более конкретное проявление данного действия.</a:t>
            </a:r>
          </a:p>
          <a:p>
            <a:pPr>
              <a:buNone/>
            </a:pP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00B0F0"/>
                </a:solidFill>
                <a:latin typeface="Garamond" pitchFamily="18" charset="0"/>
              </a:rPr>
              <a:t>I prefer </a:t>
            </a:r>
            <a:r>
              <a:rPr lang="en-US" sz="2400" b="1" i="1" dirty="0" smtClean="0">
                <a:solidFill>
                  <a:srgbClr val="00B0F0"/>
                </a:solidFill>
                <a:latin typeface="Garamond" pitchFamily="18" charset="0"/>
              </a:rPr>
              <a:t>to go </a:t>
            </a:r>
            <a:r>
              <a:rPr lang="en-US" sz="2400" b="1" dirty="0" smtClean="0">
                <a:solidFill>
                  <a:srgbClr val="00B0F0"/>
                </a:solidFill>
                <a:latin typeface="Garamond" pitchFamily="18" charset="0"/>
              </a:rPr>
              <a:t>by air.</a:t>
            </a:r>
            <a:r>
              <a:rPr lang="ru-RU" sz="2400" b="1" dirty="0" smtClean="0">
                <a:solidFill>
                  <a:srgbClr val="00B0F0"/>
                </a:solidFill>
                <a:latin typeface="Garamond" pitchFamily="18" charset="0"/>
              </a:rPr>
              <a:t> - Я предпочитаю </a:t>
            </a:r>
            <a:r>
              <a:rPr lang="ru-RU" sz="2400" b="1" i="1" dirty="0" smtClean="0">
                <a:solidFill>
                  <a:srgbClr val="00B0F0"/>
                </a:solidFill>
                <a:latin typeface="Garamond" pitchFamily="18" charset="0"/>
              </a:rPr>
              <a:t>лететь</a:t>
            </a:r>
            <a:r>
              <a:rPr lang="ru-RU" sz="2400" b="1" dirty="0" smtClean="0">
                <a:solidFill>
                  <a:srgbClr val="00B0F0"/>
                </a:solidFill>
                <a:latin typeface="Garamond" pitchFamily="18" charset="0"/>
              </a:rPr>
              <a:t> самолетом.</a:t>
            </a:r>
          </a:p>
          <a:p>
            <a:pPr>
              <a:buNone/>
            </a:pPr>
            <a:endParaRPr lang="ru-RU" sz="24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  2. Герундий ассоциируется с настоящим и прошлым.</a:t>
            </a:r>
          </a:p>
          <a:p>
            <a:pPr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I remember </a:t>
            </a:r>
            <a:r>
              <a:rPr lang="en-US" b="1" i="1" dirty="0" smtClean="0">
                <a:solidFill>
                  <a:srgbClr val="00B0F0"/>
                </a:solidFill>
                <a:latin typeface="Garamond" pitchFamily="18" charset="0"/>
              </a:rPr>
              <a:t>seeing</a:t>
            </a: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 you somewhere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. – Я помню, что уже </a:t>
            </a:r>
            <a:r>
              <a:rPr lang="ru-RU" b="1" i="1" dirty="0" smtClean="0">
                <a:solidFill>
                  <a:srgbClr val="00B0F0"/>
                </a:solidFill>
                <a:latin typeface="Garamond" pitchFamily="18" charset="0"/>
              </a:rPr>
              <a:t>видел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вас где-то. </a:t>
            </a:r>
          </a:p>
          <a:p>
            <a:endParaRPr lang="ru-RU" b="1" dirty="0"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2. Инфинитив  связан с будущим, с направлением к цели, которую еще нужно достичь.</a:t>
            </a: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I remember </a:t>
            </a:r>
            <a:r>
              <a:rPr lang="en-US" b="1" i="1" dirty="0" smtClean="0">
                <a:solidFill>
                  <a:srgbClr val="00B0F0"/>
                </a:solidFill>
                <a:latin typeface="Garamond" pitchFamily="18" charset="0"/>
              </a:rPr>
              <a:t>to see</a:t>
            </a: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 you soon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. – Я помню, что мне </a:t>
            </a:r>
            <a:r>
              <a:rPr lang="ru-RU" b="1" i="1" dirty="0" smtClean="0">
                <a:solidFill>
                  <a:srgbClr val="00B0F0"/>
                </a:solidFill>
                <a:latin typeface="Garamond" pitchFamily="18" charset="0"/>
              </a:rPr>
              <a:t>нужно увидеться 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с вами </a:t>
            </a:r>
            <a:r>
              <a:rPr lang="ru-RU" b="1" i="1" dirty="0" smtClean="0">
                <a:solidFill>
                  <a:srgbClr val="00B0F0"/>
                </a:solidFill>
                <a:latin typeface="Garamond" pitchFamily="18" charset="0"/>
              </a:rPr>
              <a:t>вскоре</a:t>
            </a:r>
            <a:r>
              <a:rPr lang="ru-RU" dirty="0" smtClean="0">
                <a:solidFill>
                  <a:srgbClr val="00B0F0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Инфинитив или Герундий?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1.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Они </a:t>
            </a:r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перестали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курить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. </a:t>
            </a: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They </a:t>
            </a:r>
            <a:r>
              <a:rPr lang="en-US" b="1" u="sng" dirty="0" smtClean="0">
                <a:solidFill>
                  <a:srgbClr val="00B0F0"/>
                </a:solidFill>
                <a:latin typeface="Garamond" pitchFamily="18" charset="0"/>
              </a:rPr>
              <a:t>stopped</a:t>
            </a: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en-US" b="1" u="sng" dirty="0" smtClean="0">
                <a:solidFill>
                  <a:srgbClr val="00B0F0"/>
                </a:solidFill>
                <a:latin typeface="Garamond" pitchFamily="18" charset="0"/>
              </a:rPr>
              <a:t>smoking</a:t>
            </a: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.</a:t>
            </a:r>
            <a:endParaRPr lang="ru-RU" b="1" dirty="0" smtClean="0">
              <a:solidFill>
                <a:srgbClr val="00B0F0"/>
              </a:solidFill>
              <a:latin typeface="Garamond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2.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Они </a:t>
            </a:r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остановились, чтобы покурить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.</a:t>
            </a: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They </a:t>
            </a:r>
            <a:r>
              <a:rPr lang="en-US" b="1" u="sng" dirty="0" smtClean="0">
                <a:solidFill>
                  <a:srgbClr val="00B0F0"/>
                </a:solidFill>
                <a:latin typeface="Garamond" pitchFamily="18" charset="0"/>
              </a:rPr>
              <a:t>stopped to smoke.</a:t>
            </a:r>
            <a:endParaRPr lang="ru-RU" b="1" u="sng" dirty="0" smtClean="0">
              <a:solidFill>
                <a:srgbClr val="00B0F0"/>
              </a:solidFill>
              <a:latin typeface="Garamond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3.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Я </a:t>
            </a:r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забыл ответить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на его письмо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I </a:t>
            </a:r>
            <a:r>
              <a:rPr lang="ru-RU" b="1" u="sng" dirty="0" err="1" smtClean="0">
                <a:solidFill>
                  <a:srgbClr val="00B0F0"/>
                </a:solidFill>
                <a:latin typeface="Garamond" pitchFamily="18" charset="0"/>
              </a:rPr>
              <a:t>forgot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to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answer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his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letter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4. Я </a:t>
            </a:r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забыл, что уже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ответил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на его письмо.</a:t>
            </a: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I </a:t>
            </a:r>
            <a:r>
              <a:rPr lang="en-US" b="1" u="sng" dirty="0" smtClean="0">
                <a:solidFill>
                  <a:srgbClr val="00B0F0"/>
                </a:solidFill>
                <a:latin typeface="Garamond" pitchFamily="18" charset="0"/>
              </a:rPr>
              <a:t>forgot answering </a:t>
            </a: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his letter.</a:t>
            </a:r>
            <a:endParaRPr lang="ru-RU" b="1" dirty="0" smtClean="0">
              <a:solidFill>
                <a:srgbClr val="00B0F0"/>
              </a:solidFill>
              <a:latin typeface="Garamond" pitchFamily="18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5.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Я </a:t>
            </a:r>
            <a:r>
              <a:rPr lang="en-US" b="1" i="1" u="sng" dirty="0" err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намереваюсь</a:t>
            </a:r>
            <a:r>
              <a:rPr lang="en-US" b="1" i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</a:t>
            </a:r>
            <a:r>
              <a:rPr lang="en-US" b="1" i="1" u="sng" dirty="0" err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начать</a:t>
            </a:r>
            <a:r>
              <a:rPr lang="en-US" b="1" i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завтра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. </a:t>
            </a:r>
            <a:endParaRPr lang="ru-RU" b="1" i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I </a:t>
            </a:r>
            <a:r>
              <a:rPr lang="en-US" b="1" u="sng" dirty="0" smtClean="0">
                <a:solidFill>
                  <a:srgbClr val="00B0F0"/>
                </a:solidFill>
                <a:latin typeface="Garamond" pitchFamily="18" charset="0"/>
              </a:rPr>
              <a:t>propose to start </a:t>
            </a: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tomorrow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Интернет-ресурсы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u="sng" dirty="0" smtClean="0">
                <a:latin typeface="Garamond" pitchFamily="18" charset="0"/>
                <a:hlinkClick r:id="rId2"/>
              </a:rPr>
              <a:t>http://fb.ru/article/240770/gerundiy-i-infinitiv-v-angliyskom-yazyike-tablitsa-s-primerami#image1188400</a:t>
            </a:r>
            <a:r>
              <a:rPr lang="en-US" sz="1400" dirty="0" smtClean="0">
                <a:latin typeface="Garamond" pitchFamily="18" charset="0"/>
              </a:rPr>
              <a:t> </a:t>
            </a:r>
            <a:endParaRPr lang="ru-RU" sz="1400" dirty="0" smtClean="0">
              <a:latin typeface="Garamond" pitchFamily="18" charset="0"/>
            </a:endParaRPr>
          </a:p>
          <a:p>
            <a:r>
              <a:rPr lang="en-US" sz="1400" u="sng" dirty="0" smtClean="0">
                <a:latin typeface="Garamond" pitchFamily="18" charset="0"/>
                <a:hlinkClick r:id="rId3"/>
              </a:rPr>
              <a:t>http://www.alleng.ru/mybook/3gram/6verb_non-fin_inf1.htm</a:t>
            </a:r>
            <a:r>
              <a:rPr lang="en-US" sz="1400" dirty="0" smtClean="0">
                <a:latin typeface="Garamond" pitchFamily="18" charset="0"/>
              </a:rPr>
              <a:t> </a:t>
            </a:r>
            <a:endParaRPr lang="ru-RU" sz="1400" dirty="0" smtClean="0">
              <a:latin typeface="Garamond" pitchFamily="18" charset="0"/>
            </a:endParaRPr>
          </a:p>
          <a:p>
            <a:r>
              <a:rPr lang="en-US" sz="1400" u="sng" dirty="0" smtClean="0">
                <a:latin typeface="Garamond" pitchFamily="18" charset="0"/>
                <a:hlinkClick r:id="rId4"/>
              </a:rPr>
              <a:t>http://www.alleng.ru/mybook/3gram/6verb_non-fin_ger1.htm</a:t>
            </a:r>
            <a:endParaRPr lang="ru-RU" sz="1400" dirty="0" smtClean="0">
              <a:latin typeface="Garamond" pitchFamily="18" charset="0"/>
            </a:endParaRPr>
          </a:p>
          <a:p>
            <a:r>
              <a:rPr lang="en-US" sz="1400" u="sng" dirty="0" smtClean="0">
                <a:latin typeface="Garamond" pitchFamily="18" charset="0"/>
                <a:hlinkClick r:id="rId2"/>
              </a:rPr>
              <a:t>http://fb.ru/article/240770/gerundiy-i-infinitiv-v-angliyskom-yazyike-tablitsa-s-primerami#image1188400</a:t>
            </a:r>
            <a:endParaRPr lang="ru-RU" sz="1400" dirty="0" smtClean="0">
              <a:latin typeface="Garamond" pitchFamily="18" charset="0"/>
            </a:endParaRPr>
          </a:p>
          <a:p>
            <a:r>
              <a:rPr lang="ru-RU" sz="1400" dirty="0" smtClean="0">
                <a:latin typeface="Garamond" pitchFamily="18" charset="0"/>
              </a:rPr>
              <a:t>Школьный клипарт </a:t>
            </a:r>
            <a:r>
              <a:rPr lang="en-US" sz="1400" u="sng" dirty="0" smtClean="0">
                <a:latin typeface="Garamond" pitchFamily="18" charset="0"/>
                <a:hlinkClick r:id="rId5"/>
              </a:rPr>
              <a:t>http</a:t>
            </a:r>
            <a:r>
              <a:rPr lang="ru-RU" sz="1400" u="sng" dirty="0" smtClean="0">
                <a:latin typeface="Garamond" pitchFamily="18" charset="0"/>
                <a:hlinkClick r:id="rId5"/>
              </a:rPr>
              <a:t>://</a:t>
            </a:r>
            <a:r>
              <a:rPr lang="en-US" sz="1400" u="sng" dirty="0" smtClean="0">
                <a:latin typeface="Garamond" pitchFamily="18" charset="0"/>
                <a:hlinkClick r:id="rId5"/>
              </a:rPr>
              <a:t>s</a:t>
            </a:r>
            <a:r>
              <a:rPr lang="ru-RU" sz="1400" u="sng" dirty="0" smtClean="0">
                <a:latin typeface="Garamond" pitchFamily="18" charset="0"/>
                <a:hlinkClick r:id="rId5"/>
              </a:rPr>
              <a:t>3.</a:t>
            </a:r>
            <a:r>
              <a:rPr lang="en-US" sz="1400" u="sng" dirty="0" err="1" smtClean="0">
                <a:latin typeface="Garamond" pitchFamily="18" charset="0"/>
                <a:hlinkClick r:id="rId5"/>
              </a:rPr>
              <a:t>pic</a:t>
            </a:r>
            <a:r>
              <a:rPr lang="ru-RU" sz="1400" u="sng" dirty="0" smtClean="0">
                <a:latin typeface="Garamond" pitchFamily="18" charset="0"/>
                <a:hlinkClick r:id="rId5"/>
              </a:rPr>
              <a:t>4</a:t>
            </a:r>
            <a:r>
              <a:rPr lang="en-US" sz="1400" u="sng" dirty="0" smtClean="0">
                <a:latin typeface="Garamond" pitchFamily="18" charset="0"/>
                <a:hlinkClick r:id="rId5"/>
              </a:rPr>
              <a:t>you</a:t>
            </a:r>
            <a:r>
              <a:rPr lang="ru-RU" sz="1400" u="sng" dirty="0" smtClean="0">
                <a:latin typeface="Garamond" pitchFamily="18" charset="0"/>
                <a:hlinkClick r:id="rId5"/>
              </a:rPr>
              <a:t>.</a:t>
            </a:r>
            <a:r>
              <a:rPr lang="en-US" sz="1400" u="sng" dirty="0" err="1" smtClean="0">
                <a:latin typeface="Garamond" pitchFamily="18" charset="0"/>
                <a:hlinkClick r:id="rId5"/>
              </a:rPr>
              <a:t>ru</a:t>
            </a:r>
            <a:r>
              <a:rPr lang="ru-RU" sz="1400" u="sng" dirty="0" smtClean="0">
                <a:latin typeface="Garamond" pitchFamily="18" charset="0"/>
                <a:hlinkClick r:id="rId5"/>
              </a:rPr>
              <a:t>/</a:t>
            </a:r>
            <a:r>
              <a:rPr lang="en-US" sz="1400" u="sng" dirty="0" err="1" smtClean="0">
                <a:latin typeface="Garamond" pitchFamily="18" charset="0"/>
                <a:hlinkClick r:id="rId5"/>
              </a:rPr>
              <a:t>allimage</a:t>
            </a:r>
            <a:r>
              <a:rPr lang="ru-RU" sz="1400" u="sng" dirty="0" smtClean="0">
                <a:latin typeface="Garamond" pitchFamily="18" charset="0"/>
                <a:hlinkClick r:id="rId5"/>
              </a:rPr>
              <a:t>/</a:t>
            </a:r>
            <a:r>
              <a:rPr lang="en-US" sz="1400" u="sng" dirty="0" smtClean="0">
                <a:latin typeface="Garamond" pitchFamily="18" charset="0"/>
                <a:hlinkClick r:id="rId5"/>
              </a:rPr>
              <a:t>y</a:t>
            </a:r>
            <a:r>
              <a:rPr lang="ru-RU" sz="1400" u="sng" dirty="0" smtClean="0">
                <a:latin typeface="Garamond" pitchFamily="18" charset="0"/>
                <a:hlinkClick r:id="rId5"/>
              </a:rPr>
              <a:t>2013/10-24/12216/3925123.</a:t>
            </a:r>
            <a:r>
              <a:rPr lang="en-US" sz="1400" u="sng" dirty="0" err="1" smtClean="0">
                <a:latin typeface="Garamond" pitchFamily="18" charset="0"/>
                <a:hlinkClick r:id="rId5"/>
              </a:rPr>
              <a:t>png</a:t>
            </a:r>
            <a:r>
              <a:rPr lang="en-US" sz="1400" dirty="0" smtClean="0">
                <a:latin typeface="Garamond" pitchFamily="18" charset="0"/>
              </a:rPr>
              <a:t> </a:t>
            </a:r>
            <a:endParaRPr lang="ru-RU" sz="1400" dirty="0" smtClean="0">
              <a:latin typeface="Garamond" pitchFamily="18" charset="0"/>
            </a:endParaRPr>
          </a:p>
          <a:p>
            <a:r>
              <a:rPr lang="ru-RU" sz="1400" b="1" dirty="0" smtClean="0">
                <a:latin typeface="Garamond" pitchFamily="18" charset="0"/>
              </a:rPr>
              <a:t>Сайт </a:t>
            </a:r>
            <a:r>
              <a:rPr lang="en-US" sz="1400" b="1" u="sng" dirty="0" smtClean="0">
                <a:latin typeface="Garamond" pitchFamily="18" charset="0"/>
                <a:hlinkClick r:id="rId6"/>
              </a:rPr>
              <a:t>http</a:t>
            </a:r>
            <a:r>
              <a:rPr lang="ru-RU" sz="1400" b="1" u="sng" dirty="0" smtClean="0">
                <a:latin typeface="Garamond" pitchFamily="18" charset="0"/>
                <a:hlinkClick r:id="rId6"/>
              </a:rPr>
              <a:t>://</a:t>
            </a:r>
            <a:r>
              <a:rPr lang="en-US" sz="1400" b="1" u="sng" dirty="0" err="1" smtClean="0">
                <a:latin typeface="Garamond" pitchFamily="18" charset="0"/>
                <a:hlinkClick r:id="rId6"/>
              </a:rPr>
              <a:t>linda</a:t>
            </a:r>
            <a:r>
              <a:rPr lang="ru-RU" sz="1400" b="1" u="sng" dirty="0" smtClean="0">
                <a:latin typeface="Garamond" pitchFamily="18" charset="0"/>
                <a:hlinkClick r:id="rId6"/>
              </a:rPr>
              <a:t>6035.</a:t>
            </a:r>
            <a:r>
              <a:rPr lang="en-US" sz="1400" b="1" u="sng" dirty="0" err="1" smtClean="0">
                <a:latin typeface="Garamond" pitchFamily="18" charset="0"/>
                <a:hlinkClick r:id="rId6"/>
              </a:rPr>
              <a:t>ucoz</a:t>
            </a:r>
            <a:r>
              <a:rPr lang="ru-RU" sz="1400" b="1" u="sng" dirty="0" smtClean="0">
                <a:latin typeface="Garamond" pitchFamily="18" charset="0"/>
                <a:hlinkClick r:id="rId6"/>
              </a:rPr>
              <a:t>.</a:t>
            </a:r>
            <a:r>
              <a:rPr lang="en-US" sz="1400" b="1" u="sng" dirty="0" err="1" smtClean="0">
                <a:latin typeface="Garamond" pitchFamily="18" charset="0"/>
                <a:hlinkClick r:id="rId6"/>
              </a:rPr>
              <a:t>ru</a:t>
            </a:r>
            <a:r>
              <a:rPr lang="ru-RU" sz="1400" b="1" u="sng" dirty="0" smtClean="0">
                <a:latin typeface="Garamond" pitchFamily="18" charset="0"/>
                <a:hlinkClick r:id="rId6"/>
              </a:rPr>
              <a:t>/</a:t>
            </a:r>
            <a:r>
              <a:rPr lang="ru-RU" sz="1400" b="1" dirty="0" smtClean="0">
                <a:latin typeface="Garamond" pitchFamily="18" charset="0"/>
              </a:rPr>
              <a:t> </a:t>
            </a:r>
            <a:endParaRPr lang="ru-RU" sz="1400" dirty="0">
              <a:latin typeface="Garamond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native-english.com.ua/uploads/images/Screen-shot-2013-02-21-at-9_13_23-A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908720"/>
            <a:ext cx="5629275" cy="447675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556792"/>
            <a:ext cx="4040188" cy="4569371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Garamond" pitchFamily="18" charset="0"/>
              </a:rPr>
              <a:t>     </a:t>
            </a:r>
            <a:r>
              <a:rPr lang="ru-RU" b="1" dirty="0" smtClean="0">
                <a:solidFill>
                  <a:srgbClr val="C00000"/>
                </a:solidFill>
                <a:latin typeface="Garamond" pitchFamily="18" charset="0"/>
              </a:rPr>
              <a:t>Герундий ( </a:t>
            </a:r>
            <a:r>
              <a:rPr lang="en-US" b="1" dirty="0" smtClean="0">
                <a:solidFill>
                  <a:srgbClr val="C00000"/>
                </a:solidFill>
                <a:latin typeface="Garamond" pitchFamily="18" charset="0"/>
              </a:rPr>
              <a:t>Gerund)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aramond" pitchFamily="18" charset="0"/>
              </a:rPr>
              <a:t>– это неличная форма глагола, выражающая название действия и обладающая как свойствами глагола так и существительного. В английском языке герундий образуется посредством добавления к глаголу суффикса 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- </a:t>
            </a: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ing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.</a:t>
            </a:r>
            <a:endParaRPr lang="en-US" b="1" dirty="0" smtClean="0">
              <a:solidFill>
                <a:srgbClr val="00B0F0"/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               </a:t>
            </a:r>
            <a:r>
              <a:rPr lang="en-US" sz="2800" b="1" dirty="0" smtClean="0">
                <a:solidFill>
                  <a:srgbClr val="00B0F0"/>
                </a:solidFill>
                <a:latin typeface="Garamond" pitchFamily="18" charset="0"/>
              </a:rPr>
              <a:t>learning</a:t>
            </a:r>
            <a:endParaRPr lang="ru-RU" sz="2800" b="1" dirty="0">
              <a:solidFill>
                <a:srgbClr val="00B0F0"/>
              </a:solidFill>
              <a:latin typeface="Garamond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196752"/>
            <a:ext cx="4041775" cy="492941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  <a:latin typeface="Garamond" pitchFamily="18" charset="0"/>
              </a:rPr>
              <a:t>Инфинитив </a:t>
            </a:r>
            <a:r>
              <a:rPr lang="en-US" b="1" dirty="0" smtClean="0">
                <a:solidFill>
                  <a:srgbClr val="C00000"/>
                </a:solidFill>
                <a:latin typeface="Garamond" pitchFamily="18" charset="0"/>
              </a:rPr>
              <a:t>(Infinitive)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aramond" pitchFamily="18" charset="0"/>
              </a:rPr>
              <a:t>– 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 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aramond" pitchFamily="18" charset="0"/>
              </a:rPr>
              <a:t>это неличная глагольная форма, которая только называет действие и выполняет функции как глагола, так и существительного. Инфинитив отвечает на вопрос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Garamond" pitchFamily="18" charset="0"/>
              </a:rPr>
              <a:t>что делать?, что сделать?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C00000"/>
                </a:solidFill>
                <a:latin typeface="Garamond" pitchFamily="18" charset="0"/>
              </a:rPr>
              <a:t>         </a:t>
            </a:r>
            <a:r>
              <a:rPr lang="en-US" sz="2800" b="1" dirty="0" smtClean="0">
                <a:solidFill>
                  <a:srgbClr val="00B0F0"/>
                </a:solidFill>
                <a:latin typeface="Garamond" pitchFamily="18" charset="0"/>
              </a:rPr>
              <a:t>to learn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Глагольные свойства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124744"/>
            <a:ext cx="4040188" cy="639762"/>
          </a:xfrm>
        </p:spPr>
        <p:txBody>
          <a:bodyPr/>
          <a:lstStyle/>
          <a:p>
            <a:endParaRPr lang="ru-RU" sz="2800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1. Герундий переходных глаголов может иметь прямое дополнение (без предлога):</a:t>
            </a: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preparing food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– готовить (что?) пищу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2. Герундий может иметь определение, выраженное наречием </a:t>
            </a: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reading loudly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- читать (как?) громко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8024" y="1052736"/>
            <a:ext cx="4041775" cy="639762"/>
          </a:xfrm>
        </p:spPr>
        <p:txBody>
          <a:bodyPr/>
          <a:lstStyle/>
          <a:p>
            <a:endParaRPr lang="ru-RU" sz="2800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1.Инфинитив  может иметь прямое дополнение :</a:t>
            </a:r>
          </a:p>
          <a:p>
            <a:pPr>
              <a:buNone/>
            </a:pPr>
            <a:endParaRPr lang="en-US" b="1" dirty="0" smtClean="0">
              <a:solidFill>
                <a:srgbClr val="00B0F0"/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to prepare food- 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готовить (что?) пищу</a:t>
            </a:r>
            <a:endParaRPr lang="en-US" b="1" dirty="0" smtClean="0">
              <a:solidFill>
                <a:srgbClr val="00B0F0"/>
              </a:solidFill>
              <a:latin typeface="Garamond" pitchFamily="18" charset="0"/>
            </a:endParaRPr>
          </a:p>
          <a:p>
            <a:pPr>
              <a:buNone/>
            </a:pPr>
            <a:endParaRPr lang="en-US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2.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Инфинитив может определяться наречием:</a:t>
            </a: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to read loudly- 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читать громко</a:t>
            </a:r>
          </a:p>
          <a:p>
            <a:pPr>
              <a:buNone/>
            </a:pPr>
            <a:endParaRPr lang="en-US" b="1" dirty="0" smtClean="0">
              <a:solidFill>
                <a:srgbClr val="00B0F0"/>
              </a:solidFill>
              <a:latin typeface="Garamond" pitchFamily="18" charset="0"/>
            </a:endParaRPr>
          </a:p>
          <a:p>
            <a:pPr>
              <a:buNone/>
            </a:pPr>
            <a:endParaRPr lang="ru-RU" b="1" dirty="0">
              <a:solidFill>
                <a:srgbClr val="00B0F0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3. Герундий имеет неопределенную и перфектную формы, а также формы залога – действительного и страдательного.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3.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Инфинитив может входить в состав сложного сказуемого :</a:t>
            </a: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He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can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rgbClr val="00B0F0"/>
                </a:solidFill>
                <a:latin typeface="Garamond" pitchFamily="18" charset="0"/>
              </a:rPr>
              <a:t>speak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French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Он ум говорить по-французски.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Garamond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Garamond" pitchFamily="18" charset="0"/>
              </a:rPr>
            </a:br>
            <a:r>
              <a:rPr lang="ru-RU" sz="4000" b="1" dirty="0" smtClean="0"/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Свойства существительного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Garamond" pitchFamily="18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Garamond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Garamond" pitchFamily="18" charset="0"/>
              </a:rPr>
              <a:t>1.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Garamond" pitchFamily="18" charset="0"/>
              </a:rPr>
              <a:t>Как и герундий, инфинитив может выступать в качестве подлежащего или дополнения.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7200" y="3140967"/>
            <a:ext cx="4040188" cy="2985195"/>
          </a:xfrm>
        </p:spPr>
        <p:txBody>
          <a:bodyPr/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b="1" i="1" dirty="0" smtClean="0">
                <a:solidFill>
                  <a:srgbClr val="00B0F0"/>
                </a:solidFill>
                <a:latin typeface="Garamond" pitchFamily="18" charset="0"/>
              </a:rPr>
              <a:t>Learning</a:t>
            </a: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  helps you study.  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(подлежащее)</a:t>
            </a: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She likes </a:t>
            </a:r>
            <a:r>
              <a:rPr lang="en-US" b="1" i="1" dirty="0" smtClean="0">
                <a:solidFill>
                  <a:srgbClr val="00B0F0"/>
                </a:solidFill>
                <a:latin typeface="Garamond" pitchFamily="18" charset="0"/>
              </a:rPr>
              <a:t>learning. 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(дополнение)</a:t>
            </a:r>
            <a:endParaRPr lang="ru-RU" b="1" dirty="0">
              <a:solidFill>
                <a:srgbClr val="00B0F0"/>
              </a:solidFill>
              <a:latin typeface="Garamond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645025" y="3068959"/>
            <a:ext cx="4041775" cy="3057203"/>
          </a:xfrm>
        </p:spPr>
        <p:txBody>
          <a:bodyPr/>
          <a:lstStyle/>
          <a:p>
            <a:endParaRPr lang="ru-RU" b="1" dirty="0" smtClean="0">
              <a:solidFill>
                <a:schemeClr val="accent6">
                  <a:lumMod val="50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b="1" i="1" dirty="0" smtClean="0">
                <a:solidFill>
                  <a:srgbClr val="00B0F0"/>
                </a:solidFill>
                <a:latin typeface="Garamond" pitchFamily="18" charset="0"/>
              </a:rPr>
              <a:t>To learn </a:t>
            </a: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is very  important.  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(подлежащее)</a:t>
            </a: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endParaRPr lang="ru-RU" b="1" dirty="0" smtClean="0">
              <a:solidFill>
                <a:srgbClr val="00B0F0"/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The most valuable thing is </a:t>
            </a:r>
            <a:r>
              <a:rPr lang="en-US" b="1" i="1" dirty="0" smtClean="0">
                <a:solidFill>
                  <a:srgbClr val="00B0F0"/>
                </a:solidFill>
                <a:latin typeface="Garamond" pitchFamily="18" charset="0"/>
              </a:rPr>
              <a:t>to learn</a:t>
            </a:r>
            <a:r>
              <a:rPr lang="en-US" b="1" dirty="0" smtClean="0">
                <a:solidFill>
                  <a:srgbClr val="00B0F0"/>
                </a:solidFill>
                <a:latin typeface="Garamond" pitchFamily="18" charset="0"/>
              </a:rPr>
              <a:t>.  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(дополнение )</a:t>
            </a:r>
          </a:p>
          <a:p>
            <a:endParaRPr lang="ru-RU" b="1" dirty="0">
              <a:solidFill>
                <a:schemeClr val="accent2">
                  <a:lumMod val="50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2.  Герундий может определяться притяжательным местоимением и существительным в притяжательном или общем падеже:</a:t>
            </a:r>
          </a:p>
          <a:p>
            <a:pPr>
              <a:buNone/>
            </a:pP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their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singing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  -   </a:t>
            </a:r>
            <a:r>
              <a:rPr lang="ru-RU" b="1" i="1" dirty="0" smtClean="0">
                <a:solidFill>
                  <a:srgbClr val="00B0F0"/>
                </a:solidFill>
                <a:latin typeface="Garamond" pitchFamily="18" charset="0"/>
              </a:rPr>
              <a:t>пение 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(чье?)</a:t>
            </a:r>
            <a:r>
              <a:rPr lang="ru-RU" b="1" i="1" dirty="0" smtClean="0">
                <a:solidFill>
                  <a:srgbClr val="00B0F0"/>
                </a:solidFill>
                <a:latin typeface="Garamond" pitchFamily="18" charset="0"/>
              </a:rPr>
              <a:t> их</a:t>
            </a:r>
            <a:endParaRPr lang="ru-RU" b="1" dirty="0" smtClean="0">
              <a:solidFill>
                <a:srgbClr val="00B0F0"/>
              </a:solidFill>
              <a:latin typeface="Garamond" pitchFamily="18" charset="0"/>
            </a:endParaRPr>
          </a:p>
          <a:p>
            <a:pPr>
              <a:buNone/>
            </a:pP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my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friend’s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  </a:t>
            </a: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reading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 – </a:t>
            </a:r>
            <a:r>
              <a:rPr lang="ru-RU" b="1" i="1" dirty="0" smtClean="0">
                <a:solidFill>
                  <a:srgbClr val="00B0F0"/>
                </a:solidFill>
                <a:latin typeface="Garamond" pitchFamily="18" charset="0"/>
              </a:rPr>
              <a:t>чтение 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(чье?)</a:t>
            </a:r>
            <a:r>
              <a:rPr lang="ru-RU" b="1" i="1" dirty="0" smtClean="0">
                <a:solidFill>
                  <a:srgbClr val="00B0F0"/>
                </a:solidFill>
                <a:latin typeface="Garamond" pitchFamily="18" charset="0"/>
              </a:rPr>
              <a:t> моего друга</a:t>
            </a:r>
            <a:endParaRPr lang="ru-RU" b="1" dirty="0" smtClean="0">
              <a:solidFill>
                <a:srgbClr val="00B0F0"/>
              </a:solidFill>
              <a:latin typeface="Garamond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   2.  Инфинитив может употребляться в роли любого члена предложения, кроме простого сказуемого.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3.Перед герундием  может стоять предлог:</a:t>
            </a:r>
          </a:p>
          <a:p>
            <a:pPr>
              <a:buNone/>
            </a:pP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by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reading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  -  </a:t>
            </a:r>
            <a:r>
              <a:rPr lang="ru-RU" b="1" i="1" dirty="0" smtClean="0">
                <a:solidFill>
                  <a:srgbClr val="00B0F0"/>
                </a:solidFill>
                <a:latin typeface="Garamond" pitchFamily="18" charset="0"/>
              </a:rPr>
              <a:t>путем чтения, читая</a:t>
            </a:r>
            <a:endParaRPr lang="ru-RU" b="1" dirty="0" smtClean="0">
              <a:solidFill>
                <a:srgbClr val="00B0F0"/>
              </a:solidFill>
              <a:latin typeface="Garamond" pitchFamily="18" charset="0"/>
            </a:endParaRPr>
          </a:p>
          <a:p>
            <a:pPr>
              <a:buNone/>
            </a:pP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before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Garamond" pitchFamily="18" charset="0"/>
              </a:rPr>
              <a:t>leaving</a:t>
            </a:r>
            <a:r>
              <a:rPr lang="ru-RU" b="1" dirty="0" smtClean="0">
                <a:solidFill>
                  <a:srgbClr val="00B0F0"/>
                </a:solidFill>
                <a:latin typeface="Garamond" pitchFamily="18" charset="0"/>
              </a:rPr>
              <a:t>  – </a:t>
            </a:r>
            <a:r>
              <a:rPr lang="ru-RU" b="1" i="1" dirty="0" smtClean="0">
                <a:solidFill>
                  <a:srgbClr val="00B0F0"/>
                </a:solidFill>
                <a:latin typeface="Garamond" pitchFamily="18" charset="0"/>
              </a:rPr>
              <a:t>перед уходом</a:t>
            </a:r>
            <a:endParaRPr lang="ru-RU" b="1" dirty="0" smtClean="0">
              <a:solidFill>
                <a:srgbClr val="00B0F0"/>
              </a:solidFill>
              <a:latin typeface="Garamond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aramond" pitchFamily="18" charset="0"/>
              </a:rPr>
              <a:t>Герундий и  инфинитив  могут образовывать отрицательную форму при добавлении частицы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not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.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</a:b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for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his </a:t>
            </a:r>
            <a:r>
              <a:rPr lang="ru-RU" sz="2800" b="1" dirty="0" err="1" smtClean="0">
                <a:solidFill>
                  <a:srgbClr val="00B0F0"/>
                </a:solidFill>
                <a:latin typeface="Garamond" pitchFamily="18" charset="0"/>
              </a:rPr>
              <a:t>not</a:t>
            </a:r>
            <a:r>
              <a:rPr lang="ru-RU" sz="2800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sz="2800" b="1" dirty="0" err="1" smtClean="0">
                <a:solidFill>
                  <a:srgbClr val="00B0F0"/>
                </a:solidFill>
                <a:latin typeface="Garamond" pitchFamily="18" charset="0"/>
              </a:rPr>
              <a:t>coming</a:t>
            </a:r>
            <a:r>
              <a:rPr lang="ru-RU" sz="2800" b="1" dirty="0" smtClean="0">
                <a:solidFill>
                  <a:srgbClr val="00B0F0"/>
                </a:solidFill>
                <a:latin typeface="Garamond" pitchFamily="18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in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time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- за то, что не пришел вовремя</a:t>
            </a:r>
          </a:p>
          <a:p>
            <a:endParaRPr lang="ru-RU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to be or </a:t>
            </a:r>
            <a:r>
              <a:rPr lang="en-US" sz="2800" b="1" dirty="0" smtClean="0">
                <a:solidFill>
                  <a:srgbClr val="00B0F0"/>
                </a:solidFill>
                <a:latin typeface="Garamond" pitchFamily="18" charset="0"/>
              </a:rPr>
              <a:t>not to be 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–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быть или не быть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7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E36C0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</TotalTime>
  <Words>499</Words>
  <Application>Microsoft Office PowerPoint</Application>
  <PresentationFormat>Экран (4:3)</PresentationFormat>
  <Paragraphs>78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Герундий и инфинитив  в английском языке </vt:lpstr>
      <vt:lpstr>Слайд 2</vt:lpstr>
      <vt:lpstr>Слайд 3</vt:lpstr>
      <vt:lpstr> Глагольные свойства</vt:lpstr>
      <vt:lpstr>Слайд 5</vt:lpstr>
      <vt:lpstr>  Свойства существительного  1. Как и герундий, инфинитив может выступать в качестве подлежащего или дополнения.</vt:lpstr>
      <vt:lpstr>Слайд 7</vt:lpstr>
      <vt:lpstr>Слайд 8</vt:lpstr>
      <vt:lpstr>Герундий и  инфинитив  могут образовывать отрицательную форму при добавлении частицы not. </vt:lpstr>
      <vt:lpstr>Инфинитив или Герундий</vt:lpstr>
      <vt:lpstr>Слайд 11</vt:lpstr>
      <vt:lpstr>Инфинитив или Герундий?</vt:lpstr>
      <vt:lpstr>Слайд 13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Марина</cp:lastModifiedBy>
  <cp:revision>63</cp:revision>
  <dcterms:created xsi:type="dcterms:W3CDTF">2014-06-24T15:51:35Z</dcterms:created>
  <dcterms:modified xsi:type="dcterms:W3CDTF">2016-08-15T21:18:02Z</dcterms:modified>
</cp:coreProperties>
</file>