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2"/>
    <p:sldId id="266" r:id="rId3"/>
    <p:sldId id="262" r:id="rId4"/>
    <p:sldId id="267" r:id="rId5"/>
    <p:sldId id="270" r:id="rId6"/>
    <p:sldId id="268" r:id="rId7"/>
    <p:sldId id="271" r:id="rId8"/>
    <p:sldId id="273" r:id="rId9"/>
    <p:sldId id="274" r:id="rId10"/>
    <p:sldId id="25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98A85-4412-45E3-A23D-58D3A0848D0F}" type="datetimeFigureOut">
              <a:rPr lang="ru-RU" smtClean="0"/>
              <a:pPr/>
              <a:t>16.08.2016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AEE10-FEF7-42D2-9364-79C7B4905B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AEE10-FEF7-42D2-9364-79C7B4905B2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16.08.2016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3" cstate="email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70" name="Picture 10" descr="http://s3.pic4you.ru/allimage/y2013/10-24/12216/3925123.png"/>
          <p:cNvPicPr>
            <a:picLocks noChangeAspect="1" noChangeArrowheads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643702" y="4872646"/>
            <a:ext cx="2333598" cy="19853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vslicey.cv.ua/attachments/article/213/Gerund%20or%20Infinitive.pdf" TargetMode="External"/><Relationship Id="rId3" Type="http://schemas.openxmlformats.org/officeDocument/2006/relationships/hyperlink" Target="http://s3.pic4you.ru/allimage/y2013/10-24/12216/3925123.png" TargetMode="External"/><Relationship Id="rId7" Type="http://schemas.openxmlformats.org/officeDocument/2006/relationships/hyperlink" Target="https://www.learnathome.ru/grammar/verbs-followed-by-gerunds-and-infinitives.html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nglishzoom.ru/grammaticheskij-spravochnik/gerundij-i-infinitiv/gerundij-ing-forma-i-infinitiv.html" TargetMode="External"/><Relationship Id="rId5" Type="http://schemas.openxmlformats.org/officeDocument/2006/relationships/hyperlink" Target="http://s-english.ru/uprazhneniya/gerund-infinitive" TargetMode="External"/><Relationship Id="rId4" Type="http://schemas.openxmlformats.org/officeDocument/2006/relationships/hyperlink" Target="http://njnj.ru/ing/infinitive_or_gerund.htm" TargetMode="External"/><Relationship Id="rId9" Type="http://schemas.openxmlformats.org/officeDocument/2006/relationships/hyperlink" Target="http://myefe.ru/reference/verbs/gerund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Инфинитив </a:t>
            </a:r>
            <a:r>
              <a:rPr lang="ru-RU" b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и герундий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в английском языке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212976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Презентация выполнена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Кобзевой М.В.,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учителем английского языка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ГБОУ Школа № 1191 г. Москва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-828600" y="1916832"/>
            <a:ext cx="9544006" cy="4353957"/>
            <a:chOff x="-516852" y="1344094"/>
            <a:chExt cx="9049667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-516852" y="1344094"/>
              <a:ext cx="9049667" cy="2193385"/>
              <a:chOff x="-517027" y="-815361"/>
              <a:chExt cx="9049467" cy="2741846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-517027" y="1330355"/>
                <a:ext cx="4984205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dirty="0">
                    <a:solidFill>
                      <a:schemeClr val="accent2">
                        <a:lumMod val="75000"/>
                      </a:schemeClr>
                    </a:solidFill>
                    <a:latin typeface="Monotype Corsiva" pitchFamily="66" charset="0"/>
                  </a:rPr>
                  <a:t>Сайт</a:t>
                </a:r>
                <a:r>
                  <a:rPr lang="ru-RU" sz="2000" dirty="0">
                    <a:solidFill>
                      <a:prstClr val="black"/>
                    </a:solidFill>
                    <a:latin typeface="Monotype Corsiva" pitchFamily="66" charset="0"/>
                  </a:rPr>
                  <a:t> </a:t>
                </a:r>
                <a:r>
                  <a:rPr lang="en-US" sz="2000" dirty="0">
                    <a:solidFill>
                      <a:prstClr val="black"/>
                    </a:solidFill>
                    <a:latin typeface="Monotype Corsiva" pitchFamily="66" charset="0"/>
                    <a:hlinkClick r:id="rId2"/>
                  </a:rPr>
                  <a:t>http://linda6035.ucoz.ru/</a:t>
                </a:r>
                <a:r>
                  <a:rPr lang="ru-RU" sz="2000" dirty="0">
                    <a:solidFill>
                      <a:prstClr val="black"/>
                    </a:solidFill>
                    <a:latin typeface="Monotype Corsiva" pitchFamily="66" charset="0"/>
                  </a:rPr>
                  <a:t>    </a:t>
                </a:r>
                <a:r>
                  <a:rPr lang="ru-RU" sz="2000" i="1" dirty="0">
                    <a:solidFill>
                      <a:prstClr val="black"/>
                    </a:solidFill>
                    <a:latin typeface="Monotype Corsiva" pitchFamily="66" charset="0"/>
                  </a:rPr>
                  <a:t>  </a:t>
                </a:r>
                <a:endParaRPr lang="ru-RU" sz="2000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4795520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СПАСИБО АВТОРАМ ФОНОВ И КАРТИНОК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85720" y="1000108"/>
            <a:ext cx="8577953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  <a:endParaRPr lang="en-US" sz="4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http://s3.pic4you.ru/allimage/y2013/10-24/12216/3925123.png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2101007"/>
            <a:ext cx="825649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http://njnj.ru/ing/infinitive_or_gerund.htm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http://s-english.ru/uprazhneniya/gerund-infinitive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http://www.englishzoom.ru/grammaticheskij-spravochnik/gerundij-i-infinitiv/gerundij-ing-forma-i-infinitiv.html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/>
              </a:rPr>
              <a:t>https://www.learnathome.ru/grammar/verbs-followed-by-gerunds-and-infinitives.html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/>
              </a:rPr>
              <a:t>http://vslicey.cv.ua/attachments/article/213/Gerund%20or%20Infinitive.pdf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/>
              </a:rPr>
              <a:t>http://myefe.ru/reference/verbs/gerund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Инфинитив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 -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(неопределенная форма глагола)- это неличная  глагольная форма, которая только называет действие, не указывая ни лица, ни числа.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Герундий</a:t>
            </a:r>
            <a:r>
              <a:rPr lang="ru-RU" sz="3200" b="1" dirty="0" smtClean="0">
                <a:solidFill>
                  <a:srgbClr val="002060"/>
                </a:solidFill>
                <a:latin typeface="Garamond" pitchFamily="18" charset="0"/>
              </a:rPr>
              <a:t>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-</a:t>
            </a:r>
            <a:r>
              <a:rPr lang="ru-RU" sz="3200" b="1" dirty="0" smtClean="0">
                <a:solidFill>
                  <a:srgbClr val="002060"/>
                </a:solidFill>
                <a:latin typeface="Garamond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это неличная форма глагола, выражающая название действия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(-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ing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form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).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Глаголы, после которых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употребляетя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инфинитив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1916832"/>
          <a:ext cx="8229600" cy="2863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marL="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afford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expect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manage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refuse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1143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agree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fail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mean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want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1143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appear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help (also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offer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wish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1143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arrange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without</a:t>
                      </a: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to</a:t>
                      </a: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plan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would like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1143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beg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hesitate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prepare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would love</a:t>
                      </a: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1143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choose</a:t>
                      </a:r>
                      <a:endParaRPr lang="ru-RU" sz="2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hope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pretend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would</a:t>
                      </a: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prefer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1143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decide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learn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promise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Глаголы, после которых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употребляетя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герундий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95536" y="2132856"/>
          <a:ext cx="8229600" cy="2121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admit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can't stand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finish</a:t>
                      </a:r>
                      <a:endParaRPr lang="ru-RU" sz="2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practise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advise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deny</a:t>
                      </a:r>
                      <a:endParaRPr lang="ru-RU" sz="2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keep</a:t>
                      </a:r>
                      <a:endParaRPr lang="ru-RU" sz="2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suggest</a:t>
                      </a:r>
                      <a:endParaRPr lang="ru-RU" sz="2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allow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dislike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mind</a:t>
                      </a:r>
                      <a:endParaRPr lang="ru-RU" sz="2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waste time</a:t>
                      </a:r>
                      <a:endParaRPr lang="ru-RU" sz="2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avoid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enjoy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miss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 money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can't help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fancy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permit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Герундий после глаголов с предлогами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2132856"/>
          <a:ext cx="8229600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accuse of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blame for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dream about/of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look forward to </a:t>
                      </a:r>
                      <a:endParaRPr lang="ru-RU" sz="20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agree with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care for</a:t>
                      </a:r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feel like</a:t>
                      </a:r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object to 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apologize for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carry on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forgive for</a:t>
                      </a:r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think of 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ask about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complain about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give up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succeed in 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believe in</a:t>
                      </a:r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concentrate on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insist on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use for 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be used to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depend on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keep on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Выражения, после которых употребляется герундий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can’t help —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не могу не, нельзя не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She couldn’t help </a:t>
            </a:r>
            <a:r>
              <a:rPr lang="en-US" sz="2400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falling</a:t>
            </a: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in love with him. —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Она не могла не влюбиться в него.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can’t stand —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не могу терпеть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I can’t stand his </a:t>
            </a:r>
            <a:r>
              <a:rPr lang="en-US" sz="2400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smoking</a:t>
            </a: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in the room. —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Я не могу терпеть, когда он курит в комнате.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to be worth —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стоить чего-либо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This place is worth </a:t>
            </a:r>
            <a:r>
              <a:rPr lang="en-US" sz="2400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visiting</a:t>
            </a: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. —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Это место стоит посетить.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it’s no use —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бесполезно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It’s no use </a:t>
            </a:r>
            <a:r>
              <a:rPr lang="en-US" sz="2400" b="1" i="1" u="sng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trying</a:t>
            </a: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to escape. —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Бесполезно пытаться сбежать.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5796136" y="4797152"/>
            <a:ext cx="1728192" cy="72008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187624" y="4437112"/>
            <a:ext cx="1224136" cy="504056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004048" y="3140968"/>
            <a:ext cx="1224136" cy="576064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148064" y="2204864"/>
            <a:ext cx="1368152" cy="72008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364088" y="1340768"/>
            <a:ext cx="1152128" cy="698376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Garamond" pitchFamily="18" charset="0"/>
              </a:rPr>
              <a:t>Do the tasks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</a:b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Gerund or Infinitive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?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1412776"/>
            <a:ext cx="71105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1.When we finish … (to eat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b="1" dirty="0" smtClean="0">
                <a:ln>
                  <a:solidFill>
                    <a:srgbClr val="FFFF00">
                      <a:alpha val="19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ru-RU" sz="2800" b="1" dirty="0" smtClean="0">
                <a:ln>
                  <a:solidFill>
                    <a:srgbClr val="FFFF00">
                      <a:alpha val="19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b="1" dirty="0" smtClean="0">
                <a:ln>
                  <a:solidFill>
                    <a:srgbClr val="FFFF00">
                      <a:alpha val="19000"/>
                    </a:srgb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eating) 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our lunch, we’ll go to the office. </a:t>
            </a:r>
            <a:endParaRPr lang="ru-RU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Arial" pitchFamily="34" charset="0"/>
            </a:endParaRPr>
          </a:p>
          <a:p>
            <a:pPr lvl="0" eaLnBrk="0" hangingPunct="0"/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2. She suggested … (to buy/buying) some food. </a:t>
            </a:r>
            <a:endParaRPr lang="ru-RU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Arial" pitchFamily="34" charset="0"/>
            </a:endParaRPr>
          </a:p>
          <a:p>
            <a:pPr lvl="0" eaLnBrk="0" hangingPunct="0"/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3. The sportsmen hope …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to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get/getting) the best results. </a:t>
            </a:r>
            <a:endParaRPr lang="ru-RU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Arial" pitchFamily="34" charset="0"/>
            </a:endParaRPr>
          </a:p>
          <a:p>
            <a:pPr marL="514350" lvl="0" indent="-514350" eaLnBrk="0" hangingPunct="0">
              <a:buAutoNum type="arabicPeriod" startAt="4"/>
            </a:pP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hink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 he didn’t mean …</a:t>
            </a:r>
            <a:endParaRPr lang="ru-RU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ea typeface="Calibri" pitchFamily="34" charset="0"/>
              <a:cs typeface="Times New Roman" pitchFamily="18" charset="0"/>
            </a:endParaRPr>
          </a:p>
          <a:p>
            <a:pPr marL="514350" lvl="0" indent="-514350" eaLnBrk="0" hangingPunct="0"/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to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lang="ru-RU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urt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ru-RU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hurting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you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Garamond" pitchFamily="18" charset="0"/>
              <a:cs typeface="Arial" pitchFamily="34" charset="0"/>
            </a:endParaRPr>
          </a:p>
          <a:p>
            <a:pPr lvl="0" eaLnBrk="0" hangingPunct="0"/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  <a:ea typeface="Calibri" pitchFamily="34" charset="0"/>
                <a:cs typeface="Times New Roman" pitchFamily="18" charset="0"/>
              </a:rPr>
              <a:t>5. He doesn’t mind … (to wash up/washing up). 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Match the parts of the sentences.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She would like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We are interested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He should give up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I really enjoy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They are looking forward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I am used 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Ben couldn’t help </a:t>
            </a:r>
            <a:r>
              <a:rPr lang="en-US" dirty="0" smtClean="0"/>
              <a:t>                  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       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                             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AutoNum type="alphaLcParenR"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laughing at her.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to seeing their friends.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playing football.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in surfing the Internet.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to have a cup of tea.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smoking.</a:t>
            </a:r>
          </a:p>
          <a:p>
            <a:pPr marL="514350" indent="-514350">
              <a:buAutoNum type="alphaLcParenR"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ramond" pitchFamily="18" charset="0"/>
              </a:rPr>
              <a:t>to living in an old house.</a:t>
            </a:r>
          </a:p>
          <a:p>
            <a:pPr marL="514350" indent="-514350">
              <a:buAutoNum type="alphaLcParenR"/>
            </a:pP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347864" y="1844824"/>
            <a:ext cx="1872208" cy="2952328"/>
          </a:xfrm>
          <a:prstGeom prst="straightConnector1">
            <a:avLst/>
          </a:prstGeom>
          <a:ln w="50800">
            <a:solidFill>
              <a:srgbClr val="FF0000"/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707904" y="2348880"/>
            <a:ext cx="1512168" cy="151216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779912" y="2996952"/>
            <a:ext cx="1440160" cy="237626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3131840" y="3356992"/>
            <a:ext cx="2088232" cy="7200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491880" y="2420888"/>
            <a:ext cx="1728192" cy="1728192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771800" y="4797152"/>
            <a:ext cx="2376264" cy="1296144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627784" y="1844824"/>
            <a:ext cx="2592288" cy="3888432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8576" y="1628800"/>
            <a:ext cx="700903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Translate all those sentences</a:t>
            </a:r>
          </a:p>
          <a:p>
            <a:pPr algn="ctr"/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into Russian.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4869160"/>
            <a:ext cx="36577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Garamond" pitchFamily="18" charset="0"/>
              </a:rPr>
              <a:t>THANK YOU</a:t>
            </a:r>
            <a:endParaRPr lang="ru-RU" sz="4400" b="1" dirty="0">
              <a:solidFill>
                <a:srgbClr val="0070C0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7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364</Words>
  <Application>Microsoft Office PowerPoint</Application>
  <PresentationFormat>Экран (4:3)</PresentationFormat>
  <Paragraphs>129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Инфинитив и герундий  в английском языке</vt:lpstr>
      <vt:lpstr>Слайд 2</vt:lpstr>
      <vt:lpstr>Глаголы, после которых употребляетя инфинитив</vt:lpstr>
      <vt:lpstr>Глаголы, после которых употребляетя герундий</vt:lpstr>
      <vt:lpstr>Герундий после глаголов с предлогами </vt:lpstr>
      <vt:lpstr>Выражения, после которых употребляется герундий</vt:lpstr>
      <vt:lpstr>Do the tasks Gerund or Infinitive ?</vt:lpstr>
      <vt:lpstr>Match the parts of the sentences.</vt:lpstr>
      <vt:lpstr>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Марина</cp:lastModifiedBy>
  <cp:revision>76</cp:revision>
  <dcterms:created xsi:type="dcterms:W3CDTF">2014-06-24T15:51:35Z</dcterms:created>
  <dcterms:modified xsi:type="dcterms:W3CDTF">2016-08-15T21:36:21Z</dcterms:modified>
</cp:coreProperties>
</file>