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C52C366-1F5D-4E67-8ED4-1E354E12D5AC}" type="datetimeFigureOut">
              <a:rPr lang="ru-RU" smtClean="0"/>
              <a:t>28.08.2013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42B053B-D51F-420C-A6F1-28DEA35D4B0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glish-royal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77295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Irregular verbs 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996952"/>
            <a:ext cx="7406640" cy="309634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Author: </a:t>
            </a:r>
            <a:r>
              <a:rPr lang="en-US" sz="3200" dirty="0" err="1" smtClean="0"/>
              <a:t>Krasikova</a:t>
            </a:r>
            <a:r>
              <a:rPr lang="en-US" sz="3200" dirty="0" smtClean="0"/>
              <a:t> Ekaterina </a:t>
            </a:r>
            <a:r>
              <a:rPr lang="en-US" sz="3200" dirty="0" err="1" smtClean="0"/>
              <a:t>Nikolaevna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en-US" sz="2800" dirty="0" smtClean="0"/>
              <a:t>One </a:t>
            </a:r>
            <a:r>
              <a:rPr lang="en-US" sz="2800" dirty="0" smtClean="0"/>
              <a:t>of the most difficult periods in teaching English is, without any doubts, that one when students for the first time deal with so-called </a:t>
            </a:r>
            <a:r>
              <a:rPr lang="en-US" sz="2800" dirty="0" smtClean="0">
                <a:solidFill>
                  <a:srgbClr val="FF0000"/>
                </a:solidFill>
              </a:rPr>
              <a:t>irregular verbs</a:t>
            </a:r>
            <a:r>
              <a:rPr lang="en-US" sz="2800" dirty="0" smtClean="0"/>
              <a:t>. </a:t>
            </a:r>
            <a:endParaRPr lang="ru-RU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 </a:t>
            </a:r>
            <a:r>
              <a:rPr lang="ru-RU" sz="2800" dirty="0" smtClean="0"/>
              <a:t>   </a:t>
            </a:r>
            <a:r>
              <a:rPr lang="en-US" sz="2800" dirty="0" smtClean="0"/>
              <a:t>Some </a:t>
            </a:r>
            <a:r>
              <a:rPr lang="en-US" sz="2800" dirty="0" smtClean="0"/>
              <a:t>people think that there is no way but the cramming. However, there is a more effective way of learning irregular verbs. Russian poems that have rhymes with the verbs (about 100) will make the learning process pleasant and amazing.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476672"/>
            <a:ext cx="7920880" cy="577172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1. </a:t>
            </a:r>
            <a:r>
              <a:rPr lang="ru-RU" dirty="0" smtClean="0"/>
              <a:t>Я </a:t>
            </a:r>
            <a:r>
              <a:rPr lang="ru-RU" dirty="0" smtClean="0"/>
              <a:t>в буфете </a:t>
            </a:r>
            <a:r>
              <a:rPr lang="en-US" dirty="0" smtClean="0">
                <a:solidFill>
                  <a:srgbClr val="FF0000"/>
                </a:solidFill>
              </a:rPr>
              <a:t>buy-bought-bought</a:t>
            </a:r>
            <a:r>
              <a:rPr lang="en-US" dirty="0" smtClean="0"/>
              <a:t> (</a:t>
            </a:r>
            <a:r>
              <a:rPr lang="ru-RU" dirty="0" smtClean="0"/>
              <a:t>покупать) </a:t>
            </a:r>
            <a:r>
              <a:rPr lang="ru-RU" dirty="0" smtClean="0"/>
              <a:t>первоклассный </a:t>
            </a:r>
            <a:r>
              <a:rPr lang="ru-RU" dirty="0" smtClean="0"/>
              <a:t>бутерброд,                        </a:t>
            </a:r>
          </a:p>
          <a:p>
            <a:pPr>
              <a:buNone/>
            </a:pPr>
            <a:r>
              <a:rPr lang="ru-RU" dirty="0" smtClean="0"/>
              <a:t>За </a:t>
            </a:r>
            <a:r>
              <a:rPr lang="ru-RU" dirty="0" smtClean="0"/>
              <a:t>него я </a:t>
            </a:r>
            <a:r>
              <a:rPr lang="en-US" dirty="0" smtClean="0">
                <a:solidFill>
                  <a:srgbClr val="FF0000"/>
                </a:solidFill>
              </a:rPr>
              <a:t>pay-paid-paid</a:t>
            </a:r>
            <a:r>
              <a:rPr lang="en-US" dirty="0" smtClean="0"/>
              <a:t>,(</a:t>
            </a:r>
            <a:r>
              <a:rPr lang="ru-RU" dirty="0" smtClean="0"/>
              <a:t>платить) </a:t>
            </a:r>
            <a:r>
              <a:rPr lang="ru-RU" dirty="0" smtClean="0"/>
              <a:t>в </a:t>
            </a:r>
            <a:r>
              <a:rPr lang="ru-RU" dirty="0" smtClean="0"/>
              <a:t>классе в парту </a:t>
            </a:r>
            <a:r>
              <a:rPr lang="en-US" dirty="0" smtClean="0">
                <a:solidFill>
                  <a:srgbClr val="FF0000"/>
                </a:solidFill>
              </a:rPr>
              <a:t>lay-laid-laid(</a:t>
            </a:r>
            <a:r>
              <a:rPr lang="ru-RU" dirty="0" smtClean="0"/>
              <a:t>класть)      </a:t>
            </a:r>
          </a:p>
          <a:p>
            <a:pPr>
              <a:buNone/>
            </a:pPr>
            <a:r>
              <a:rPr lang="ru-RU" dirty="0" smtClean="0"/>
              <a:t>И </a:t>
            </a:r>
            <a:r>
              <a:rPr lang="ru-RU" dirty="0" smtClean="0"/>
              <a:t>совсем не </a:t>
            </a:r>
            <a:r>
              <a:rPr lang="en-US" dirty="0" smtClean="0">
                <a:solidFill>
                  <a:srgbClr val="FF0000"/>
                </a:solidFill>
              </a:rPr>
              <a:t>think-thought-thought</a:t>
            </a:r>
            <a:r>
              <a:rPr lang="en-US" dirty="0" smtClean="0"/>
              <a:t>, </a:t>
            </a:r>
            <a:r>
              <a:rPr lang="ru-RU" dirty="0" smtClean="0"/>
              <a:t>(думать</a:t>
            </a:r>
            <a:r>
              <a:rPr lang="ru-RU" dirty="0" smtClean="0"/>
              <a:t>) </a:t>
            </a:r>
            <a:r>
              <a:rPr lang="ru-RU" dirty="0" smtClean="0"/>
              <a:t>что </a:t>
            </a:r>
            <a:r>
              <a:rPr lang="ru-RU" dirty="0" smtClean="0"/>
              <a:t>сосед его умнёт.                       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/>
              <a:t>А </a:t>
            </a:r>
            <a:r>
              <a:rPr lang="ru-RU" dirty="0" smtClean="0"/>
              <a:t>теперь мне очень грустно -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mell-smelt-smelt</a:t>
            </a:r>
            <a:r>
              <a:rPr lang="en-US" dirty="0" smtClean="0"/>
              <a:t> </a:t>
            </a:r>
            <a:r>
              <a:rPr lang="ru-RU" dirty="0" smtClean="0"/>
              <a:t>он очень вкусно! </a:t>
            </a:r>
            <a:r>
              <a:rPr lang="ru-RU" dirty="0" smtClean="0"/>
              <a:t>(</a:t>
            </a:r>
            <a:r>
              <a:rPr lang="ru-RU" dirty="0" smtClean="0"/>
              <a:t>пахнуть)  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 smtClean="0"/>
              <a:t>. Глянь, рогатку </a:t>
            </a:r>
            <a:r>
              <a:rPr lang="ru-RU" dirty="0" smtClean="0"/>
              <a:t>Баламут</a:t>
            </a:r>
            <a:r>
              <a:rPr lang="ru-RU" dirty="0" smtClean="0"/>
              <a:t>  </a:t>
            </a:r>
            <a:r>
              <a:rPr lang="ru-RU" dirty="0" smtClean="0"/>
              <a:t>в </a:t>
            </a:r>
            <a:r>
              <a:rPr lang="ru-RU" dirty="0" smtClean="0"/>
              <a:t>свой кармашек </a:t>
            </a:r>
            <a:r>
              <a:rPr lang="en-US" dirty="0" smtClean="0">
                <a:solidFill>
                  <a:srgbClr val="FF0000"/>
                </a:solidFill>
              </a:rPr>
              <a:t>put-put-put(</a:t>
            </a:r>
            <a:r>
              <a:rPr lang="ru-RU" dirty="0" smtClean="0"/>
              <a:t>положить)  </a:t>
            </a:r>
          </a:p>
          <a:p>
            <a:pPr>
              <a:buNone/>
            </a:pPr>
            <a:r>
              <a:rPr lang="ru-RU" dirty="0" smtClean="0"/>
              <a:t>И </a:t>
            </a:r>
            <a:r>
              <a:rPr lang="en-US" dirty="0" smtClean="0">
                <a:solidFill>
                  <a:srgbClr val="FF0000"/>
                </a:solidFill>
              </a:rPr>
              <a:t>begin-began-begun(</a:t>
            </a:r>
            <a:r>
              <a:rPr lang="ru-RU" dirty="0" smtClean="0"/>
              <a:t>начинать) </a:t>
            </a:r>
            <a:r>
              <a:rPr lang="ru-RU" dirty="0" smtClean="0"/>
              <a:t>хулиганить </a:t>
            </a:r>
            <a:r>
              <a:rPr lang="ru-RU" dirty="0" smtClean="0"/>
              <a:t>хулиган!                       </a:t>
            </a:r>
          </a:p>
          <a:p>
            <a:pPr>
              <a:buNone/>
            </a:pPr>
            <a:r>
              <a:rPr lang="ru-RU" dirty="0" smtClean="0"/>
              <a:t>Он </a:t>
            </a:r>
            <a:r>
              <a:rPr lang="ru-RU" dirty="0" smtClean="0"/>
              <a:t>подушку </a:t>
            </a:r>
            <a:r>
              <a:rPr lang="en-US" dirty="0" smtClean="0">
                <a:solidFill>
                  <a:srgbClr val="FF0000"/>
                </a:solidFill>
              </a:rPr>
              <a:t>cut-cut-cut</a:t>
            </a:r>
            <a:r>
              <a:rPr lang="en-US" dirty="0" smtClean="0"/>
              <a:t>, </a:t>
            </a:r>
            <a:r>
              <a:rPr lang="en-US" dirty="0" smtClean="0"/>
              <a:t>(</a:t>
            </a:r>
            <a:r>
              <a:rPr lang="ru-RU" dirty="0" smtClean="0"/>
              <a:t>резать) </a:t>
            </a:r>
            <a:r>
              <a:rPr lang="ru-RU" dirty="0" smtClean="0"/>
              <a:t>брата </a:t>
            </a:r>
            <a:r>
              <a:rPr lang="ru-RU" dirty="0" smtClean="0"/>
              <a:t>в ванной </a:t>
            </a:r>
            <a:r>
              <a:rPr lang="en-US" dirty="0" smtClean="0">
                <a:solidFill>
                  <a:srgbClr val="FF0000"/>
                </a:solidFill>
              </a:rPr>
              <a:t>shut-shut-shut</a:t>
            </a:r>
            <a:r>
              <a:rPr lang="en-US" dirty="0" smtClean="0"/>
              <a:t>, </a:t>
            </a:r>
            <a:r>
              <a:rPr lang="en-US" dirty="0" smtClean="0"/>
              <a:t>(</a:t>
            </a:r>
            <a:r>
              <a:rPr lang="ru-RU" dirty="0" smtClean="0"/>
              <a:t>закрывать) 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/>
              <a:t>Все </a:t>
            </a:r>
            <a:r>
              <a:rPr lang="ru-RU" dirty="0" smtClean="0"/>
              <a:t>газеты </a:t>
            </a:r>
            <a:r>
              <a:rPr lang="en-US" dirty="0" smtClean="0">
                <a:solidFill>
                  <a:srgbClr val="FF0000"/>
                </a:solidFill>
              </a:rPr>
              <a:t>light-lit-lit</a:t>
            </a:r>
            <a:r>
              <a:rPr lang="en-US" dirty="0" smtClean="0"/>
              <a:t>, </a:t>
            </a:r>
            <a:r>
              <a:rPr lang="en-US" dirty="0" smtClean="0"/>
              <a:t>(</a:t>
            </a:r>
            <a:r>
              <a:rPr lang="ru-RU" dirty="0" smtClean="0"/>
              <a:t>поджигать)    </a:t>
            </a:r>
            <a:r>
              <a:rPr lang="ru-RU" dirty="0" smtClean="0"/>
              <a:t>собачонку </a:t>
            </a:r>
            <a:r>
              <a:rPr lang="en-US" dirty="0" smtClean="0">
                <a:solidFill>
                  <a:srgbClr val="FF0000"/>
                </a:solidFill>
              </a:rPr>
              <a:t>hit-hit-hit</a:t>
            </a:r>
            <a:r>
              <a:rPr lang="en-US" dirty="0" smtClean="0"/>
              <a:t>,  (</a:t>
            </a:r>
            <a:r>
              <a:rPr lang="ru-RU" dirty="0" smtClean="0"/>
              <a:t>бить, ударять)  </a:t>
            </a:r>
          </a:p>
          <a:p>
            <a:pPr>
              <a:buNone/>
            </a:pPr>
            <a:r>
              <a:rPr lang="ru-RU" dirty="0" smtClean="0"/>
              <a:t>Он </a:t>
            </a:r>
            <a:r>
              <a:rPr lang="ru-RU" dirty="0" smtClean="0"/>
              <a:t>соседу </a:t>
            </a:r>
            <a:r>
              <a:rPr lang="en-US" dirty="0" smtClean="0">
                <a:solidFill>
                  <a:srgbClr val="FF0000"/>
                </a:solidFill>
              </a:rPr>
              <a:t>ring-rang-rung(</a:t>
            </a:r>
            <a:r>
              <a:rPr lang="ru-RU" dirty="0" smtClean="0"/>
              <a:t>звонить</a:t>
            </a:r>
            <a:r>
              <a:rPr lang="ru-RU" dirty="0" smtClean="0"/>
              <a:t>)</a:t>
            </a:r>
            <a:r>
              <a:rPr lang="ru-RU" dirty="0" smtClean="0"/>
              <a:t> </a:t>
            </a:r>
            <a:r>
              <a:rPr lang="ru-RU" dirty="0" smtClean="0"/>
              <a:t>и, </a:t>
            </a:r>
            <a:r>
              <a:rPr lang="ru-RU" dirty="0" smtClean="0"/>
              <a:t>конечно, </a:t>
            </a:r>
            <a:r>
              <a:rPr lang="en-US" dirty="0" smtClean="0">
                <a:solidFill>
                  <a:srgbClr val="FF0000"/>
                </a:solidFill>
              </a:rPr>
              <a:t>run-ran-run</a:t>
            </a:r>
            <a:r>
              <a:rPr lang="en-US" dirty="0" smtClean="0"/>
              <a:t>. </a:t>
            </a:r>
            <a:r>
              <a:rPr lang="ru-RU" dirty="0" smtClean="0"/>
              <a:t>(бежать</a:t>
            </a:r>
            <a:r>
              <a:rPr lang="ru-RU" dirty="0" smtClean="0"/>
              <a:t>)        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Он </a:t>
            </a:r>
            <a:r>
              <a:rPr lang="ru-RU" dirty="0" smtClean="0"/>
              <a:t>совсем не </a:t>
            </a:r>
            <a:r>
              <a:rPr lang="en-US" dirty="0" smtClean="0">
                <a:solidFill>
                  <a:srgbClr val="FF0000"/>
                </a:solidFill>
              </a:rPr>
              <a:t>think-thought-thought</a:t>
            </a:r>
            <a:r>
              <a:rPr lang="en-US" dirty="0" smtClean="0"/>
              <a:t>,  (</a:t>
            </a:r>
            <a:r>
              <a:rPr lang="ru-RU" dirty="0" smtClean="0"/>
              <a:t>думать</a:t>
            </a:r>
            <a:r>
              <a:rPr lang="ru-RU" dirty="0" smtClean="0"/>
              <a:t>)</a:t>
            </a:r>
            <a:r>
              <a:rPr lang="ru-RU" dirty="0" smtClean="0"/>
              <a:t> </a:t>
            </a:r>
            <a:r>
              <a:rPr lang="ru-RU" dirty="0" smtClean="0"/>
              <a:t>что </a:t>
            </a:r>
            <a:r>
              <a:rPr lang="ru-RU" dirty="0" smtClean="0"/>
              <a:t>милиция придёт.     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3. Дед и бабка </a:t>
            </a:r>
            <a:r>
              <a:rPr lang="en-US" dirty="0" smtClean="0">
                <a:solidFill>
                  <a:srgbClr val="FF0000"/>
                </a:solidFill>
              </a:rPr>
              <a:t>find-found-found</a:t>
            </a:r>
            <a:r>
              <a:rPr lang="en-US" dirty="0" smtClean="0"/>
              <a:t>  </a:t>
            </a:r>
            <a:r>
              <a:rPr lang="en-US" dirty="0" smtClean="0"/>
              <a:t>(</a:t>
            </a:r>
            <a:r>
              <a:rPr lang="ru-RU" dirty="0" smtClean="0"/>
              <a:t>находить) п</a:t>
            </a:r>
            <a:r>
              <a:rPr lang="ru-RU" dirty="0" smtClean="0"/>
              <a:t>са </a:t>
            </a:r>
            <a:r>
              <a:rPr lang="ru-RU" dirty="0" smtClean="0"/>
              <a:t>породы </a:t>
            </a:r>
            <a:r>
              <a:rPr lang="ru-RU" dirty="0" err="1" smtClean="0"/>
              <a:t>бассет-хаунд</a:t>
            </a:r>
            <a:r>
              <a:rPr lang="ru-RU" dirty="0" smtClean="0"/>
              <a:t>.              </a:t>
            </a:r>
          </a:p>
          <a:p>
            <a:pPr>
              <a:buNone/>
            </a:pPr>
            <a:r>
              <a:rPr lang="ru-RU" dirty="0" smtClean="0"/>
              <a:t>Очень близок старикам   </a:t>
            </a:r>
            <a:r>
              <a:rPr lang="ru-RU" dirty="0" smtClean="0"/>
              <a:t>пёс </a:t>
            </a:r>
            <a:r>
              <a:rPr lang="en-US" dirty="0" smtClean="0">
                <a:solidFill>
                  <a:srgbClr val="FF0000"/>
                </a:solidFill>
              </a:rPr>
              <a:t>become-became-become</a:t>
            </a:r>
            <a:r>
              <a:rPr lang="en-US" dirty="0" smtClean="0"/>
              <a:t>.  </a:t>
            </a:r>
            <a:r>
              <a:rPr lang="en-US" dirty="0" smtClean="0"/>
              <a:t>(</a:t>
            </a:r>
            <a:r>
              <a:rPr lang="ru-RU" dirty="0" smtClean="0"/>
              <a:t>становиться)  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Give-gave-given </a:t>
            </a:r>
            <a:r>
              <a:rPr lang="ru-RU" dirty="0" smtClean="0"/>
              <a:t>дед </a:t>
            </a:r>
            <a:r>
              <a:rPr lang="ru-RU" dirty="0" smtClean="0"/>
              <a:t>ему</a:t>
            </a:r>
            <a:r>
              <a:rPr lang="ru-RU" dirty="0" smtClean="0"/>
              <a:t> </a:t>
            </a:r>
            <a:r>
              <a:rPr lang="ru-RU" dirty="0" smtClean="0"/>
              <a:t>(</a:t>
            </a:r>
            <a:r>
              <a:rPr lang="ru-RU" dirty="0" smtClean="0"/>
              <a:t>давать</a:t>
            </a:r>
            <a:r>
              <a:rPr lang="ru-RU" dirty="0" smtClean="0"/>
              <a:t>) </a:t>
            </a:r>
            <a:r>
              <a:rPr lang="ru-RU" dirty="0" smtClean="0"/>
              <a:t> </a:t>
            </a:r>
            <a:r>
              <a:rPr lang="ru-RU" dirty="0" smtClean="0"/>
              <a:t>дорогую </a:t>
            </a:r>
            <a:r>
              <a:rPr lang="ru-RU" dirty="0" err="1" smtClean="0"/>
              <a:t>бастурму</a:t>
            </a:r>
            <a:r>
              <a:rPr lang="ru-RU" dirty="0" smtClean="0"/>
              <a:t> -            </a:t>
            </a:r>
          </a:p>
          <a:p>
            <a:pPr>
              <a:buNone/>
            </a:pPr>
            <a:r>
              <a:rPr lang="ru-RU" dirty="0" smtClean="0"/>
              <a:t>Надо ж псину </a:t>
            </a:r>
            <a:r>
              <a:rPr lang="en-US" dirty="0" smtClean="0">
                <a:solidFill>
                  <a:srgbClr val="FF0000"/>
                </a:solidFill>
              </a:rPr>
              <a:t>feed-fed-fed</a:t>
            </a:r>
            <a:r>
              <a:rPr lang="en-US" dirty="0" smtClean="0"/>
              <a:t> </a:t>
            </a:r>
            <a:r>
              <a:rPr lang="ru-RU" dirty="0" smtClean="0"/>
              <a:t>кормить</a:t>
            </a:r>
            <a:r>
              <a:rPr lang="ru-RU" dirty="0" smtClean="0"/>
              <a:t>) </a:t>
            </a:r>
            <a:r>
              <a:rPr lang="ru-RU" dirty="0" smtClean="0"/>
              <a:t>чем-то </a:t>
            </a:r>
            <a:r>
              <a:rPr lang="ru-RU" dirty="0" smtClean="0"/>
              <a:t>вкусным на обед.                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Сами </a:t>
            </a:r>
            <a:r>
              <a:rPr lang="ru-RU" dirty="0" smtClean="0"/>
              <a:t>сала и котлет    </a:t>
            </a:r>
            <a:r>
              <a:rPr lang="ru-RU" dirty="0" smtClean="0"/>
              <a:t>старики </a:t>
            </a:r>
            <a:r>
              <a:rPr lang="ru-RU" dirty="0" smtClean="0"/>
              <a:t>не </a:t>
            </a:r>
            <a:r>
              <a:rPr lang="en-US" dirty="0" smtClean="0">
                <a:solidFill>
                  <a:srgbClr val="FF0000"/>
                </a:solidFill>
              </a:rPr>
              <a:t>let-let-let</a:t>
            </a:r>
            <a:r>
              <a:rPr lang="ru-RU" dirty="0" smtClean="0"/>
              <a:t>.</a:t>
            </a:r>
            <a:r>
              <a:rPr lang="en-US" dirty="0" smtClean="0"/>
              <a:t> (</a:t>
            </a:r>
            <a:r>
              <a:rPr lang="ru-RU" dirty="0" smtClean="0"/>
              <a:t>позволять) 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Раньше </a:t>
            </a:r>
            <a:r>
              <a:rPr lang="ru-RU" dirty="0" smtClean="0"/>
              <a:t>бабка </a:t>
            </a:r>
            <a:r>
              <a:rPr lang="en-US" dirty="0" smtClean="0">
                <a:solidFill>
                  <a:srgbClr val="FF0000"/>
                </a:solidFill>
              </a:rPr>
              <a:t>sit-sat-sat</a:t>
            </a:r>
            <a:r>
              <a:rPr lang="en-US" dirty="0" smtClean="0"/>
              <a:t>, </a:t>
            </a:r>
            <a:r>
              <a:rPr lang="en-US" dirty="0" smtClean="0"/>
              <a:t>(</a:t>
            </a:r>
            <a:r>
              <a:rPr lang="ru-RU" dirty="0" smtClean="0"/>
              <a:t>сидеть) </a:t>
            </a:r>
            <a:r>
              <a:rPr lang="en-US" dirty="0" smtClean="0">
                <a:solidFill>
                  <a:srgbClr val="FF0000"/>
                </a:solidFill>
              </a:rPr>
              <a:t>knit-knit-knit</a:t>
            </a:r>
            <a:r>
              <a:rPr lang="en-US" dirty="0" smtClean="0"/>
              <a:t> </a:t>
            </a:r>
            <a:r>
              <a:rPr lang="ru-RU" dirty="0" smtClean="0"/>
              <a:t>себе жакет, </a:t>
            </a:r>
            <a:r>
              <a:rPr lang="ru-RU" dirty="0" smtClean="0"/>
              <a:t>(</a:t>
            </a:r>
            <a:r>
              <a:rPr lang="ru-RU" dirty="0" smtClean="0"/>
              <a:t>вязать)       </a:t>
            </a:r>
          </a:p>
          <a:p>
            <a:pPr>
              <a:buNone/>
            </a:pPr>
            <a:r>
              <a:rPr lang="ru-RU" dirty="0" smtClean="0"/>
              <a:t>А теперь ей дед </a:t>
            </a:r>
            <a:r>
              <a:rPr lang="ru-RU" dirty="0" smtClean="0"/>
              <a:t>велит это </a:t>
            </a:r>
            <a:r>
              <a:rPr lang="ru-RU" dirty="0" smtClean="0"/>
              <a:t>дело </a:t>
            </a:r>
            <a:r>
              <a:rPr lang="en-US" dirty="0" smtClean="0">
                <a:solidFill>
                  <a:srgbClr val="FF0000"/>
                </a:solidFill>
              </a:rPr>
              <a:t>quit-quit-quit</a:t>
            </a:r>
            <a:r>
              <a:rPr lang="en-US" dirty="0" smtClean="0"/>
              <a:t>; </a:t>
            </a:r>
            <a:r>
              <a:rPr lang="en-US" dirty="0" smtClean="0"/>
              <a:t>(</a:t>
            </a:r>
            <a:r>
              <a:rPr lang="ru-RU" dirty="0" smtClean="0"/>
              <a:t>бросать, прекращать)    </a:t>
            </a:r>
          </a:p>
          <a:p>
            <a:pPr>
              <a:buNone/>
            </a:pPr>
            <a:r>
              <a:rPr lang="ru-RU" dirty="0" smtClean="0"/>
              <a:t>Нынче бабушка и дед   </a:t>
            </a:r>
            <a:r>
              <a:rPr lang="ru-RU" dirty="0" smtClean="0"/>
              <a:t>жизнь </a:t>
            </a:r>
            <a:r>
              <a:rPr lang="ru-RU" dirty="0" smtClean="0"/>
              <a:t>другую </a:t>
            </a:r>
            <a:r>
              <a:rPr lang="en-US" dirty="0" smtClean="0">
                <a:solidFill>
                  <a:srgbClr val="FF0000"/>
                </a:solidFill>
              </a:rPr>
              <a:t>lead-led-led</a:t>
            </a:r>
            <a:r>
              <a:rPr lang="en-US" dirty="0" smtClean="0"/>
              <a:t>:  </a:t>
            </a:r>
            <a:r>
              <a:rPr lang="en-US" dirty="0" smtClean="0"/>
              <a:t>(</a:t>
            </a:r>
            <a:r>
              <a:rPr lang="ru-RU" dirty="0" smtClean="0"/>
              <a:t>вести)         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Дед </a:t>
            </a:r>
            <a:r>
              <a:rPr lang="ru-RU" dirty="0" smtClean="0"/>
              <a:t>с улыбкой дремлет в ванне,   </a:t>
            </a:r>
            <a:r>
              <a:rPr lang="ru-RU" dirty="0" smtClean="0"/>
              <a:t>бабка </a:t>
            </a:r>
            <a:r>
              <a:rPr lang="en-US" dirty="0" smtClean="0">
                <a:solidFill>
                  <a:srgbClr val="FF0000"/>
                </a:solidFill>
              </a:rPr>
              <a:t>dwell-dwelt-dwelt</a:t>
            </a:r>
            <a:r>
              <a:rPr lang="en-US" dirty="0" smtClean="0"/>
              <a:t> </a:t>
            </a:r>
            <a:r>
              <a:rPr lang="ru-RU" dirty="0" smtClean="0"/>
              <a:t>в чулане, </a:t>
            </a:r>
            <a:r>
              <a:rPr lang="ru-RU" dirty="0" smtClean="0"/>
              <a:t>(обитать</a:t>
            </a:r>
            <a:r>
              <a:rPr lang="ru-RU" dirty="0" smtClean="0"/>
              <a:t>)      </a:t>
            </a:r>
          </a:p>
          <a:p>
            <a:pPr>
              <a:buNone/>
            </a:pPr>
            <a:r>
              <a:rPr lang="ru-RU" dirty="0" smtClean="0"/>
              <a:t>Пес в кровати </a:t>
            </a:r>
            <a:r>
              <a:rPr lang="en-US" dirty="0" smtClean="0">
                <a:solidFill>
                  <a:srgbClr val="FF0000"/>
                </a:solidFill>
              </a:rPr>
              <a:t>lie-lay-lain</a:t>
            </a:r>
            <a:r>
              <a:rPr lang="en-US" dirty="0" smtClean="0"/>
              <a:t>, </a:t>
            </a:r>
            <a:r>
              <a:rPr lang="en-US" dirty="0" smtClean="0"/>
              <a:t>(</a:t>
            </a:r>
            <a:r>
              <a:rPr lang="ru-RU" dirty="0" smtClean="0"/>
              <a:t>лежать)  </a:t>
            </a:r>
            <a:r>
              <a:rPr lang="ru-RU" dirty="0" smtClean="0"/>
              <a:t>прямо </a:t>
            </a:r>
            <a:r>
              <a:rPr lang="ru-RU" dirty="0" smtClean="0"/>
              <a:t>как Саддам Хусейн.                                    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2492896"/>
            <a:ext cx="1304925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669259d43130e20bb62ed4a71ba2d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4581128"/>
            <a:ext cx="1905000" cy="214312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3400" dirty="0" smtClean="0"/>
              <a:t>4. </a:t>
            </a:r>
            <a:r>
              <a:rPr lang="en-US" sz="3400" dirty="0" smtClean="0">
                <a:solidFill>
                  <a:srgbClr val="FF0000"/>
                </a:solidFill>
              </a:rPr>
              <a:t>Dig-dug-dug</a:t>
            </a:r>
            <a:r>
              <a:rPr lang="en-US" sz="3400" dirty="0" smtClean="0"/>
              <a:t> </a:t>
            </a:r>
            <a:r>
              <a:rPr lang="ru-RU" sz="3400" dirty="0" smtClean="0"/>
              <a:t>мы огород</a:t>
            </a:r>
            <a:r>
              <a:rPr lang="ru-RU" sz="3400" dirty="0" smtClean="0"/>
              <a:t>, </a:t>
            </a:r>
            <a:r>
              <a:rPr lang="ru-RU" sz="3400" dirty="0" smtClean="0"/>
              <a:t>(копать)  </a:t>
            </a:r>
            <a:r>
              <a:rPr lang="ru-RU" sz="3400" dirty="0" smtClean="0">
                <a:solidFill>
                  <a:srgbClr val="FF0000"/>
                </a:solidFill>
              </a:rPr>
              <a:t> </a:t>
            </a:r>
            <a:r>
              <a:rPr lang="en-US" sz="3400" dirty="0" smtClean="0">
                <a:solidFill>
                  <a:srgbClr val="FF0000"/>
                </a:solidFill>
              </a:rPr>
              <a:t>c</a:t>
            </a:r>
            <a:r>
              <a:rPr lang="en-US" sz="3400" dirty="0" smtClean="0">
                <a:solidFill>
                  <a:srgbClr val="FF0000"/>
                </a:solidFill>
              </a:rPr>
              <a:t>ome-came-come </a:t>
            </a:r>
            <a:r>
              <a:rPr lang="ru-RU" sz="3400" dirty="0" smtClean="0"/>
              <a:t>туда народ</a:t>
            </a:r>
            <a:r>
              <a:rPr lang="ru-RU" sz="3400" dirty="0" smtClean="0"/>
              <a:t>. (</a:t>
            </a:r>
            <a:r>
              <a:rPr lang="ru-RU" sz="3400" dirty="0" smtClean="0"/>
              <a:t>приходить)  </a:t>
            </a:r>
          </a:p>
          <a:p>
            <a:pPr>
              <a:buNone/>
            </a:pPr>
            <a:r>
              <a:rPr lang="ru-RU" sz="3400" dirty="0" smtClean="0"/>
              <a:t>Мы сказали: </a:t>
            </a:r>
            <a:r>
              <a:rPr lang="en-US" sz="3400" dirty="0" smtClean="0">
                <a:solidFill>
                  <a:srgbClr val="FF0000"/>
                </a:solidFill>
              </a:rPr>
              <a:t>go-went-gone</a:t>
            </a:r>
            <a:r>
              <a:rPr lang="en-US" sz="3400" dirty="0" smtClean="0"/>
              <a:t>, </a:t>
            </a:r>
            <a:r>
              <a:rPr lang="en-US" sz="3400" dirty="0" smtClean="0"/>
              <a:t>(</a:t>
            </a:r>
            <a:r>
              <a:rPr lang="ru-RU" sz="3400" dirty="0" smtClean="0"/>
              <a:t>идти, уходить) </a:t>
            </a:r>
            <a:r>
              <a:rPr lang="ru-RU" sz="3400" dirty="0" smtClean="0"/>
              <a:t> </a:t>
            </a:r>
            <a:r>
              <a:rPr lang="ru-RU" sz="3400" dirty="0" smtClean="0"/>
              <a:t> </a:t>
            </a:r>
            <a:r>
              <a:rPr lang="ru-RU" sz="3400" dirty="0" smtClean="0"/>
              <a:t>это </a:t>
            </a:r>
            <a:r>
              <a:rPr lang="ru-RU" sz="3400" dirty="0" smtClean="0"/>
              <a:t>вам не балаган.      </a:t>
            </a: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                         </a:t>
            </a:r>
          </a:p>
          <a:p>
            <a:pPr>
              <a:buNone/>
            </a:pPr>
            <a:r>
              <a:rPr lang="ru-RU" sz="3400" dirty="0" smtClean="0"/>
              <a:t> </a:t>
            </a:r>
            <a:r>
              <a:rPr lang="ru-RU" sz="3400" dirty="0" smtClean="0"/>
              <a:t>5</a:t>
            </a:r>
            <a:r>
              <a:rPr lang="ru-RU" sz="3400" dirty="0" smtClean="0"/>
              <a:t>. Мы с врагами </a:t>
            </a:r>
            <a:r>
              <a:rPr lang="en-US" sz="3400" dirty="0" smtClean="0">
                <a:solidFill>
                  <a:srgbClr val="FF0000"/>
                </a:solidFill>
              </a:rPr>
              <a:t>fight-fought-fought</a:t>
            </a:r>
            <a:r>
              <a:rPr lang="en-US" sz="3400" dirty="0" smtClean="0"/>
              <a:t>, (</a:t>
            </a:r>
            <a:r>
              <a:rPr lang="ru-RU" sz="3400" dirty="0" smtClean="0"/>
              <a:t>драться, </a:t>
            </a:r>
            <a:r>
              <a:rPr lang="ru-RU" sz="3400" dirty="0" smtClean="0"/>
              <a:t>сражаться) их </a:t>
            </a:r>
            <a:r>
              <a:rPr lang="ru-RU" sz="3400" dirty="0" smtClean="0"/>
              <a:t>в ловушку </a:t>
            </a:r>
            <a:r>
              <a:rPr lang="en-US" sz="3400" dirty="0" smtClean="0">
                <a:solidFill>
                  <a:srgbClr val="FF0000"/>
                </a:solidFill>
              </a:rPr>
              <a:t>catch-caught-caught</a:t>
            </a:r>
            <a:r>
              <a:rPr lang="en-US" sz="3400" dirty="0" smtClean="0"/>
              <a:t>. </a:t>
            </a:r>
            <a:r>
              <a:rPr lang="en-US" sz="3400" dirty="0" smtClean="0"/>
              <a:t>(</a:t>
            </a:r>
            <a:r>
              <a:rPr lang="ru-RU" sz="3400" dirty="0" smtClean="0"/>
              <a:t>ловить, поймать)     </a:t>
            </a:r>
          </a:p>
          <a:p>
            <a:pPr>
              <a:buNone/>
            </a:pPr>
            <a:r>
              <a:rPr lang="ru-RU" sz="3400" dirty="0" smtClean="0"/>
              <a:t>День удачу </a:t>
            </a:r>
            <a:r>
              <a:rPr lang="en-US" sz="3400" dirty="0" smtClean="0">
                <a:solidFill>
                  <a:srgbClr val="FF0000"/>
                </a:solidFill>
              </a:rPr>
              <a:t>bring-brought-brought</a:t>
            </a:r>
            <a:r>
              <a:rPr lang="en-US" sz="3400" dirty="0" smtClean="0"/>
              <a:t>, </a:t>
            </a:r>
            <a:r>
              <a:rPr lang="ru-RU" sz="3400" dirty="0" smtClean="0"/>
              <a:t>(приносить</a:t>
            </a:r>
            <a:r>
              <a:rPr lang="ru-RU" sz="3400" dirty="0" smtClean="0"/>
              <a:t>) </a:t>
            </a:r>
            <a:r>
              <a:rPr lang="ru-RU" sz="3400" dirty="0" smtClean="0"/>
              <a:t>мы </a:t>
            </a:r>
            <a:r>
              <a:rPr lang="ru-RU" sz="3400" dirty="0" smtClean="0"/>
              <a:t>награду </a:t>
            </a:r>
            <a:r>
              <a:rPr lang="en-US" sz="3400" dirty="0" smtClean="0">
                <a:solidFill>
                  <a:srgbClr val="FF0000"/>
                </a:solidFill>
              </a:rPr>
              <a:t>get-got-got</a:t>
            </a:r>
            <a:r>
              <a:rPr lang="en-US" sz="3400" dirty="0" smtClean="0"/>
              <a:t>. </a:t>
            </a:r>
            <a:r>
              <a:rPr lang="en-US" sz="3400" dirty="0" smtClean="0"/>
              <a:t>(</a:t>
            </a:r>
            <a:r>
              <a:rPr lang="ru-RU" sz="3400" dirty="0" smtClean="0"/>
              <a:t>получать)      </a:t>
            </a:r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6</a:t>
            </a:r>
            <a:r>
              <a:rPr lang="ru-RU" sz="3400" dirty="0" smtClean="0"/>
              <a:t>. Если зайцев </a:t>
            </a:r>
            <a:r>
              <a:rPr lang="en-US" sz="3400" dirty="0" smtClean="0">
                <a:solidFill>
                  <a:srgbClr val="FF0000"/>
                </a:solidFill>
              </a:rPr>
              <a:t>bite-bit-bitten</a:t>
            </a:r>
            <a:r>
              <a:rPr lang="en-US" sz="3400" dirty="0" smtClean="0"/>
              <a:t>, </a:t>
            </a:r>
            <a:r>
              <a:rPr lang="ru-RU" sz="3400" dirty="0" smtClean="0"/>
              <a:t>(кусать</a:t>
            </a:r>
            <a:r>
              <a:rPr lang="ru-RU" sz="3400" dirty="0" smtClean="0"/>
              <a:t>)  </a:t>
            </a:r>
            <a:r>
              <a:rPr lang="ru-RU" sz="3400" dirty="0" smtClean="0"/>
              <a:t>не </a:t>
            </a:r>
            <a:r>
              <a:rPr lang="ru-RU" sz="3400" dirty="0" smtClean="0"/>
              <a:t>давать им </a:t>
            </a:r>
            <a:r>
              <a:rPr lang="en-US" sz="3400" dirty="0" smtClean="0">
                <a:solidFill>
                  <a:srgbClr val="FF0000"/>
                </a:solidFill>
              </a:rPr>
              <a:t>eat-ate-eaten</a:t>
            </a:r>
            <a:r>
              <a:rPr lang="en-US" sz="3400" dirty="0" smtClean="0"/>
              <a:t>, </a:t>
            </a:r>
            <a:r>
              <a:rPr lang="en-US" sz="3400" dirty="0" smtClean="0"/>
              <a:t>(</a:t>
            </a:r>
            <a:r>
              <a:rPr lang="ru-RU" sz="3400" dirty="0" smtClean="0"/>
              <a:t>есть)    </a:t>
            </a:r>
          </a:p>
          <a:p>
            <a:pPr>
              <a:buNone/>
            </a:pPr>
            <a:r>
              <a:rPr lang="ru-RU" sz="3400" dirty="0" smtClean="0"/>
              <a:t>Очень скоро </a:t>
            </a:r>
            <a:r>
              <a:rPr lang="en-US" sz="3400" dirty="0" smtClean="0">
                <a:solidFill>
                  <a:srgbClr val="FF0000"/>
                </a:solidFill>
              </a:rPr>
              <a:t>learn-learnt-learnt(</a:t>
            </a:r>
            <a:r>
              <a:rPr lang="ru-RU" sz="3400" dirty="0" smtClean="0"/>
              <a:t>учиться) </a:t>
            </a:r>
            <a:r>
              <a:rPr lang="ru-RU" sz="3400" dirty="0" smtClean="0"/>
              <a:t>лихо </a:t>
            </a:r>
            <a:r>
              <a:rPr lang="ru-RU" sz="3400" dirty="0" smtClean="0"/>
              <a:t>спички </a:t>
            </a:r>
            <a:r>
              <a:rPr lang="en-US" sz="3400" dirty="0" smtClean="0"/>
              <a:t>burn-burnt-burnt.  (</a:t>
            </a:r>
            <a:r>
              <a:rPr lang="ru-RU" sz="3400" dirty="0" smtClean="0"/>
              <a:t>зажигать)    </a:t>
            </a:r>
            <a:br>
              <a:rPr lang="ru-RU" sz="3400" dirty="0" smtClean="0"/>
            </a:b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7. Если друга </a:t>
            </a:r>
            <a:r>
              <a:rPr lang="en-US" sz="3400" dirty="0" smtClean="0">
                <a:solidFill>
                  <a:srgbClr val="FF0000"/>
                </a:solidFill>
              </a:rPr>
              <a:t>meet-met-met</a:t>
            </a:r>
            <a:r>
              <a:rPr lang="en-US" sz="3400" dirty="0" smtClean="0"/>
              <a:t> </a:t>
            </a:r>
            <a:r>
              <a:rPr lang="en-US" sz="3400" dirty="0" smtClean="0"/>
              <a:t>- (</a:t>
            </a:r>
            <a:r>
              <a:rPr lang="ru-RU" sz="3400" dirty="0" smtClean="0"/>
              <a:t>встречать) его </a:t>
            </a:r>
            <a:r>
              <a:rPr lang="ru-RU" sz="3400" dirty="0" smtClean="0"/>
              <a:t>крепко </a:t>
            </a:r>
            <a:r>
              <a:rPr lang="en-US" sz="3400" dirty="0" smtClean="0">
                <a:solidFill>
                  <a:srgbClr val="FF0000"/>
                </a:solidFill>
              </a:rPr>
              <a:t>keep-kept-kept</a:t>
            </a:r>
            <a:r>
              <a:rPr lang="en-US" sz="3400" dirty="0" smtClean="0"/>
              <a:t>. </a:t>
            </a:r>
            <a:r>
              <a:rPr lang="en-US" sz="3400" dirty="0" smtClean="0"/>
              <a:t>(</a:t>
            </a:r>
            <a:r>
              <a:rPr lang="ru-RU" sz="3400" dirty="0" smtClean="0"/>
              <a:t>держать)     </a:t>
            </a:r>
          </a:p>
          <a:p>
            <a:pPr>
              <a:buNone/>
            </a:pPr>
            <a:r>
              <a:rPr lang="ru-RU" sz="3400" dirty="0" smtClean="0"/>
              <a:t>Ну, а если </a:t>
            </a:r>
            <a:r>
              <a:rPr lang="en-US" sz="3400" dirty="0" smtClean="0">
                <a:solidFill>
                  <a:srgbClr val="FF0000"/>
                </a:solidFill>
              </a:rPr>
              <a:t>loose-lost-lost</a:t>
            </a:r>
            <a:r>
              <a:rPr lang="en-US" sz="3400" dirty="0" smtClean="0"/>
              <a:t>, </a:t>
            </a:r>
            <a:r>
              <a:rPr lang="en-US" sz="3400" dirty="0" smtClean="0"/>
              <a:t>(</a:t>
            </a:r>
            <a:r>
              <a:rPr lang="ru-RU" sz="3400" dirty="0" smtClean="0"/>
              <a:t>терять) </a:t>
            </a:r>
            <a:r>
              <a:rPr lang="ru-RU" sz="3400" dirty="0" smtClean="0"/>
              <a:t>то </a:t>
            </a:r>
            <a:r>
              <a:rPr lang="ru-RU" sz="3400" dirty="0" smtClean="0"/>
              <a:t>того он </a:t>
            </a:r>
            <a:r>
              <a:rPr lang="en-US" sz="3400" dirty="0" smtClean="0">
                <a:solidFill>
                  <a:srgbClr val="FF0000"/>
                </a:solidFill>
              </a:rPr>
              <a:t>cost-cost-cost</a:t>
            </a:r>
            <a:r>
              <a:rPr lang="en-US" sz="3400" dirty="0" smtClean="0"/>
              <a:t>. </a:t>
            </a:r>
            <a:r>
              <a:rPr lang="en-US" sz="3400" dirty="0" smtClean="0"/>
              <a:t> (</a:t>
            </a:r>
            <a:r>
              <a:rPr lang="ru-RU" sz="3400" dirty="0" smtClean="0"/>
              <a:t>стоить)      </a:t>
            </a:r>
            <a:endParaRPr lang="ru-RU" sz="3400" dirty="0" smtClean="0"/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8</a:t>
            </a:r>
            <a:r>
              <a:rPr lang="ru-RU" sz="3400" dirty="0" smtClean="0"/>
              <a:t>. Самолёты </a:t>
            </a:r>
            <a:r>
              <a:rPr lang="en-US" sz="3400" dirty="0" smtClean="0">
                <a:solidFill>
                  <a:srgbClr val="FF0000"/>
                </a:solidFill>
              </a:rPr>
              <a:t>fly-flew-flown</a:t>
            </a:r>
            <a:r>
              <a:rPr lang="en-US" sz="3400" dirty="0" smtClean="0"/>
              <a:t>. </a:t>
            </a:r>
            <a:r>
              <a:rPr lang="en-US" sz="3400" dirty="0" smtClean="0"/>
              <a:t>(</a:t>
            </a:r>
            <a:r>
              <a:rPr lang="ru-RU" sz="3400" dirty="0" smtClean="0"/>
              <a:t>летать) </a:t>
            </a:r>
            <a:r>
              <a:rPr lang="ru-RU" sz="3400" dirty="0" smtClean="0"/>
              <a:t>наши </a:t>
            </a:r>
            <a:r>
              <a:rPr lang="ru-RU" sz="3400" dirty="0" smtClean="0"/>
              <a:t>дети </a:t>
            </a:r>
            <a:r>
              <a:rPr lang="en-US" sz="3400" dirty="0" smtClean="0">
                <a:solidFill>
                  <a:srgbClr val="FF0000"/>
                </a:solidFill>
              </a:rPr>
              <a:t>grow-grew-grown</a:t>
            </a:r>
            <a:r>
              <a:rPr lang="en-US" sz="3400" dirty="0" smtClean="0"/>
              <a:t>.  (</a:t>
            </a:r>
            <a:r>
              <a:rPr lang="ru-RU" sz="3400" dirty="0" smtClean="0"/>
              <a:t>расти) </a:t>
            </a:r>
          </a:p>
          <a:p>
            <a:pPr>
              <a:buNone/>
            </a:pPr>
            <a:r>
              <a:rPr lang="ru-RU" sz="3400" dirty="0" smtClean="0"/>
              <a:t>Ну, а ветер </a:t>
            </a:r>
            <a:r>
              <a:rPr lang="en-US" sz="3400" dirty="0" smtClean="0">
                <a:solidFill>
                  <a:srgbClr val="FF0000"/>
                </a:solidFill>
              </a:rPr>
              <a:t>blow-blew-blown</a:t>
            </a:r>
            <a:r>
              <a:rPr lang="en-US" sz="3400" dirty="0" smtClean="0"/>
              <a:t>, </a:t>
            </a:r>
            <a:r>
              <a:rPr lang="en-US" sz="3400" dirty="0" smtClean="0"/>
              <a:t>(</a:t>
            </a:r>
            <a:r>
              <a:rPr lang="ru-RU" sz="3400" dirty="0" smtClean="0"/>
              <a:t>дуть)   о</a:t>
            </a:r>
            <a:r>
              <a:rPr lang="ru-RU" sz="3400" dirty="0" smtClean="0"/>
              <a:t>бо </a:t>
            </a:r>
            <a:r>
              <a:rPr lang="ru-RU" sz="3400" dirty="0" smtClean="0"/>
              <a:t>всём он </a:t>
            </a:r>
            <a:r>
              <a:rPr lang="en-US" sz="3400" dirty="0" smtClean="0">
                <a:solidFill>
                  <a:srgbClr val="FF0000"/>
                </a:solidFill>
              </a:rPr>
              <a:t>know-knew-known</a:t>
            </a:r>
            <a:r>
              <a:rPr lang="en-US" sz="3400" dirty="0" smtClean="0"/>
              <a:t>.  (</a:t>
            </a:r>
            <a:r>
              <a:rPr lang="ru-RU" sz="3400" dirty="0" smtClean="0"/>
              <a:t>знать)                                   </a:t>
            </a:r>
            <a:br>
              <a:rPr lang="ru-RU" sz="3400" dirty="0" smtClean="0"/>
            </a:b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9. </a:t>
            </a:r>
            <a:r>
              <a:rPr lang="en-US" sz="3400" dirty="0" smtClean="0">
                <a:solidFill>
                  <a:srgbClr val="FF0000"/>
                </a:solidFill>
              </a:rPr>
              <a:t>Break-broke-broken</a:t>
            </a:r>
            <a:r>
              <a:rPr lang="en-US" sz="3400" dirty="0" smtClean="0"/>
              <a:t> </a:t>
            </a:r>
            <a:r>
              <a:rPr lang="ru-RU" sz="3400" dirty="0" smtClean="0"/>
              <a:t>старый дом. (ломаться, ломать)  </a:t>
            </a:r>
            <a:r>
              <a:rPr lang="ru-RU" sz="3400" dirty="0" smtClean="0"/>
              <a:t>очень </a:t>
            </a:r>
            <a:r>
              <a:rPr lang="ru-RU" sz="3400" dirty="0" smtClean="0"/>
              <a:t>скучно было в нём.             </a:t>
            </a:r>
          </a:p>
          <a:p>
            <a:pPr>
              <a:buNone/>
            </a:pPr>
            <a:r>
              <a:rPr lang="ru-RU" sz="3400" dirty="0" smtClean="0"/>
              <a:t>Новый дом мы </a:t>
            </a:r>
            <a:r>
              <a:rPr lang="en-US" sz="3400" dirty="0" smtClean="0">
                <a:solidFill>
                  <a:srgbClr val="FF0000"/>
                </a:solidFill>
              </a:rPr>
              <a:t>draw-drew-drawn</a:t>
            </a:r>
            <a:r>
              <a:rPr lang="en-US" sz="3400" dirty="0" smtClean="0"/>
              <a:t>,   </a:t>
            </a:r>
            <a:r>
              <a:rPr lang="en-US" sz="3400" dirty="0" smtClean="0"/>
              <a:t>(</a:t>
            </a:r>
            <a:r>
              <a:rPr lang="ru-RU" sz="3400" dirty="0" smtClean="0"/>
              <a:t>рисовать) </a:t>
            </a:r>
            <a:r>
              <a:rPr lang="en-US" sz="3400" dirty="0" smtClean="0">
                <a:solidFill>
                  <a:srgbClr val="FF0000"/>
                </a:solidFill>
              </a:rPr>
              <a:t>build-built-built</a:t>
            </a:r>
            <a:r>
              <a:rPr lang="en-US" sz="3400" dirty="0" smtClean="0"/>
              <a:t>  - </a:t>
            </a:r>
            <a:r>
              <a:rPr lang="ru-RU" sz="3400" dirty="0" smtClean="0"/>
              <a:t>и заживём</a:t>
            </a:r>
            <a:r>
              <a:rPr lang="ru-RU" sz="3400" dirty="0" smtClean="0"/>
              <a:t>. </a:t>
            </a:r>
            <a:r>
              <a:rPr lang="ru-RU" sz="3400" dirty="0" smtClean="0"/>
              <a:t>(строить)   </a:t>
            </a:r>
            <a:r>
              <a:rPr lang="ru-RU" dirty="0" smtClean="0"/>
              <a:t>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97669751_b95783c9e2_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5301208"/>
            <a:ext cx="2286000" cy="14097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60648"/>
            <a:ext cx="7674056" cy="605976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4000" dirty="0" smtClean="0"/>
              <a:t>10. </a:t>
            </a:r>
            <a:r>
              <a:rPr lang="en-US" sz="4000" dirty="0" smtClean="0">
                <a:solidFill>
                  <a:srgbClr val="FF0000"/>
                </a:solidFill>
              </a:rPr>
              <a:t>Show-showed-shown</a:t>
            </a:r>
            <a:r>
              <a:rPr lang="en-US" sz="4000" dirty="0" smtClean="0"/>
              <a:t> </a:t>
            </a:r>
            <a:r>
              <a:rPr lang="ru-RU" sz="4000" dirty="0" smtClean="0"/>
              <a:t>быстрей мне свет! (показывать)  </a:t>
            </a:r>
            <a:r>
              <a:rPr lang="ru-RU" sz="4000" dirty="0" smtClean="0"/>
              <a:t>светит </a:t>
            </a:r>
            <a:r>
              <a:rPr lang="ru-RU" sz="4000" dirty="0" smtClean="0"/>
              <a:t>солнце или нет?                </a:t>
            </a:r>
          </a:p>
          <a:p>
            <a:pPr>
              <a:buNone/>
            </a:pPr>
            <a:r>
              <a:rPr lang="ru-RU" sz="4000" dirty="0" smtClean="0"/>
              <a:t>"</a:t>
            </a:r>
            <a:r>
              <a:rPr lang="en-US" sz="4000" dirty="0" smtClean="0"/>
              <a:t>Shine-shone-shone", </a:t>
            </a:r>
            <a:r>
              <a:rPr lang="ru-RU" sz="4000" dirty="0" smtClean="0"/>
              <a:t>ответил ты.  (</a:t>
            </a:r>
            <a:r>
              <a:rPr lang="ru-RU" sz="4000" dirty="0" smtClean="0"/>
              <a:t>светить) </a:t>
            </a:r>
            <a:r>
              <a:rPr lang="en-US" sz="4000" dirty="0" smtClean="0">
                <a:solidFill>
                  <a:srgbClr val="FF0000"/>
                </a:solidFill>
              </a:rPr>
              <a:t>see-saw-seen</a:t>
            </a:r>
            <a:r>
              <a:rPr lang="en-US" sz="4000" dirty="0" smtClean="0"/>
              <a:t> </a:t>
            </a:r>
            <a:r>
              <a:rPr lang="ru-RU" sz="4000" dirty="0" smtClean="0"/>
              <a:t>до темноты</a:t>
            </a:r>
            <a:r>
              <a:rPr lang="ru-RU" sz="4000" dirty="0" smtClean="0"/>
              <a:t>.(</a:t>
            </a:r>
            <a:r>
              <a:rPr lang="ru-RU" sz="4000" dirty="0" smtClean="0"/>
              <a:t>видеть)      </a:t>
            </a:r>
            <a:endParaRPr lang="en-US" sz="4000" dirty="0" smtClean="0"/>
          </a:p>
          <a:p>
            <a:pPr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Say-said-said</a:t>
            </a:r>
            <a:r>
              <a:rPr lang="en-US" sz="4000" dirty="0" smtClean="0"/>
              <a:t> </a:t>
            </a:r>
            <a:r>
              <a:rPr lang="ru-RU" sz="4000" dirty="0" smtClean="0"/>
              <a:t>и повтори</a:t>
            </a:r>
            <a:r>
              <a:rPr lang="ru-RU" sz="4000" dirty="0" smtClean="0"/>
              <a:t>:</a:t>
            </a:r>
            <a:r>
              <a:rPr lang="ru-RU" sz="4000" dirty="0" smtClean="0"/>
              <a:t> (говорить)  </a:t>
            </a:r>
            <a:r>
              <a:rPr lang="en-US" sz="4000" dirty="0" smtClean="0">
                <a:solidFill>
                  <a:srgbClr val="FF0000"/>
                </a:solidFill>
              </a:rPr>
              <a:t>swim-swam-swum</a:t>
            </a:r>
            <a:r>
              <a:rPr lang="en-US" sz="4000" dirty="0" smtClean="0"/>
              <a:t> </a:t>
            </a:r>
            <a:r>
              <a:rPr lang="ru-RU" sz="4000" dirty="0" smtClean="0"/>
              <a:t>мы до зари</a:t>
            </a:r>
            <a:r>
              <a:rPr lang="ru-RU" sz="4000" dirty="0" smtClean="0"/>
              <a:t>.(</a:t>
            </a:r>
            <a:r>
              <a:rPr lang="ru-RU" sz="4000" dirty="0" smtClean="0"/>
              <a:t>плавать)      </a:t>
            </a:r>
            <a:endParaRPr lang="en-US" sz="4000" dirty="0" smtClean="0"/>
          </a:p>
          <a:p>
            <a:pPr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Spring-sprang-sprung</a:t>
            </a:r>
            <a:r>
              <a:rPr lang="en-US" sz="4000" dirty="0" smtClean="0"/>
              <a:t> </a:t>
            </a:r>
            <a:r>
              <a:rPr lang="ru-RU" sz="4000" dirty="0" smtClean="0"/>
              <a:t>скорее в </a:t>
            </a:r>
            <a:r>
              <a:rPr lang="ru-RU" sz="4000" dirty="0" smtClean="0"/>
              <a:t>воду </a:t>
            </a:r>
            <a:r>
              <a:rPr lang="ru-RU" sz="4000" dirty="0" smtClean="0"/>
              <a:t>(прыгать)    </a:t>
            </a:r>
            <a:r>
              <a:rPr lang="ru-RU" sz="4000" dirty="0" smtClean="0"/>
              <a:t>невзирая </a:t>
            </a:r>
            <a:r>
              <a:rPr lang="ru-RU" sz="4000" dirty="0" smtClean="0"/>
              <a:t>на погоду.           </a:t>
            </a:r>
          </a:p>
          <a:p>
            <a:pPr>
              <a:buNone/>
            </a:pPr>
            <a:r>
              <a:rPr lang="ru-RU" sz="4000" dirty="0" smtClean="0"/>
              <a:t> </a:t>
            </a:r>
            <a:endParaRPr lang="en-US" sz="4000" dirty="0" smtClean="0"/>
          </a:p>
          <a:p>
            <a:pPr>
              <a:buNone/>
            </a:pPr>
            <a:r>
              <a:rPr lang="ru-RU" sz="4000" dirty="0" smtClean="0"/>
              <a:t>11</a:t>
            </a:r>
            <a:r>
              <a:rPr lang="ru-RU" sz="4000" dirty="0" smtClean="0"/>
              <a:t>. </a:t>
            </a:r>
            <a:r>
              <a:rPr lang="en-US" sz="4000" dirty="0" smtClean="0">
                <a:solidFill>
                  <a:srgbClr val="FF0000"/>
                </a:solidFill>
              </a:rPr>
              <a:t>Read-read-read</a:t>
            </a:r>
            <a:r>
              <a:rPr lang="en-US" sz="4000" dirty="0" smtClean="0"/>
              <a:t> </a:t>
            </a:r>
            <a:r>
              <a:rPr lang="ru-RU" sz="4000" dirty="0" smtClean="0"/>
              <a:t>учёный </a:t>
            </a:r>
            <a:r>
              <a:rPr lang="ru-RU" sz="4000" dirty="0" smtClean="0"/>
              <a:t>кот </a:t>
            </a:r>
            <a:r>
              <a:rPr lang="ru-RU" sz="4000" dirty="0" smtClean="0"/>
              <a:t>(читать) </a:t>
            </a:r>
            <a:r>
              <a:rPr lang="ru-RU" sz="4000" dirty="0" smtClean="0"/>
              <a:t>дни </a:t>
            </a:r>
            <a:r>
              <a:rPr lang="ru-RU" sz="4000" dirty="0" smtClean="0"/>
              <a:t>и ночи напролёт.                    </a:t>
            </a:r>
          </a:p>
          <a:p>
            <a:pPr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Tell-told-told</a:t>
            </a:r>
            <a:r>
              <a:rPr lang="en-US" sz="4000" dirty="0" smtClean="0"/>
              <a:t> </a:t>
            </a:r>
            <a:r>
              <a:rPr lang="ru-RU" sz="4000" dirty="0" smtClean="0"/>
              <a:t>и </a:t>
            </a:r>
            <a:r>
              <a:rPr lang="en-US" sz="4000" dirty="0" smtClean="0">
                <a:solidFill>
                  <a:srgbClr val="FF0000"/>
                </a:solidFill>
              </a:rPr>
              <a:t>sing-sang-sung</a:t>
            </a:r>
            <a:r>
              <a:rPr lang="en-US" sz="4000" dirty="0" smtClean="0"/>
              <a:t> </a:t>
            </a:r>
            <a:r>
              <a:rPr lang="en-US" sz="4000" dirty="0" smtClean="0"/>
              <a:t>(</a:t>
            </a:r>
            <a:r>
              <a:rPr lang="ru-RU" sz="4000" dirty="0" smtClean="0"/>
              <a:t>рассказывать) (петь) </a:t>
            </a:r>
            <a:r>
              <a:rPr lang="ru-RU" sz="4000" dirty="0" smtClean="0"/>
              <a:t>небылицы </a:t>
            </a:r>
            <a:r>
              <a:rPr lang="ru-RU" sz="4000" dirty="0" smtClean="0"/>
              <a:t>по ночам.                     </a:t>
            </a:r>
          </a:p>
          <a:p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12. Я </a:t>
            </a:r>
            <a:r>
              <a:rPr lang="en-US" sz="4000" dirty="0" smtClean="0">
                <a:solidFill>
                  <a:srgbClr val="FF0000"/>
                </a:solidFill>
              </a:rPr>
              <a:t>am-was/were-been</a:t>
            </a:r>
            <a:r>
              <a:rPr lang="en-US" sz="4000" dirty="0" smtClean="0"/>
              <a:t>  </a:t>
            </a:r>
            <a:r>
              <a:rPr lang="ru-RU" sz="4000" dirty="0" smtClean="0"/>
              <a:t>рад  </a:t>
            </a:r>
            <a:r>
              <a:rPr lang="ru-RU" sz="4000" dirty="0" smtClean="0"/>
              <a:t>(</a:t>
            </a:r>
            <a:r>
              <a:rPr lang="ru-RU" sz="4000" dirty="0" smtClean="0"/>
              <a:t>был) </a:t>
            </a:r>
            <a:r>
              <a:rPr lang="en-US" sz="4000" dirty="0" smtClean="0">
                <a:solidFill>
                  <a:srgbClr val="FF0000"/>
                </a:solidFill>
              </a:rPr>
              <a:t>ride-rode-ridden</a:t>
            </a:r>
            <a:r>
              <a:rPr lang="en-US" sz="4000" dirty="0" smtClean="0"/>
              <a:t> </a:t>
            </a:r>
            <a:r>
              <a:rPr lang="ru-RU" sz="4000" dirty="0" smtClean="0"/>
              <a:t>на маскарад. </a:t>
            </a:r>
            <a:r>
              <a:rPr lang="ru-RU" sz="4000" dirty="0" smtClean="0"/>
              <a:t>(</a:t>
            </a:r>
            <a:r>
              <a:rPr lang="ru-RU" sz="4000" dirty="0" smtClean="0"/>
              <a:t>ехать верхом)    </a:t>
            </a:r>
          </a:p>
          <a:p>
            <a:pPr>
              <a:buNone/>
            </a:pPr>
            <a:r>
              <a:rPr lang="ru-RU" sz="4000" dirty="0" smtClean="0"/>
              <a:t>Если маску </a:t>
            </a:r>
            <a:r>
              <a:rPr lang="en-US" sz="4000" dirty="0" smtClean="0">
                <a:solidFill>
                  <a:srgbClr val="FF0000"/>
                </a:solidFill>
              </a:rPr>
              <a:t>take-took-taken</a:t>
            </a:r>
            <a:r>
              <a:rPr lang="en-US" sz="4000" dirty="0" smtClean="0"/>
              <a:t>,  </a:t>
            </a:r>
            <a:r>
              <a:rPr lang="en-US" sz="4000" dirty="0" smtClean="0"/>
              <a:t>(</a:t>
            </a:r>
            <a:r>
              <a:rPr lang="ru-RU" sz="4000" dirty="0" smtClean="0"/>
              <a:t>брать) </a:t>
            </a:r>
            <a:r>
              <a:rPr lang="en-US" sz="4000" dirty="0" smtClean="0"/>
              <a:t> </a:t>
            </a:r>
            <a:r>
              <a:rPr lang="ru-RU" sz="4000" dirty="0" smtClean="0"/>
              <a:t>Вы </a:t>
            </a:r>
            <a:r>
              <a:rPr lang="en-US" sz="4000" dirty="0" smtClean="0">
                <a:solidFill>
                  <a:srgbClr val="FF0000"/>
                </a:solidFill>
              </a:rPr>
              <a:t>mistake-mistook-mistaken</a:t>
            </a:r>
            <a:r>
              <a:rPr lang="en-US" sz="4000" dirty="0" smtClean="0"/>
              <a:t>, </a:t>
            </a:r>
            <a:r>
              <a:rPr lang="en-US" sz="4000" dirty="0" smtClean="0"/>
              <a:t> </a:t>
            </a:r>
            <a:r>
              <a:rPr lang="en-US" sz="4000" dirty="0" smtClean="0"/>
              <a:t>(</a:t>
            </a:r>
            <a:r>
              <a:rPr lang="ru-RU" sz="4000" dirty="0" smtClean="0"/>
              <a:t>ошибаться)  </a:t>
            </a:r>
          </a:p>
          <a:p>
            <a:pPr>
              <a:buNone/>
            </a:pPr>
            <a:r>
              <a:rPr lang="ru-RU" sz="4000" dirty="0" smtClean="0"/>
              <a:t>Не узнаете меня и не стащите с коня.          </a:t>
            </a:r>
          </a:p>
          <a:p>
            <a:pPr>
              <a:buNone/>
            </a:pPr>
            <a:r>
              <a:rPr lang="ru-RU" sz="4000" dirty="0" smtClean="0"/>
              <a:t> </a:t>
            </a:r>
          </a:p>
          <a:p>
            <a:pPr>
              <a:buNone/>
            </a:pPr>
            <a:r>
              <a:rPr lang="ru-RU" sz="4000" dirty="0" smtClean="0"/>
              <a:t>13. </a:t>
            </a:r>
            <a:r>
              <a:rPr lang="en-US" sz="4000" dirty="0" smtClean="0">
                <a:solidFill>
                  <a:srgbClr val="FF0000"/>
                </a:solidFill>
              </a:rPr>
              <a:t>Spell-spelt-spelt</a:t>
            </a:r>
            <a:r>
              <a:rPr lang="en-US" sz="4000" dirty="0" smtClean="0"/>
              <a:t> </a:t>
            </a:r>
            <a:r>
              <a:rPr lang="ru-RU" sz="4000" dirty="0" smtClean="0"/>
              <a:t>любое слово. </a:t>
            </a:r>
            <a:r>
              <a:rPr lang="ru-RU" sz="4000" dirty="0" smtClean="0"/>
              <a:t>(</a:t>
            </a:r>
            <a:r>
              <a:rPr lang="ru-RU" sz="4000" dirty="0" smtClean="0"/>
              <a:t>произносить по буквам)   </a:t>
            </a:r>
            <a:r>
              <a:rPr lang="en-US" sz="4000" dirty="0" smtClean="0">
                <a:solidFill>
                  <a:srgbClr val="FF0000"/>
                </a:solidFill>
              </a:rPr>
              <a:t>s</a:t>
            </a:r>
            <a:r>
              <a:rPr lang="en-US" sz="4000" dirty="0" smtClean="0">
                <a:solidFill>
                  <a:srgbClr val="FF0000"/>
                </a:solidFill>
              </a:rPr>
              <a:t>peak-spoke-spoken</a:t>
            </a:r>
            <a:r>
              <a:rPr lang="en-US" sz="4000" dirty="0" smtClean="0"/>
              <a:t> </a:t>
            </a:r>
            <a:r>
              <a:rPr lang="ru-RU" sz="4000" dirty="0" smtClean="0"/>
              <a:t>это снова. </a:t>
            </a:r>
            <a:r>
              <a:rPr lang="ru-RU" sz="4000" dirty="0" smtClean="0"/>
              <a:t>(</a:t>
            </a:r>
            <a:r>
              <a:rPr lang="ru-RU" sz="4000" dirty="0" smtClean="0"/>
              <a:t>говорить)      </a:t>
            </a:r>
            <a:endParaRPr lang="en-US" sz="4000" dirty="0" smtClean="0"/>
          </a:p>
          <a:p>
            <a:pPr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Sweep-swept-swept</a:t>
            </a:r>
            <a:r>
              <a:rPr lang="en-US" sz="4000" dirty="0" smtClean="0"/>
              <a:t> </a:t>
            </a:r>
            <a:r>
              <a:rPr lang="ru-RU" sz="4000" dirty="0" smtClean="0"/>
              <a:t>из избы сор</a:t>
            </a:r>
            <a:r>
              <a:rPr lang="ru-RU" sz="4000" dirty="0" smtClean="0"/>
              <a:t>,</a:t>
            </a:r>
            <a:r>
              <a:rPr lang="ru-RU" sz="4000" dirty="0" smtClean="0"/>
              <a:t> (подметать, мести) 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hang-hung-hung</a:t>
            </a:r>
            <a:r>
              <a:rPr lang="en-US" sz="4000" dirty="0" smtClean="0"/>
              <a:t> </a:t>
            </a:r>
            <a:r>
              <a:rPr lang="ru-RU" sz="4000" dirty="0" smtClean="0"/>
              <a:t>в избе топор. </a:t>
            </a:r>
            <a:r>
              <a:rPr lang="ru-RU" sz="4000" dirty="0" smtClean="0"/>
              <a:t> </a:t>
            </a:r>
            <a:r>
              <a:rPr lang="ru-RU" sz="4000" dirty="0" smtClean="0"/>
              <a:t>(вешать, висеть)        </a:t>
            </a:r>
          </a:p>
          <a:p>
            <a:pPr>
              <a:buNone/>
            </a:pPr>
            <a:r>
              <a:rPr lang="ru-RU" sz="4000" dirty="0" smtClean="0"/>
              <a:t>  </a:t>
            </a:r>
          </a:p>
          <a:p>
            <a:pPr>
              <a:buNone/>
            </a:pPr>
            <a:r>
              <a:rPr lang="ru-RU" sz="4000" dirty="0" smtClean="0"/>
              <a:t>14. </a:t>
            </a:r>
            <a:r>
              <a:rPr lang="en-US" sz="4000" dirty="0" smtClean="0">
                <a:solidFill>
                  <a:srgbClr val="FF0000"/>
                </a:solidFill>
              </a:rPr>
              <a:t>Throw-threw-thrown</a:t>
            </a:r>
            <a:r>
              <a:rPr lang="en-US" sz="4000" dirty="0" smtClean="0"/>
              <a:t> </a:t>
            </a:r>
            <a:r>
              <a:rPr lang="ru-RU" sz="4000" dirty="0" smtClean="0"/>
              <a:t>гранаты ловко, (бросать, </a:t>
            </a:r>
            <a:r>
              <a:rPr lang="ru-RU" sz="4000" dirty="0" smtClean="0"/>
              <a:t>выбрасывать)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set-set-set</a:t>
            </a:r>
            <a:r>
              <a:rPr lang="en-US" sz="4000" dirty="0" smtClean="0"/>
              <a:t> </a:t>
            </a:r>
            <a:r>
              <a:rPr lang="ru-RU" sz="4000" dirty="0" smtClean="0"/>
              <a:t>ружьё на полку, </a:t>
            </a:r>
            <a:r>
              <a:rPr lang="ru-RU" sz="4000" dirty="0" smtClean="0"/>
              <a:t>(</a:t>
            </a:r>
            <a:r>
              <a:rPr lang="ru-RU" sz="4000" dirty="0" smtClean="0"/>
              <a:t>ставить, устанавливать)     </a:t>
            </a:r>
          </a:p>
          <a:p>
            <a:pPr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Shoot-shot-shot</a:t>
            </a:r>
            <a:r>
              <a:rPr lang="en-US" sz="4000" dirty="0" smtClean="0"/>
              <a:t> </a:t>
            </a:r>
            <a:r>
              <a:rPr lang="ru-RU" sz="4000" dirty="0" smtClean="0"/>
              <a:t>прицельно, метко, </a:t>
            </a:r>
            <a:r>
              <a:rPr lang="ru-RU" sz="4000" dirty="0" smtClean="0"/>
              <a:t>(</a:t>
            </a:r>
            <a:r>
              <a:rPr lang="ru-RU" sz="4000" dirty="0" smtClean="0"/>
              <a:t>стрелять)  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только </a:t>
            </a:r>
            <a:r>
              <a:rPr lang="ru-RU" sz="4000" dirty="0" smtClean="0"/>
              <a:t>не убей соседку.          </a:t>
            </a:r>
            <a:r>
              <a:rPr lang="ru-RU" dirty="0" smtClean="0"/>
              <a:t>      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60648"/>
            <a:ext cx="7890080" cy="5987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500" dirty="0" smtClean="0"/>
              <a:t>15. </a:t>
            </a:r>
            <a:r>
              <a:rPr lang="en-US" sz="1500" dirty="0" smtClean="0">
                <a:solidFill>
                  <a:srgbClr val="FF0000"/>
                </a:solidFill>
              </a:rPr>
              <a:t>Lend-lent-lent</a:t>
            </a:r>
            <a:r>
              <a:rPr lang="en-US" sz="1500" dirty="0" smtClean="0"/>
              <a:t> </a:t>
            </a:r>
            <a:r>
              <a:rPr lang="ru-RU" sz="1500" dirty="0" smtClean="0"/>
              <a:t>врачу копейку.  </a:t>
            </a:r>
            <a:r>
              <a:rPr lang="ru-RU" sz="1500" dirty="0" smtClean="0"/>
              <a:t>(одалживать)</a:t>
            </a:r>
            <a:r>
              <a:rPr lang="en-US" sz="1500" dirty="0" smtClean="0"/>
              <a:t>  </a:t>
            </a:r>
            <a:r>
              <a:rPr lang="en-US" sz="1500" dirty="0" smtClean="0">
                <a:solidFill>
                  <a:srgbClr val="FF0000"/>
                </a:solidFill>
              </a:rPr>
              <a:t>mean-meant-meant</a:t>
            </a:r>
            <a:r>
              <a:rPr lang="en-US" sz="1500" dirty="0" smtClean="0"/>
              <a:t> </a:t>
            </a:r>
            <a:r>
              <a:rPr lang="ru-RU" sz="1500" dirty="0" smtClean="0"/>
              <a:t>купить индейку. (иметь в виду, подразумевать)   </a:t>
            </a:r>
            <a:endParaRPr lang="en-US" sz="1500" dirty="0" smtClean="0"/>
          </a:p>
          <a:p>
            <a:pPr>
              <a:buNone/>
            </a:pPr>
            <a:r>
              <a:rPr lang="en-US" sz="1500" dirty="0" smtClean="0">
                <a:solidFill>
                  <a:srgbClr val="FF0000"/>
                </a:solidFill>
              </a:rPr>
              <a:t>Sell-sold-sold</a:t>
            </a:r>
            <a:r>
              <a:rPr lang="en-US" sz="1500" dirty="0" smtClean="0"/>
              <a:t> </a:t>
            </a:r>
            <a:r>
              <a:rPr lang="ru-RU" sz="1500" dirty="0" smtClean="0"/>
              <a:t>её за трёшку.  </a:t>
            </a:r>
            <a:r>
              <a:rPr lang="ru-RU" sz="1500" dirty="0" smtClean="0"/>
              <a:t>(</a:t>
            </a:r>
            <a:r>
              <a:rPr lang="ru-RU" sz="1500" dirty="0" smtClean="0"/>
              <a:t>продавать)   </a:t>
            </a:r>
            <a:r>
              <a:rPr lang="en-US" sz="1500" dirty="0" smtClean="0">
                <a:solidFill>
                  <a:srgbClr val="FF0000"/>
                </a:solidFill>
              </a:rPr>
              <a:t>s</a:t>
            </a:r>
            <a:r>
              <a:rPr lang="en-US" sz="1500" dirty="0" smtClean="0">
                <a:solidFill>
                  <a:srgbClr val="FF0000"/>
                </a:solidFill>
              </a:rPr>
              <a:t>end-sent-sent</a:t>
            </a:r>
            <a:r>
              <a:rPr lang="en-US" sz="1500" dirty="0" smtClean="0"/>
              <a:t> </a:t>
            </a:r>
            <a:r>
              <a:rPr lang="ru-RU" sz="1500" dirty="0" smtClean="0"/>
              <a:t>друзьям матрёшку.  </a:t>
            </a:r>
            <a:r>
              <a:rPr lang="ru-RU" sz="1500" dirty="0" smtClean="0"/>
              <a:t>(</a:t>
            </a:r>
            <a:r>
              <a:rPr lang="ru-RU" sz="1500" dirty="0" smtClean="0"/>
              <a:t>посылать)    </a:t>
            </a:r>
            <a:endParaRPr lang="ru-RU" sz="1500" dirty="0" smtClean="0"/>
          </a:p>
          <a:p>
            <a:pPr>
              <a:buNone/>
            </a:pPr>
            <a:endParaRPr lang="ru-RU" sz="800" dirty="0" smtClean="0"/>
          </a:p>
          <a:p>
            <a:pPr>
              <a:buNone/>
            </a:pPr>
            <a:r>
              <a:rPr lang="ru-RU" sz="1500" dirty="0" smtClean="0"/>
              <a:t>16</a:t>
            </a:r>
            <a:r>
              <a:rPr lang="ru-RU" sz="1500" dirty="0" smtClean="0"/>
              <a:t>. </a:t>
            </a:r>
            <a:r>
              <a:rPr lang="en-US" sz="1500" dirty="0" smtClean="0">
                <a:solidFill>
                  <a:srgbClr val="FF0000"/>
                </a:solidFill>
              </a:rPr>
              <a:t>Hear-heard-heard</a:t>
            </a:r>
            <a:r>
              <a:rPr lang="en-US" sz="1500" dirty="0" smtClean="0"/>
              <a:t> </a:t>
            </a:r>
            <a:r>
              <a:rPr lang="ru-RU" sz="1500" dirty="0" smtClean="0"/>
              <a:t>оркестр прекрасный, (слышать)   </a:t>
            </a:r>
            <a:r>
              <a:rPr lang="en-US" sz="1500" dirty="0" smtClean="0">
                <a:solidFill>
                  <a:srgbClr val="FF0000"/>
                </a:solidFill>
              </a:rPr>
              <a:t>feel-felt-felt</a:t>
            </a:r>
            <a:r>
              <a:rPr lang="en-US" sz="1500" dirty="0" smtClean="0"/>
              <a:t> </a:t>
            </a:r>
            <a:r>
              <a:rPr lang="ru-RU" sz="1500" dirty="0" smtClean="0"/>
              <a:t>испуг напрасный,  </a:t>
            </a:r>
            <a:r>
              <a:rPr lang="ru-RU" sz="1500" dirty="0" smtClean="0"/>
              <a:t>(</a:t>
            </a:r>
            <a:r>
              <a:rPr lang="ru-RU" sz="1500" dirty="0" smtClean="0"/>
              <a:t>чувствовать)</a:t>
            </a:r>
          </a:p>
          <a:p>
            <a:pPr>
              <a:buNone/>
            </a:pPr>
            <a:r>
              <a:rPr lang="ru-RU" sz="1500" dirty="0" smtClean="0"/>
              <a:t>Не </a:t>
            </a:r>
            <a:r>
              <a:rPr lang="ru-RU" sz="1500" dirty="0" smtClean="0"/>
              <a:t>стремись </a:t>
            </a:r>
            <a:r>
              <a:rPr lang="en-US" sz="1500" dirty="0" smtClean="0">
                <a:solidFill>
                  <a:srgbClr val="FF0000"/>
                </a:solidFill>
              </a:rPr>
              <a:t>fall-fell-fallen</a:t>
            </a:r>
            <a:r>
              <a:rPr lang="en-US" sz="1500" dirty="0" smtClean="0"/>
              <a:t> </a:t>
            </a:r>
            <a:r>
              <a:rPr lang="ru-RU" sz="1500" dirty="0" smtClean="0"/>
              <a:t>вниз,  </a:t>
            </a:r>
            <a:r>
              <a:rPr lang="ru-RU" sz="1500" dirty="0" smtClean="0"/>
              <a:t>(</a:t>
            </a:r>
            <a:r>
              <a:rPr lang="ru-RU" sz="1500" dirty="0" smtClean="0"/>
              <a:t>падать)   </a:t>
            </a:r>
            <a:r>
              <a:rPr lang="en-US" sz="1500" dirty="0" smtClean="0">
                <a:solidFill>
                  <a:srgbClr val="FF0000"/>
                </a:solidFill>
              </a:rPr>
              <a:t>rise-rose-risen</a:t>
            </a:r>
            <a:r>
              <a:rPr lang="en-US" sz="1500" dirty="0" smtClean="0"/>
              <a:t> </a:t>
            </a:r>
            <a:r>
              <a:rPr lang="ru-RU" sz="1500" dirty="0" smtClean="0"/>
              <a:t>и разберись</a:t>
            </a:r>
            <a:r>
              <a:rPr lang="ru-RU" sz="1500" dirty="0" smtClean="0"/>
              <a:t>. </a:t>
            </a:r>
            <a:r>
              <a:rPr lang="ru-RU" sz="1500" dirty="0" smtClean="0"/>
              <a:t> (подниматься, вставать) 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ru-RU" sz="1500" dirty="0" smtClean="0"/>
              <a:t>17</a:t>
            </a:r>
            <a:r>
              <a:rPr lang="ru-RU" sz="1500" dirty="0" smtClean="0"/>
              <a:t>. </a:t>
            </a:r>
            <a:r>
              <a:rPr lang="en-US" sz="1500" dirty="0" smtClean="0">
                <a:solidFill>
                  <a:srgbClr val="FF0000"/>
                </a:solidFill>
              </a:rPr>
              <a:t>Wear-wore-worn</a:t>
            </a:r>
            <a:r>
              <a:rPr lang="en-US" sz="1500" dirty="0" smtClean="0"/>
              <a:t> </a:t>
            </a:r>
            <a:r>
              <a:rPr lang="ru-RU" sz="1500" dirty="0" smtClean="0"/>
              <a:t>перо на шляпу. (носить)   </a:t>
            </a:r>
            <a:r>
              <a:rPr lang="en-US" sz="1500" dirty="0" smtClean="0">
                <a:solidFill>
                  <a:srgbClr val="FF0000"/>
                </a:solidFill>
              </a:rPr>
              <a:t>write-wrote-written</a:t>
            </a:r>
            <a:r>
              <a:rPr lang="en-US" sz="1500" dirty="0" smtClean="0"/>
              <a:t> </a:t>
            </a:r>
            <a:r>
              <a:rPr lang="ru-RU" sz="1500" dirty="0" smtClean="0"/>
              <a:t>для нас кантату. (писать)   </a:t>
            </a:r>
            <a:br>
              <a:rPr lang="ru-RU" sz="1500" dirty="0" smtClean="0"/>
            </a:br>
            <a:r>
              <a:rPr lang="en-US" sz="1500" dirty="0" smtClean="0">
                <a:solidFill>
                  <a:srgbClr val="FF0000"/>
                </a:solidFill>
              </a:rPr>
              <a:t>Have-had-had</a:t>
            </a:r>
            <a:r>
              <a:rPr lang="en-US" sz="1500" dirty="0" smtClean="0"/>
              <a:t> </a:t>
            </a:r>
            <a:r>
              <a:rPr lang="ru-RU" sz="1500" dirty="0" smtClean="0"/>
              <a:t>простой девиз,  </a:t>
            </a:r>
            <a:r>
              <a:rPr lang="ru-RU" sz="1500" dirty="0" smtClean="0"/>
              <a:t>(</a:t>
            </a:r>
            <a:r>
              <a:rPr lang="ru-RU" sz="1500" dirty="0" smtClean="0"/>
              <a:t>иметь)    </a:t>
            </a:r>
            <a:r>
              <a:rPr lang="en-US" sz="1500" dirty="0" smtClean="0">
                <a:solidFill>
                  <a:srgbClr val="FF0000"/>
                </a:solidFill>
              </a:rPr>
              <a:t>w</a:t>
            </a:r>
            <a:r>
              <a:rPr lang="en-US" sz="1500" dirty="0" smtClean="0">
                <a:solidFill>
                  <a:srgbClr val="FF0000"/>
                </a:solidFill>
              </a:rPr>
              <a:t>in-won-won</a:t>
            </a:r>
            <a:r>
              <a:rPr lang="en-US" sz="1500" dirty="0" smtClean="0"/>
              <a:t> </a:t>
            </a:r>
            <a:r>
              <a:rPr lang="ru-RU" sz="1500" dirty="0" smtClean="0"/>
              <a:t>солидный приз. </a:t>
            </a:r>
            <a:r>
              <a:rPr lang="ru-RU" sz="1500" dirty="0" smtClean="0"/>
              <a:t> </a:t>
            </a:r>
            <a:r>
              <a:rPr lang="ru-RU" sz="1500" dirty="0" smtClean="0"/>
              <a:t>(выигрывать)   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ru-RU" sz="1500" dirty="0" smtClean="0"/>
              <a:t>18</a:t>
            </a:r>
            <a:r>
              <a:rPr lang="ru-RU" sz="1500" dirty="0" smtClean="0"/>
              <a:t>. Я </a:t>
            </a:r>
            <a:r>
              <a:rPr lang="en-US" sz="1500" dirty="0" smtClean="0">
                <a:solidFill>
                  <a:srgbClr val="FF0000"/>
                </a:solidFill>
              </a:rPr>
              <a:t>sleep-slept-slept</a:t>
            </a:r>
            <a:r>
              <a:rPr lang="en-US" sz="1500" dirty="0" smtClean="0"/>
              <a:t> </a:t>
            </a:r>
            <a:r>
              <a:rPr lang="ru-RU" sz="1500" dirty="0" smtClean="0"/>
              <a:t>и вижу сон: </a:t>
            </a:r>
            <a:r>
              <a:rPr lang="ru-RU" sz="1500" dirty="0" smtClean="0"/>
              <a:t>(</a:t>
            </a:r>
            <a:r>
              <a:rPr lang="ru-RU" sz="1500" dirty="0" smtClean="0"/>
              <a:t>спать)   </a:t>
            </a:r>
            <a:r>
              <a:rPr lang="ru-RU" sz="1500" dirty="0" smtClean="0"/>
              <a:t>только </a:t>
            </a:r>
            <a:r>
              <a:rPr lang="ru-RU" sz="1500" dirty="0" smtClean="0"/>
              <a:t>что я </a:t>
            </a:r>
            <a:r>
              <a:rPr lang="en-US" sz="1500" dirty="0" smtClean="0">
                <a:solidFill>
                  <a:srgbClr val="FF0000"/>
                </a:solidFill>
              </a:rPr>
              <a:t>bear-bore-born</a:t>
            </a:r>
            <a:r>
              <a:rPr lang="en-US" sz="1500" dirty="0" smtClean="0"/>
              <a:t>. </a:t>
            </a:r>
            <a:r>
              <a:rPr lang="en-US" sz="1500" dirty="0" smtClean="0"/>
              <a:t>(</a:t>
            </a:r>
            <a:r>
              <a:rPr lang="ru-RU" sz="1500" dirty="0" smtClean="0"/>
              <a:t>рождаться, родиться)  </a:t>
            </a:r>
            <a:endParaRPr lang="en-US" sz="1500" dirty="0" smtClean="0"/>
          </a:p>
          <a:p>
            <a:pPr>
              <a:buNone/>
            </a:pPr>
            <a:r>
              <a:rPr lang="en-US" sz="1500" dirty="0" smtClean="0">
                <a:solidFill>
                  <a:srgbClr val="FF0000"/>
                </a:solidFill>
              </a:rPr>
              <a:t>Stand-stood-stood</a:t>
            </a:r>
            <a:r>
              <a:rPr lang="en-US" sz="1500" dirty="0" smtClean="0"/>
              <a:t> </a:t>
            </a:r>
            <a:r>
              <a:rPr lang="ru-RU" sz="1500" dirty="0" smtClean="0"/>
              <a:t>весёлый поп, </a:t>
            </a:r>
            <a:r>
              <a:rPr lang="ru-RU" sz="1500" dirty="0" smtClean="0"/>
              <a:t>(</a:t>
            </a:r>
            <a:r>
              <a:rPr lang="ru-RU" sz="1500" dirty="0" smtClean="0"/>
              <a:t>стоять)   </a:t>
            </a:r>
            <a:r>
              <a:rPr lang="ru-RU" sz="1500" dirty="0" smtClean="0"/>
              <a:t>толоконный </a:t>
            </a:r>
            <a:r>
              <a:rPr lang="ru-RU" sz="1500" dirty="0" smtClean="0"/>
              <a:t>его лоб.                     </a:t>
            </a:r>
          </a:p>
          <a:p>
            <a:pPr>
              <a:buNone/>
            </a:pPr>
            <a:r>
              <a:rPr lang="en-US" sz="1500" dirty="0" smtClean="0">
                <a:solidFill>
                  <a:srgbClr val="FF0000"/>
                </a:solidFill>
              </a:rPr>
              <a:t>Shake-shook-shaken</a:t>
            </a:r>
            <a:r>
              <a:rPr lang="en-US" sz="1500" dirty="0" smtClean="0"/>
              <a:t> </a:t>
            </a:r>
            <a:r>
              <a:rPr lang="ru-RU" sz="1500" dirty="0" smtClean="0"/>
              <a:t>бородой</a:t>
            </a:r>
            <a:r>
              <a:rPr lang="ru-RU" sz="1500" dirty="0" smtClean="0"/>
              <a:t>,</a:t>
            </a:r>
            <a:r>
              <a:rPr lang="ru-RU" sz="1500" dirty="0" smtClean="0"/>
              <a:t> (трясти)  </a:t>
            </a:r>
            <a:r>
              <a:rPr lang="ru-RU" sz="1500" dirty="0" smtClean="0"/>
              <a:t>рассуждает </a:t>
            </a:r>
            <a:r>
              <a:rPr lang="ru-RU" sz="1500" dirty="0" smtClean="0"/>
              <a:t>сам с собой:                </a:t>
            </a:r>
          </a:p>
          <a:p>
            <a:pPr>
              <a:buNone/>
            </a:pPr>
            <a:r>
              <a:rPr lang="ru-RU" sz="1500" dirty="0" smtClean="0"/>
              <a:t>Сей ребенок </a:t>
            </a:r>
            <a:r>
              <a:rPr lang="en-US" sz="1500" dirty="0" smtClean="0">
                <a:solidFill>
                  <a:srgbClr val="FF0000"/>
                </a:solidFill>
              </a:rPr>
              <a:t>strike-struck-struck</a:t>
            </a:r>
            <a:r>
              <a:rPr lang="en-US" sz="1500" dirty="0" smtClean="0"/>
              <a:t>,   </a:t>
            </a:r>
            <a:r>
              <a:rPr lang="en-US" sz="1500" dirty="0" smtClean="0"/>
              <a:t>(</a:t>
            </a:r>
            <a:r>
              <a:rPr lang="ru-RU" sz="1500" dirty="0" smtClean="0"/>
              <a:t>ударять)  а</a:t>
            </a:r>
            <a:r>
              <a:rPr lang="ru-RU" sz="1500" dirty="0" smtClean="0"/>
              <a:t>, </a:t>
            </a:r>
            <a:r>
              <a:rPr lang="ru-RU" sz="1500" dirty="0" smtClean="0"/>
              <a:t>быть может, </a:t>
            </a:r>
            <a:r>
              <a:rPr lang="en-US" sz="1500" dirty="0" smtClean="0">
                <a:solidFill>
                  <a:srgbClr val="FF0000"/>
                </a:solidFill>
              </a:rPr>
              <a:t>sink-sunk-sunk</a:t>
            </a:r>
            <a:r>
              <a:rPr lang="en-US" sz="1500" dirty="0" smtClean="0"/>
              <a:t>. </a:t>
            </a:r>
            <a:r>
              <a:rPr lang="en-US" sz="1500" dirty="0" smtClean="0"/>
              <a:t>(</a:t>
            </a:r>
            <a:r>
              <a:rPr lang="ru-RU" sz="1500" dirty="0" smtClean="0"/>
              <a:t>тонуть)  </a:t>
            </a:r>
            <a:endParaRPr lang="en-US" sz="1500" dirty="0" smtClean="0"/>
          </a:p>
          <a:p>
            <a:pPr>
              <a:buNone/>
            </a:pPr>
            <a:r>
              <a:rPr lang="ru-RU" sz="1500" dirty="0" smtClean="0"/>
              <a:t> </a:t>
            </a:r>
            <a:r>
              <a:rPr lang="ru-RU" sz="1500" dirty="0" smtClean="0"/>
              <a:t>Он </a:t>
            </a:r>
            <a:r>
              <a:rPr lang="en-US" sz="1500" dirty="0" smtClean="0">
                <a:solidFill>
                  <a:srgbClr val="FF0000"/>
                </a:solidFill>
              </a:rPr>
              <a:t>spend-spent-spent</a:t>
            </a:r>
            <a:r>
              <a:rPr lang="en-US" sz="1500" dirty="0" smtClean="0"/>
              <a:t> </a:t>
            </a:r>
            <a:r>
              <a:rPr lang="ru-RU" sz="1500" dirty="0" smtClean="0"/>
              <a:t>время зря,  </a:t>
            </a:r>
            <a:r>
              <a:rPr lang="ru-RU" sz="1500" dirty="0" smtClean="0"/>
              <a:t>(</a:t>
            </a:r>
            <a:r>
              <a:rPr lang="ru-RU" sz="1500" dirty="0" smtClean="0"/>
              <a:t>проводить)  </a:t>
            </a:r>
            <a:r>
              <a:rPr lang="en-US" sz="1500" dirty="0" smtClean="0">
                <a:solidFill>
                  <a:srgbClr val="FF0000"/>
                </a:solidFill>
              </a:rPr>
              <a:t>freeze-froze-</a:t>
            </a:r>
            <a:r>
              <a:rPr lang="en-US" sz="1500" dirty="0" err="1" smtClean="0">
                <a:solidFill>
                  <a:srgbClr val="FF0000"/>
                </a:solidFill>
              </a:rPr>
              <a:t>fr</a:t>
            </a:r>
            <a:r>
              <a:rPr lang="ru-RU" sz="1500" dirty="0" smtClean="0">
                <a:solidFill>
                  <a:srgbClr val="FF0000"/>
                </a:solidFill>
              </a:rPr>
              <a:t>о</a:t>
            </a:r>
            <a:r>
              <a:rPr lang="en-US" sz="1500" dirty="0" err="1" smtClean="0">
                <a:solidFill>
                  <a:srgbClr val="FF0000"/>
                </a:solidFill>
              </a:rPr>
              <a:t>zen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  <a:r>
              <a:rPr lang="ru-RU" sz="1500" dirty="0" smtClean="0"/>
              <a:t>его я. </a:t>
            </a:r>
            <a:r>
              <a:rPr lang="ru-RU" sz="1500" dirty="0" smtClean="0"/>
              <a:t>(</a:t>
            </a:r>
            <a:r>
              <a:rPr lang="ru-RU" sz="1500" dirty="0" smtClean="0"/>
              <a:t>замораживать)   </a:t>
            </a:r>
          </a:p>
          <a:p>
            <a:pPr>
              <a:buNone/>
            </a:pPr>
            <a:r>
              <a:rPr lang="en-US" sz="1500" dirty="0" smtClean="0">
                <a:solidFill>
                  <a:srgbClr val="FF0000"/>
                </a:solidFill>
              </a:rPr>
              <a:t>Leave-left-left</a:t>
            </a:r>
            <a:r>
              <a:rPr lang="en-US" sz="1500" dirty="0" smtClean="0"/>
              <a:t> </a:t>
            </a:r>
            <a:r>
              <a:rPr lang="ru-RU" sz="1500" dirty="0" smtClean="0"/>
              <a:t>я край родной. </a:t>
            </a:r>
            <a:r>
              <a:rPr lang="ru-RU" sz="1500" dirty="0" smtClean="0"/>
              <a:t>(</a:t>
            </a:r>
            <a:r>
              <a:rPr lang="ru-RU" sz="1500" dirty="0" smtClean="0"/>
              <a:t>покидать, оставлять) </a:t>
            </a:r>
            <a:r>
              <a:rPr lang="en-US" sz="1500" dirty="0" smtClean="0">
                <a:solidFill>
                  <a:srgbClr val="FF0000"/>
                </a:solidFill>
              </a:rPr>
              <a:t>c</a:t>
            </a:r>
            <a:r>
              <a:rPr lang="en-US" sz="1500" dirty="0" smtClean="0">
                <a:solidFill>
                  <a:srgbClr val="FF0000"/>
                </a:solidFill>
              </a:rPr>
              <a:t>hoose-chose-chosen</a:t>
            </a:r>
            <a:r>
              <a:rPr lang="en-US" sz="1500" dirty="0" smtClean="0"/>
              <a:t> </a:t>
            </a:r>
            <a:r>
              <a:rPr lang="ru-RU" sz="1500" dirty="0" smtClean="0"/>
              <a:t>дом другой,     (выбирать)      </a:t>
            </a:r>
          </a:p>
          <a:p>
            <a:pPr>
              <a:buNone/>
            </a:pPr>
            <a:r>
              <a:rPr lang="ru-RU" sz="1500" dirty="0" smtClean="0"/>
              <a:t>О котором </a:t>
            </a:r>
            <a:r>
              <a:rPr lang="en-US" sz="1500" dirty="0" smtClean="0">
                <a:solidFill>
                  <a:srgbClr val="FF0000"/>
                </a:solidFill>
              </a:rPr>
              <a:t>dream-dreamt-dreamt</a:t>
            </a:r>
            <a:r>
              <a:rPr lang="en-US" sz="1500" dirty="0" smtClean="0"/>
              <a:t>,  </a:t>
            </a:r>
            <a:r>
              <a:rPr lang="en-US" sz="1500" dirty="0" smtClean="0"/>
              <a:t>(</a:t>
            </a:r>
            <a:r>
              <a:rPr lang="ru-RU" sz="1500" dirty="0" smtClean="0"/>
              <a:t>мечтать) </a:t>
            </a: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а теперь </a:t>
            </a:r>
            <a:r>
              <a:rPr lang="ru-RU" sz="1500" dirty="0" smtClean="0"/>
              <a:t>уж </a:t>
            </a:r>
            <a:r>
              <a:rPr lang="en-US" sz="1500" dirty="0" smtClean="0">
                <a:solidFill>
                  <a:srgbClr val="FF0000"/>
                </a:solidFill>
              </a:rPr>
              <a:t>hold-held-held</a:t>
            </a:r>
            <a:r>
              <a:rPr lang="en-US" sz="1500" dirty="0" smtClean="0"/>
              <a:t>. </a:t>
            </a:r>
            <a:r>
              <a:rPr lang="en-US" sz="1500" dirty="0" smtClean="0"/>
              <a:t>(</a:t>
            </a:r>
            <a:r>
              <a:rPr lang="ru-RU" sz="1500" dirty="0" smtClean="0"/>
              <a:t>владеть)         </a:t>
            </a:r>
          </a:p>
        </p:txBody>
      </p:sp>
      <p:pic>
        <p:nvPicPr>
          <p:cNvPr id="4" name="Рисунок 3" descr="la_verb_tense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5142161"/>
            <a:ext cx="2465330" cy="171583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/>
              <a:t>19. Если ты </a:t>
            </a:r>
            <a:r>
              <a:rPr lang="en-US" sz="1900" dirty="0" smtClean="0">
                <a:solidFill>
                  <a:srgbClr val="FF0000"/>
                </a:solidFill>
              </a:rPr>
              <a:t>wake-woke-woken</a:t>
            </a:r>
            <a:r>
              <a:rPr lang="en-US" sz="1900" dirty="0" smtClean="0"/>
              <a:t>, (</a:t>
            </a:r>
            <a:r>
              <a:rPr lang="ru-RU" sz="1900" dirty="0" smtClean="0"/>
              <a:t>просыпаться)  </a:t>
            </a:r>
            <a:r>
              <a:rPr lang="en-US" sz="1900" dirty="0" smtClean="0">
                <a:solidFill>
                  <a:srgbClr val="FF0000"/>
                </a:solidFill>
              </a:rPr>
              <a:t>drink-drank-drunk</a:t>
            </a:r>
            <a:r>
              <a:rPr lang="en-US" sz="1900" dirty="0" smtClean="0"/>
              <a:t> </a:t>
            </a:r>
            <a:r>
              <a:rPr lang="ru-RU" sz="1900" dirty="0" smtClean="0"/>
              <a:t>простую воду, (пить) </a:t>
            </a:r>
          </a:p>
          <a:p>
            <a:pPr>
              <a:buNone/>
            </a:pPr>
            <a:r>
              <a:rPr lang="en-US" sz="1900" dirty="0" smtClean="0">
                <a:solidFill>
                  <a:srgbClr val="FF0000"/>
                </a:solidFill>
              </a:rPr>
              <a:t>Do-did-done</a:t>
            </a:r>
            <a:r>
              <a:rPr lang="en-US" sz="1900" dirty="0" smtClean="0"/>
              <a:t> </a:t>
            </a:r>
            <a:r>
              <a:rPr lang="ru-RU" sz="1900" dirty="0" smtClean="0"/>
              <a:t>свою зарядку,  (делать) </a:t>
            </a:r>
            <a:r>
              <a:rPr lang="en-US" sz="1900" dirty="0" smtClean="0">
                <a:solidFill>
                  <a:srgbClr val="FF0000"/>
                </a:solidFill>
              </a:rPr>
              <a:t>make-made-made</a:t>
            </a:r>
            <a:r>
              <a:rPr lang="en-US" sz="1900" dirty="0" smtClean="0"/>
              <a:t> </a:t>
            </a:r>
            <a:r>
              <a:rPr lang="ru-RU" sz="1900" dirty="0" smtClean="0"/>
              <a:t>прополку грядки. (делать)         </a:t>
            </a:r>
          </a:p>
          <a:p>
            <a:pPr>
              <a:buNone/>
            </a:pPr>
            <a:r>
              <a:rPr lang="en-US" sz="1900" dirty="0" smtClean="0">
                <a:solidFill>
                  <a:srgbClr val="FF0000"/>
                </a:solidFill>
              </a:rPr>
              <a:t>Drive-drove-driven</a:t>
            </a:r>
            <a:r>
              <a:rPr lang="en-US" sz="1900" dirty="0" smtClean="0"/>
              <a:t>  </a:t>
            </a:r>
            <a:r>
              <a:rPr lang="ru-RU" sz="1900" dirty="0" smtClean="0"/>
              <a:t>машину споро.  (водить)  </a:t>
            </a:r>
            <a:r>
              <a:rPr lang="en-US" sz="1900" dirty="0" smtClean="0">
                <a:solidFill>
                  <a:srgbClr val="FF0000"/>
                </a:solidFill>
              </a:rPr>
              <a:t>hide-hid-hidden</a:t>
            </a:r>
            <a:r>
              <a:rPr lang="en-US" sz="1900" dirty="0" smtClean="0"/>
              <a:t> </a:t>
            </a:r>
            <a:r>
              <a:rPr lang="ru-RU" sz="1900" dirty="0" smtClean="0"/>
              <a:t>ещё не скоро. (прятаться)</a:t>
            </a:r>
          </a:p>
          <a:p>
            <a:pPr>
              <a:buNone/>
            </a:pPr>
            <a:r>
              <a:rPr lang="ru-RU" sz="1900" dirty="0" smtClean="0"/>
              <a:t>Ничего не </a:t>
            </a:r>
            <a:r>
              <a:rPr lang="en-US" sz="1900" dirty="0" smtClean="0">
                <a:solidFill>
                  <a:srgbClr val="FF0000"/>
                </a:solidFill>
              </a:rPr>
              <a:t>hurt-hurt-hurt</a:t>
            </a:r>
            <a:r>
              <a:rPr lang="en-US" sz="1900" dirty="0" smtClean="0"/>
              <a:t>, (</a:t>
            </a:r>
            <a:r>
              <a:rPr lang="ru-RU" sz="1900" dirty="0" smtClean="0"/>
              <a:t>ранить)  там, глядишь, и повезёт.</a:t>
            </a:r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20. Забияки </a:t>
            </a:r>
            <a:r>
              <a:rPr lang="en-US" sz="1900" dirty="0" smtClean="0">
                <a:solidFill>
                  <a:srgbClr val="FF0000"/>
                </a:solidFill>
              </a:rPr>
              <a:t>fight-</a:t>
            </a:r>
            <a:r>
              <a:rPr lang="en-US" sz="1900" dirty="0" smtClean="0"/>
              <a:t> </a:t>
            </a:r>
            <a:r>
              <a:rPr lang="en-US" sz="1900" dirty="0" smtClean="0">
                <a:solidFill>
                  <a:srgbClr val="FF0000"/>
                </a:solidFill>
              </a:rPr>
              <a:t>fought-fought</a:t>
            </a:r>
            <a:r>
              <a:rPr lang="en-US" sz="1900" dirty="0" smtClean="0"/>
              <a:t> (</a:t>
            </a:r>
            <a:r>
              <a:rPr lang="ru-RU" sz="1900" dirty="0" smtClean="0"/>
              <a:t>драться) </a:t>
            </a:r>
            <a:r>
              <a:rPr lang="en-US" sz="1900" dirty="0" smtClean="0"/>
              <a:t> </a:t>
            </a:r>
            <a:r>
              <a:rPr lang="ru-RU" sz="1900" dirty="0" smtClean="0"/>
              <a:t>кто же их скорей уймёт?</a:t>
            </a:r>
          </a:p>
          <a:p>
            <a:pPr>
              <a:buNone/>
            </a:pPr>
            <a:r>
              <a:rPr lang="ru-RU" sz="1900" dirty="0" smtClean="0"/>
              <a:t>Уже оба </a:t>
            </a:r>
            <a:r>
              <a:rPr lang="en-US" sz="1900" dirty="0" smtClean="0">
                <a:solidFill>
                  <a:srgbClr val="FF0000"/>
                </a:solidFill>
              </a:rPr>
              <a:t>weep-wept-wept</a:t>
            </a:r>
            <a:r>
              <a:rPr lang="en-US" sz="1900" dirty="0" smtClean="0"/>
              <a:t>,  (</a:t>
            </a:r>
            <a:r>
              <a:rPr lang="ru-RU" sz="1900" dirty="0" smtClean="0"/>
              <a:t>плакать) Воспитатель </a:t>
            </a:r>
            <a:r>
              <a:rPr lang="en-US" sz="1900" dirty="0" smtClean="0">
                <a:solidFill>
                  <a:srgbClr val="FF0000"/>
                </a:solidFill>
              </a:rPr>
              <a:t>sleep-slept-slept</a:t>
            </a:r>
            <a:r>
              <a:rPr lang="en-US" sz="1900" dirty="0" smtClean="0"/>
              <a:t>. (</a:t>
            </a:r>
            <a:r>
              <a:rPr lang="ru-RU" sz="1900" dirty="0" smtClean="0"/>
              <a:t>спать)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400" dirty="0" smtClean="0">
              <a:hlinkClick r:id="rId2"/>
            </a:endParaRPr>
          </a:p>
          <a:p>
            <a:pPr>
              <a:buNone/>
            </a:pPr>
            <a:r>
              <a:rPr lang="en-US" sz="1400" dirty="0" smtClean="0">
                <a:hlinkClick r:id="rId2"/>
              </a:rPr>
              <a:t>http</a:t>
            </a:r>
            <a:r>
              <a:rPr lang="en-US" sz="1400" dirty="0" smtClean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www.english-royal.com/</a:t>
            </a: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en-US" sz="1400" dirty="0" smtClean="0"/>
              <a:t>http://</a:t>
            </a:r>
            <a:r>
              <a:rPr lang="en-US" sz="1400" dirty="0" smtClean="0"/>
              <a:t>www.irregularverbs.ru</a:t>
            </a:r>
            <a:r>
              <a:rPr lang="en-US" sz="1400" dirty="0" smtClean="0"/>
              <a:t>/</a:t>
            </a:r>
            <a:endParaRPr lang="ru-RU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94</TotalTime>
  <Words>87</Words>
  <Application>Microsoft Office PowerPoint</Application>
  <PresentationFormat>Экран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Irregular verbs </vt:lpstr>
      <vt:lpstr>Слайд 2</vt:lpstr>
      <vt:lpstr>Слайд 3</vt:lpstr>
      <vt:lpstr>Слайд 4</vt:lpstr>
      <vt:lpstr>Слайд 5</vt:lpstr>
      <vt:lpstr>Слайд 6</vt:lpstr>
      <vt:lpstr>Слайд 7</vt:lpstr>
      <vt:lpstr>Источники: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Irregular verbs</dc:title>
  <dc:creator>Красиковы</dc:creator>
  <cp:lastModifiedBy>Красиковы</cp:lastModifiedBy>
  <cp:revision>13</cp:revision>
  <dcterms:created xsi:type="dcterms:W3CDTF">2013-08-28T14:38:56Z</dcterms:created>
  <dcterms:modified xsi:type="dcterms:W3CDTF">2013-08-28T16:12:56Z</dcterms:modified>
</cp:coreProperties>
</file>