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5" r:id="rId3"/>
    <p:sldId id="259" r:id="rId4"/>
    <p:sldId id="260" r:id="rId5"/>
    <p:sldId id="261" r:id="rId6"/>
    <p:sldId id="264" r:id="rId7"/>
    <p:sldId id="267" r:id="rId8"/>
    <p:sldId id="269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D456EE1-CB6E-477E-A147-40EC6BA39F7C}" type="datetimeFigureOut">
              <a:rPr lang="ru-RU" smtClean="0"/>
              <a:pPr/>
              <a:t>27.10.2010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1CA5579-1FD1-45FE-A126-2F9557244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en-US" sz="6000" i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What  is the event? </a:t>
            </a:r>
            <a:endParaRPr lang="ru-RU" sz="6000" i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wedding-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214422"/>
            <a:ext cx="3434038" cy="5405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71934" y="1785926"/>
            <a:ext cx="485778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Where does it take place?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What is the traditional </a:t>
            </a:r>
            <a:r>
              <a:rPr lang="en-US" sz="3200" dirty="0" err="1" smtClean="0">
                <a:solidFill>
                  <a:schemeClr val="accent4">
                    <a:lumMod val="75000"/>
                  </a:schemeClr>
                </a:solidFill>
              </a:rPr>
              <a:t>colour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 of wedding gowns?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What are they doing?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1472" y="3786190"/>
            <a:ext cx="787552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Wedding  Traditions and Customs </a:t>
            </a:r>
            <a:endParaRPr lang="en-US" sz="4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 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Different Countries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957894" y="2928934"/>
            <a:ext cx="3186106" cy="1219200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Find 12 words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</a:b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on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the topic “Wedding”</a:t>
            </a:r>
            <a:endParaRPr lang="ru-RU" sz="40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285728"/>
          <a:ext cx="5715038" cy="6214846"/>
        </p:xfrm>
        <a:graphic>
          <a:graphicData uri="http://schemas.openxmlformats.org/drawingml/2006/table">
            <a:tbl>
              <a:tblPr/>
              <a:tblGrid>
                <a:gridCol w="617916"/>
                <a:gridCol w="544419"/>
                <a:gridCol w="617916"/>
                <a:gridCol w="544419"/>
                <a:gridCol w="617916"/>
                <a:gridCol w="560751"/>
                <a:gridCol w="555308"/>
                <a:gridCol w="544419"/>
                <a:gridCol w="551223"/>
                <a:gridCol w="560751"/>
              </a:tblGrid>
              <a:tr h="512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P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R 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T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Y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B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O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O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R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Q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F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I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U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R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G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F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G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G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J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R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I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I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S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C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G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J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D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D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F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G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M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F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T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Y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T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P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42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G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R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O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O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V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T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M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W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E 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D 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D 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I 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N 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G 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I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Q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W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I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U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D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I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O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D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Z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Z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C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K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T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H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O 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N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Y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M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O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O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С 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R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M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O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Y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Q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Q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 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M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R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R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I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G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4887" marR="10488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300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85728"/>
          <a:ext cx="5429286" cy="6286544"/>
        </p:xfrm>
        <a:graphic>
          <a:graphicData uri="http://schemas.openxmlformats.org/drawingml/2006/table">
            <a:tbl>
              <a:tblPr/>
              <a:tblGrid>
                <a:gridCol w="587019"/>
                <a:gridCol w="517198"/>
                <a:gridCol w="587019"/>
                <a:gridCol w="517198"/>
                <a:gridCol w="587019"/>
                <a:gridCol w="532716"/>
                <a:gridCol w="527540"/>
                <a:gridCol w="517198"/>
                <a:gridCol w="523663"/>
                <a:gridCol w="532716"/>
              </a:tblGrid>
              <a:tr h="4202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P</a:t>
                      </a:r>
                      <a:endParaRPr lang="ru-RU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R </a:t>
                      </a:r>
                      <a:endParaRPr lang="ru-RU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T</a:t>
                      </a:r>
                      <a:endParaRPr lang="ru-RU" sz="200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Y</a:t>
                      </a:r>
                      <a:endParaRPr lang="ru-RU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B</a:t>
                      </a:r>
                      <a:endParaRPr lang="ru-RU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R</a:t>
                      </a:r>
                      <a:endParaRPr lang="ru-RU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I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R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G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G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I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I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C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G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D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F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G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T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P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G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R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O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O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V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T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3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M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W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E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D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D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I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N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G 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E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I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5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I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O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C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K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T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H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O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N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Y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M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O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O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С 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E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R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E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M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O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N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Y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M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R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R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I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A</a:t>
                      </a:r>
                      <a:endParaRPr lang="ru-RU" sz="2000" b="1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G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 E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8600" marR="986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929322" y="428604"/>
            <a:ext cx="25003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ACROSS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party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groom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wedding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cake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honeymoon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ceremony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marriage</a:t>
            </a:r>
          </a:p>
          <a:p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DOWN</a:t>
            </a:r>
            <a:endParaRPr lang="en-US" sz="2400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engagement</a:t>
            </a:r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ring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bride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reception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veil</a:t>
            </a:r>
          </a:p>
          <a:p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0">
              <a:schemeClr val="tx2">
                <a:lumMod val="75000"/>
                <a:alpha val="12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71472" y="1071546"/>
            <a:ext cx="778674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merican Retro" pitchFamily="66" charset="0"/>
                <a:ea typeface="Times New Roman" pitchFamily="18" charset="0"/>
              </a:rPr>
              <a:t>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merican Retro" pitchFamily="66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200" dirty="0" smtClean="0">
              <a:latin typeface="American Retro" pitchFamily="66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merican Retro" pitchFamily="66" charset="0"/>
              <a:ea typeface="Times New Roman" pitchFamily="18" charset="0"/>
            </a:endParaRPr>
          </a:p>
        </p:txBody>
      </p:sp>
      <p:pic>
        <p:nvPicPr>
          <p:cNvPr id="2050" name="Picture 2" descr="F:\открытый урок 9 Л 2010год\картинки  открытый урок\wedding_ar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428736"/>
            <a:ext cx="4786346" cy="44291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7081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en-US" sz="5400" b="1" i="0" u="none" strike="noStrike" cap="none" spc="0" normalizeH="0" baseline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merican Retro" pitchFamily="66" charset="0"/>
                <a:ea typeface="Times New Roman" pitchFamily="18" charset="0"/>
              </a:rPr>
              <a:t>       </a:t>
            </a:r>
            <a:r>
              <a:rPr kumimoji="0" lang="en-US" sz="5400" b="1" i="0" u="none" strike="noStrike" cap="none" spc="0" normalizeH="0" baseline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merican Retro" pitchFamily="66" charset="0"/>
                <a:ea typeface="Times New Roman" pitchFamily="18" charset="0"/>
              </a:rPr>
              <a:t>What </a:t>
            </a:r>
            <a:r>
              <a:rPr kumimoji="0" lang="en-US" sz="5400" b="1" i="0" u="none" strike="noStrike" cap="none" spc="0" normalizeH="0" baseline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merican Retro" pitchFamily="66" charset="0"/>
                <a:ea typeface="Times New Roman" pitchFamily="18" charset="0"/>
              </a:rPr>
              <a:t>is the wedding?  </a:t>
            </a:r>
            <a:endParaRPr lang="ru-RU" sz="5400" b="1" cap="none" spc="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142984"/>
            <a:ext cx="378621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A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Times New Roman" pitchFamily="18" charset="0"/>
              </a:rPr>
              <a:t>wedding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is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the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ceremony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in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which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two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people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are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united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in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marriage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or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a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similar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institution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. </a:t>
            </a:r>
            <a:endParaRPr lang="en-US" sz="2800" i="1" dirty="0" smtClean="0">
              <a:solidFill>
                <a:schemeClr val="accent4">
                  <a:lumMod val="50000"/>
                </a:schemeClr>
              </a:solidFill>
              <a:latin typeface="Century" pitchFamily="18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Wedding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traditions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and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customs</a:t>
            </a:r>
            <a:r>
              <a:rPr lang="en-US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vary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greatly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between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cultures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,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ethnic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groups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,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religions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,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countries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,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and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social</a:t>
            </a:r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chemeClr val="accent4">
                    <a:lumMod val="50000"/>
                  </a:schemeClr>
                </a:solidFill>
                <a:latin typeface="Century" pitchFamily="18" charset="0"/>
                <a:ea typeface="Times New Roman" pitchFamily="18" charset="0"/>
              </a:rPr>
              <a:t>classes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American Retro" pitchFamily="66" charset="0"/>
                <a:ea typeface="Times New Roman" pitchFamily="18" charset="0"/>
              </a:rPr>
              <a:t>. 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American Retro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FFC000">
                <a:alpha val="1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550072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 algn="ctr"/>
            <a:r>
              <a:rPr lang="en-US" sz="32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True or False </a:t>
            </a:r>
          </a:p>
          <a:p>
            <a:pPr algn="ctr"/>
            <a:endParaRPr lang="ru-RU" b="1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071546"/>
            <a:ext cx="828680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A traditional Russian wedding lasts for 3 days.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The ceremony comes before the reception in all these 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 countries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Russian newlyweds usually release two white doves.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In the USA the newlyweds go to a honeymoon at once  after the ceremony.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The flower girls at the American wedding bring a pillow with wedding rings. 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A groom’s father chooses a Best man.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9000">
              <a:srgbClr val="FFC000">
                <a:alpha val="11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71480"/>
            <a:ext cx="785818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STUDNETNS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REPORTS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en-US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Wedding traditions and customs in Russia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American 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weddings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Australian weddings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Traditional British wedding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8000">
              <a:srgbClr val="FFC000">
                <a:alpha val="1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856357"/>
            <a:ext cx="800105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A traditional Russian wedding lasts for 3 days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.  - FALSE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The ceremony comes before the reception in all these  countries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. FALSE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Russian newlyweds usually release two white doves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. - TRUE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In the USA the newlyweds go to a honeymoon at once  after the ceremony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. -  FALSE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The flower girls at the American wedding bring a pillow with wedding rings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. FALSE 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A groom’s father chooses a Best man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>. - FALSE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21429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>True or False.(keys)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8000">
              <a:srgbClr val="FFC000">
                <a:alpha val="1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821537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Choose the correct answer.  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The groom has to …..  by Russian tradition. 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      a.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pay a ransom for the bride     b. demand a ransom     </a:t>
            </a: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     c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.  make a speech  and give a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dove</a:t>
            </a:r>
          </a:p>
          <a:p>
            <a:pPr marL="342900" lvl="0" indent="-342900"/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2.   An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entertainer  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organises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 fun games, contests, make toasts during the wedding reception in ….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     a. Australia                    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b. the USA                c.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Russia</a:t>
            </a:r>
          </a:p>
          <a:p>
            <a:pPr marL="342900" lvl="0" indent="-342900"/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3.   What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do a Best Man, a Groom and a Bridesmaid have to do at the British wedding reception?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     a.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</a:rPr>
              <a:t>organise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a disco      b. make a speech    c.  cut the first piece of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cake</a:t>
            </a:r>
          </a:p>
          <a:p>
            <a:pPr marL="342900" lvl="0" indent="-342900"/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4.   The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groom and the bride ….  before the wedding.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      a.  a 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civil ceremony       b. a hen and a Stag parties       c.  a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honeymoon</a:t>
            </a:r>
          </a:p>
          <a:p>
            <a:pPr marL="342900" lvl="0" indent="-342900"/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lvl="0" indent="-34290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5.   The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Ring Boy is a …. ….. who carries a pillow with wedding ring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indent="-34290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                                                           on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it during the procession.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indent="-342900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      a. a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best man                  b. a young boy           c.  the groom’s brother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</TotalTime>
  <Words>492</Words>
  <Application>Microsoft Office PowerPoint</Application>
  <PresentationFormat>Экран (4:3)</PresentationFormat>
  <Paragraphs>302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What  is the event? </vt:lpstr>
      <vt:lpstr>Слайд 2</vt:lpstr>
      <vt:lpstr> Find 12 words  on the topic “Wedding”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Wedding  Traditions and Customs in Different Countries</dc:title>
  <dc:creator>Grey Wolf</dc:creator>
  <cp:lastModifiedBy>Grey Wolf</cp:lastModifiedBy>
  <cp:revision>17</cp:revision>
  <dcterms:created xsi:type="dcterms:W3CDTF">2010-10-26T13:56:14Z</dcterms:created>
  <dcterms:modified xsi:type="dcterms:W3CDTF">2010-10-27T17:07:59Z</dcterms:modified>
</cp:coreProperties>
</file>