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Grammar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 Continuous</a:t>
            </a:r>
            <a:endParaRPr lang="ru-RU" dirty="0"/>
          </a:p>
        </p:txBody>
      </p:sp>
    </p:spTree>
  </p:cSld>
  <p:clrMapOvr>
    <a:masterClrMapping/>
  </p:clrMapOvr>
  <p:transition spd="slow" advTm="10000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            </a:t>
            </a:r>
          </a:p>
          <a:p>
            <a:r>
              <a:rPr lang="en-US" dirty="0" smtClean="0"/>
              <a:t>                 Now</a:t>
            </a:r>
            <a:r>
              <a:rPr lang="ru-RU" dirty="0" smtClean="0"/>
              <a:t>  </a:t>
            </a:r>
            <a:r>
              <a:rPr lang="ru-RU" sz="2400" dirty="0" smtClean="0"/>
              <a:t>(сейчас)</a:t>
            </a:r>
            <a:endParaRPr lang="en-US" sz="2400" dirty="0" smtClean="0"/>
          </a:p>
          <a:p>
            <a:r>
              <a:rPr lang="en-US" dirty="0" smtClean="0"/>
              <a:t>                 At the moment</a:t>
            </a:r>
            <a:r>
              <a:rPr lang="ru-RU" dirty="0" smtClean="0"/>
              <a:t> </a:t>
            </a:r>
            <a:r>
              <a:rPr lang="ru-RU" sz="2400" dirty="0" smtClean="0"/>
              <a:t>( в данный момент)</a:t>
            </a:r>
            <a:endParaRPr lang="en-US" sz="2400" dirty="0" smtClean="0"/>
          </a:p>
          <a:p>
            <a:r>
              <a:rPr lang="en-US" dirty="0" smtClean="0"/>
              <a:t> </a:t>
            </a:r>
            <a:r>
              <a:rPr lang="en-US" dirty="0" smtClean="0"/>
              <a:t>                These days</a:t>
            </a:r>
            <a:r>
              <a:rPr lang="ru-RU" dirty="0" smtClean="0"/>
              <a:t> </a:t>
            </a:r>
            <a:r>
              <a:rPr lang="ru-RU" sz="2400" dirty="0" smtClean="0"/>
              <a:t>(в эти дни..)</a:t>
            </a:r>
            <a:endParaRPr lang="en-US" sz="2400" dirty="0" smtClean="0"/>
          </a:p>
          <a:p>
            <a:r>
              <a:rPr lang="en-US" dirty="0" smtClean="0"/>
              <a:t>  </a:t>
            </a:r>
            <a:r>
              <a:rPr lang="en-US" dirty="0" smtClean="0"/>
              <a:t>               At present</a:t>
            </a:r>
            <a:r>
              <a:rPr lang="ru-RU" dirty="0" smtClean="0"/>
              <a:t> </a:t>
            </a:r>
            <a:r>
              <a:rPr lang="ru-RU" sz="2400" dirty="0" smtClean="0"/>
              <a:t>( в настоящее время)</a:t>
            </a:r>
            <a:endParaRPr lang="en-US" sz="2400" dirty="0" smtClean="0"/>
          </a:p>
          <a:p>
            <a:r>
              <a:rPr lang="en-US" dirty="0" smtClean="0"/>
              <a:t> </a:t>
            </a:r>
            <a:r>
              <a:rPr lang="en-US" dirty="0" smtClean="0"/>
              <a:t>                Always</a:t>
            </a:r>
            <a:r>
              <a:rPr lang="ru-RU" dirty="0" smtClean="0"/>
              <a:t> </a:t>
            </a:r>
            <a:r>
              <a:rPr lang="ru-RU" sz="2400" dirty="0" smtClean="0"/>
              <a:t>( всегда)</a:t>
            </a:r>
            <a:endParaRPr lang="en-US" sz="2400" dirty="0" smtClean="0"/>
          </a:p>
          <a:p>
            <a:r>
              <a:rPr lang="en-US" dirty="0" smtClean="0"/>
              <a:t> </a:t>
            </a:r>
            <a:r>
              <a:rPr lang="en-US" dirty="0" smtClean="0"/>
              <a:t>                Tonight</a:t>
            </a:r>
            <a:r>
              <a:rPr lang="ru-RU" dirty="0" smtClean="0"/>
              <a:t> </a:t>
            </a:r>
            <a:r>
              <a:rPr lang="ru-RU" sz="2400" dirty="0" smtClean="0"/>
              <a:t>( Сегодня поздним вечером)</a:t>
            </a:r>
            <a:endParaRPr lang="en-US" sz="2400" dirty="0" smtClean="0"/>
          </a:p>
          <a:p>
            <a:r>
              <a:rPr lang="en-US" dirty="0" smtClean="0"/>
              <a:t> </a:t>
            </a:r>
            <a:r>
              <a:rPr lang="en-US" dirty="0" smtClean="0"/>
              <a:t>                 Still</a:t>
            </a:r>
            <a:r>
              <a:rPr lang="ru-RU" dirty="0" smtClean="0"/>
              <a:t> </a:t>
            </a:r>
            <a:r>
              <a:rPr lang="ru-RU" sz="2400" dirty="0" smtClean="0"/>
              <a:t>( все еще)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Указатели времени ( слова сигналы), употребляемые с </a:t>
            </a:r>
            <a:r>
              <a:rPr lang="en-US" sz="3200" dirty="0" smtClean="0"/>
              <a:t>Present Continuous</a:t>
            </a:r>
            <a:endParaRPr lang="ru-RU" sz="3200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971600" y="2276872"/>
            <a:ext cx="144016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971600" y="2708920"/>
            <a:ext cx="144016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971600" y="3140968"/>
            <a:ext cx="144016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971600" y="3573016"/>
            <a:ext cx="144016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971600" y="4005064"/>
            <a:ext cx="144016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043608" y="4437112"/>
            <a:ext cx="144016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043608" y="4869160"/>
            <a:ext cx="144016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1. </a:t>
            </a:r>
            <a:r>
              <a:rPr lang="ru-RU" sz="2400" dirty="0" smtClean="0"/>
              <a:t>Действие, происходящее сейчас, в момент речи.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2. Запланированное действие в будущем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He </a:t>
            </a:r>
            <a:r>
              <a:rPr lang="en-US" sz="2400" dirty="0" smtClean="0">
                <a:solidFill>
                  <a:schemeClr val="accent2"/>
                </a:solidFill>
              </a:rPr>
              <a:t>is doing </a:t>
            </a:r>
            <a:r>
              <a:rPr lang="en-US" sz="2400" dirty="0" smtClean="0"/>
              <a:t>his homework now</a:t>
            </a:r>
            <a:r>
              <a:rPr lang="en-US" sz="2400" dirty="0" smtClean="0"/>
              <a:t>.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Он делает домашнее задание сейчас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r>
              <a:rPr lang="en-US" sz="2400" dirty="0" smtClean="0">
                <a:solidFill>
                  <a:schemeClr val="accent2"/>
                </a:solidFill>
              </a:rPr>
              <a:t>I’m playing </a:t>
            </a:r>
            <a:r>
              <a:rPr lang="en-US" sz="2400" dirty="0" smtClean="0"/>
              <a:t>tennis on Monday.</a:t>
            </a:r>
          </a:p>
          <a:p>
            <a:pPr>
              <a:buNone/>
            </a:pPr>
            <a:r>
              <a:rPr lang="ru-RU" sz="2400" dirty="0" smtClean="0"/>
              <a:t>  В понедельник я буду играть в теннис (согласно плану)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Употребление </a:t>
            </a:r>
            <a:r>
              <a:rPr lang="en-US" dirty="0" smtClean="0"/>
              <a:t>Present Continuous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1988840"/>
            <a:ext cx="2016224" cy="86409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Утвердительное предложение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</a:t>
            </a: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</a:t>
            </a:r>
            <a:endParaRPr lang="en-US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Образование </a:t>
            </a:r>
            <a:r>
              <a:rPr lang="en-US" u="sng" dirty="0" smtClean="0"/>
              <a:t>Present Continuous</a:t>
            </a:r>
            <a:r>
              <a:rPr lang="ru-RU" u="sng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( вспомогательный глагол </a:t>
            </a:r>
            <a:r>
              <a:rPr lang="en-US" sz="2200" dirty="0" smtClean="0"/>
              <a:t>to be </a:t>
            </a:r>
            <a:r>
              <a:rPr lang="ru-RU" sz="2200" dirty="0" smtClean="0"/>
              <a:t>и смысловой глагол с окончанием </a:t>
            </a:r>
            <a:r>
              <a:rPr lang="en-US" sz="2200" dirty="0" smtClean="0"/>
              <a:t> </a:t>
            </a:r>
            <a:r>
              <a:rPr lang="en-US" sz="2200" i="1" dirty="0" smtClean="0">
                <a:solidFill>
                  <a:schemeClr val="accent2"/>
                </a:solidFill>
              </a:rPr>
              <a:t>- </a:t>
            </a:r>
            <a:r>
              <a:rPr lang="en-US" sz="2200" i="1" dirty="0" err="1" smtClean="0">
                <a:solidFill>
                  <a:schemeClr val="accent2"/>
                </a:solidFill>
              </a:rPr>
              <a:t>ing</a:t>
            </a:r>
            <a:r>
              <a:rPr lang="en-US" sz="2200" i="1" dirty="0" smtClean="0">
                <a:solidFill>
                  <a:schemeClr val="accent2"/>
                </a:solidFill>
              </a:rPr>
              <a:t> </a:t>
            </a:r>
            <a:r>
              <a:rPr lang="en-US" sz="2200" dirty="0" smtClean="0"/>
              <a:t>)</a:t>
            </a:r>
            <a:endParaRPr lang="ru-RU" sz="2200" dirty="0"/>
          </a:p>
        </p:txBody>
      </p:sp>
      <p:sp>
        <p:nvSpPr>
          <p:cNvPr id="6" name="Овал 5"/>
          <p:cNvSpPr/>
          <p:nvPr/>
        </p:nvSpPr>
        <p:spPr>
          <a:xfrm>
            <a:off x="3419872" y="1916832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is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7092280" y="2780928"/>
            <a:ext cx="1512168" cy="1296144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Verb + </a:t>
            </a:r>
            <a:r>
              <a:rPr lang="en-US" dirty="0" err="1" smtClean="0"/>
              <a:t>ing</a:t>
            </a: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 rot="715460">
            <a:off x="5496161" y="2507968"/>
            <a:ext cx="154468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843808" y="2348880"/>
            <a:ext cx="50405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27584" y="2924944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They, You, We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3491880" y="2996952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are</a:t>
            </a: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flipV="1">
            <a:off x="5580112" y="3356991"/>
            <a:ext cx="129614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843808" y="3429000"/>
            <a:ext cx="57606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27584" y="4005064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3491880" y="4077072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am</a:t>
            </a: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2843808" y="4437112"/>
            <a:ext cx="57606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0314446" flipV="1">
            <a:off x="5530109" y="4142965"/>
            <a:ext cx="1556868" cy="706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1. She ___ (</a:t>
            </a:r>
            <a:r>
              <a:rPr lang="en-US" dirty="0" smtClean="0">
                <a:solidFill>
                  <a:schemeClr val="accent2"/>
                </a:solidFill>
              </a:rPr>
              <a:t>make</a:t>
            </a:r>
            <a:r>
              <a:rPr lang="en-US" dirty="0" smtClean="0"/>
              <a:t>) tea.</a:t>
            </a:r>
          </a:p>
          <a:p>
            <a:endParaRPr lang="en-US" dirty="0" smtClean="0"/>
          </a:p>
          <a:p>
            <a:r>
              <a:rPr lang="en-US" dirty="0" smtClean="0"/>
              <a:t>2. I ___ (</a:t>
            </a:r>
            <a:r>
              <a:rPr lang="en-US" dirty="0" smtClean="0">
                <a:solidFill>
                  <a:schemeClr val="accent2"/>
                </a:solidFill>
              </a:rPr>
              <a:t>take</a:t>
            </a:r>
            <a:r>
              <a:rPr lang="en-US" dirty="0" smtClean="0"/>
              <a:t>) some pictures as well.</a:t>
            </a:r>
          </a:p>
          <a:p>
            <a:endParaRPr lang="en-US" dirty="0" smtClean="0"/>
          </a:p>
          <a:p>
            <a:r>
              <a:rPr lang="en-US" dirty="0" smtClean="0"/>
              <a:t>3. They ___ (</a:t>
            </a:r>
            <a:r>
              <a:rPr lang="en-US" dirty="0" smtClean="0">
                <a:solidFill>
                  <a:schemeClr val="accent2"/>
                </a:solidFill>
              </a:rPr>
              <a:t>wash</a:t>
            </a:r>
            <a:r>
              <a:rPr lang="en-US" dirty="0" smtClean="0"/>
              <a:t>) the dishes at this moment.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Your answers.</a:t>
            </a:r>
          </a:p>
          <a:p>
            <a:r>
              <a:rPr lang="en-US" dirty="0" smtClean="0"/>
              <a:t>1.</a:t>
            </a:r>
          </a:p>
          <a:p>
            <a:endParaRPr lang="en-US" dirty="0" smtClean="0"/>
          </a:p>
          <a:p>
            <a:r>
              <a:rPr lang="en-US" dirty="0" smtClean="0"/>
              <a:t>2.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3.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Fill the gaps with the Present continuous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1988840"/>
            <a:ext cx="2016224" cy="86409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Отрицательное </a:t>
            </a:r>
            <a:r>
              <a:rPr lang="ru-RU" dirty="0" smtClean="0"/>
              <a:t> предложение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</a:t>
            </a: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  </a:t>
            </a:r>
            <a:endParaRPr lang="en-US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Образование </a:t>
            </a:r>
            <a:r>
              <a:rPr lang="en-US" u="sng" dirty="0" smtClean="0"/>
              <a:t>Present Continuous</a:t>
            </a:r>
            <a:r>
              <a:rPr lang="ru-RU" u="sng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( вспомогательный глагол </a:t>
            </a:r>
            <a:r>
              <a:rPr lang="en-US" sz="2200" dirty="0" smtClean="0"/>
              <a:t>to be + </a:t>
            </a:r>
            <a:r>
              <a:rPr lang="en-US" sz="2200" dirty="0" smtClean="0">
                <a:solidFill>
                  <a:schemeClr val="accent2"/>
                </a:solidFill>
              </a:rPr>
              <a:t>not</a:t>
            </a:r>
            <a:r>
              <a:rPr lang="en-US" sz="2200" dirty="0" smtClean="0"/>
              <a:t> </a:t>
            </a:r>
            <a:r>
              <a:rPr lang="ru-RU" sz="2200" dirty="0" smtClean="0"/>
              <a:t>и смысловой глагол с окончанием </a:t>
            </a:r>
            <a:r>
              <a:rPr lang="en-US" sz="2200" dirty="0" smtClean="0"/>
              <a:t> </a:t>
            </a:r>
            <a:r>
              <a:rPr lang="en-US" sz="2200" i="1" dirty="0" smtClean="0">
                <a:solidFill>
                  <a:schemeClr val="accent2"/>
                </a:solidFill>
              </a:rPr>
              <a:t>- </a:t>
            </a:r>
            <a:r>
              <a:rPr lang="en-US" sz="2200" i="1" dirty="0" err="1" smtClean="0">
                <a:solidFill>
                  <a:schemeClr val="accent2"/>
                </a:solidFill>
              </a:rPr>
              <a:t>ing</a:t>
            </a:r>
            <a:r>
              <a:rPr lang="en-US" sz="2200" i="1" dirty="0" smtClean="0">
                <a:solidFill>
                  <a:schemeClr val="accent2"/>
                </a:solidFill>
              </a:rPr>
              <a:t> </a:t>
            </a:r>
            <a:r>
              <a:rPr lang="en-US" sz="2200" dirty="0" smtClean="0"/>
              <a:t>)</a:t>
            </a:r>
            <a:endParaRPr lang="ru-RU" sz="2200" dirty="0"/>
          </a:p>
        </p:txBody>
      </p:sp>
      <p:sp>
        <p:nvSpPr>
          <p:cNvPr id="6" name="Овал 5"/>
          <p:cNvSpPr/>
          <p:nvPr/>
        </p:nvSpPr>
        <p:spPr>
          <a:xfrm>
            <a:off x="3419872" y="1916832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</a:t>
            </a:r>
            <a:r>
              <a:rPr lang="en-US" dirty="0" smtClean="0"/>
              <a:t>s</a:t>
            </a:r>
            <a:r>
              <a:rPr lang="ru-RU" dirty="0" smtClean="0"/>
              <a:t> </a:t>
            </a:r>
            <a:r>
              <a:rPr lang="en-US" dirty="0" smtClean="0">
                <a:solidFill>
                  <a:schemeClr val="accent2"/>
                </a:solidFill>
              </a:rPr>
              <a:t>not </a:t>
            </a:r>
          </a:p>
          <a:p>
            <a:pPr algn="ctr"/>
            <a:r>
              <a:rPr lang="en-US" dirty="0" smtClean="0"/>
              <a:t>( isn’t )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7092280" y="2780928"/>
            <a:ext cx="1512168" cy="1296144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Verb + </a:t>
            </a:r>
            <a:r>
              <a:rPr lang="en-US" dirty="0" err="1" smtClean="0"/>
              <a:t>ing</a:t>
            </a: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 rot="715460">
            <a:off x="5496161" y="2507968"/>
            <a:ext cx="154468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843808" y="2348880"/>
            <a:ext cx="50405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27584" y="2924944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They, You, We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3491880" y="2996952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r>
              <a:rPr lang="en-US" dirty="0" smtClean="0"/>
              <a:t>re </a:t>
            </a:r>
            <a:r>
              <a:rPr lang="en-US" dirty="0" smtClean="0">
                <a:solidFill>
                  <a:schemeClr val="accent2"/>
                </a:solidFill>
              </a:rPr>
              <a:t>not</a:t>
            </a:r>
          </a:p>
          <a:p>
            <a:pPr algn="ctr"/>
            <a:r>
              <a:rPr lang="en-US" dirty="0" smtClean="0"/>
              <a:t>( aren’t )</a:t>
            </a: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flipV="1">
            <a:off x="5580112" y="3356991"/>
            <a:ext cx="129614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843808" y="3429000"/>
            <a:ext cx="57606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27584" y="4005064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3491880" y="4077072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r>
              <a:rPr lang="en-US" dirty="0" smtClean="0"/>
              <a:t>m </a:t>
            </a:r>
            <a:r>
              <a:rPr lang="en-US" dirty="0" smtClean="0">
                <a:solidFill>
                  <a:schemeClr val="accent2"/>
                </a:solidFill>
              </a:rPr>
              <a:t>not </a:t>
            </a:r>
            <a:r>
              <a:rPr lang="en-US" dirty="0" smtClean="0"/>
              <a:t>(‘m not)</a:t>
            </a: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2843808" y="4437112"/>
            <a:ext cx="57606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0314446" flipV="1">
            <a:off x="5530109" y="4142965"/>
            <a:ext cx="1556868" cy="706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1. She ___ (</a:t>
            </a:r>
            <a:r>
              <a:rPr lang="en-US" dirty="0" smtClean="0">
                <a:solidFill>
                  <a:schemeClr val="accent2"/>
                </a:solidFill>
              </a:rPr>
              <a:t>make</a:t>
            </a:r>
            <a:r>
              <a:rPr lang="en-US" dirty="0" smtClean="0"/>
              <a:t>) tea.</a:t>
            </a:r>
          </a:p>
          <a:p>
            <a:endParaRPr lang="en-US" dirty="0" smtClean="0"/>
          </a:p>
          <a:p>
            <a:r>
              <a:rPr lang="en-US" dirty="0" smtClean="0"/>
              <a:t>2. I ___ (</a:t>
            </a:r>
            <a:r>
              <a:rPr lang="en-US" dirty="0" smtClean="0">
                <a:solidFill>
                  <a:schemeClr val="accent2"/>
                </a:solidFill>
              </a:rPr>
              <a:t>take</a:t>
            </a:r>
            <a:r>
              <a:rPr lang="en-US" dirty="0" smtClean="0"/>
              <a:t>) some pictures as well.</a:t>
            </a:r>
          </a:p>
          <a:p>
            <a:endParaRPr lang="en-US" dirty="0" smtClean="0"/>
          </a:p>
          <a:p>
            <a:r>
              <a:rPr lang="en-US" dirty="0" smtClean="0"/>
              <a:t>3. They ___ (</a:t>
            </a:r>
            <a:r>
              <a:rPr lang="en-US" dirty="0" smtClean="0">
                <a:solidFill>
                  <a:schemeClr val="accent2"/>
                </a:solidFill>
              </a:rPr>
              <a:t>wash</a:t>
            </a:r>
            <a:r>
              <a:rPr lang="en-US" dirty="0" smtClean="0"/>
              <a:t>) the dishes at this moment.</a:t>
            </a:r>
          </a:p>
          <a:p>
            <a:endParaRPr lang="en-US" dirty="0" smtClean="0"/>
          </a:p>
          <a:p>
            <a:r>
              <a:rPr lang="en-US" sz="1900" i="1" u="sng" dirty="0" smtClean="0"/>
              <a:t>*** Translate and compare with page 2</a:t>
            </a:r>
            <a:endParaRPr lang="ru-RU" sz="1900" i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Your answers.</a:t>
            </a:r>
          </a:p>
          <a:p>
            <a:r>
              <a:rPr lang="en-US" dirty="0" smtClean="0"/>
              <a:t>1.</a:t>
            </a:r>
          </a:p>
          <a:p>
            <a:endParaRPr lang="en-US" dirty="0" smtClean="0"/>
          </a:p>
          <a:p>
            <a:r>
              <a:rPr lang="en-US" dirty="0" smtClean="0"/>
              <a:t>2.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3.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Fill the gaps with the Present continuous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55576" y="1988840"/>
            <a:ext cx="2016224" cy="86409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Вопросительное предложение</a:t>
            </a:r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en-US" dirty="0" smtClean="0"/>
              <a:t>                                                         </a:t>
            </a:r>
            <a:endParaRPr lang="en-US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Образование </a:t>
            </a:r>
            <a:r>
              <a:rPr lang="en-US" u="sng" dirty="0" smtClean="0"/>
              <a:t>Present Continuous</a:t>
            </a:r>
            <a:r>
              <a:rPr lang="ru-RU" u="sng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( вспомогательный глагол </a:t>
            </a:r>
            <a:r>
              <a:rPr lang="en-US" sz="2200" dirty="0" smtClean="0"/>
              <a:t>to be </a:t>
            </a:r>
            <a:r>
              <a:rPr lang="ru-RU" sz="2200" dirty="0" smtClean="0"/>
              <a:t>и смысловой глагол с окончанием </a:t>
            </a:r>
            <a:r>
              <a:rPr lang="en-US" sz="2200" dirty="0" smtClean="0"/>
              <a:t> </a:t>
            </a:r>
            <a:r>
              <a:rPr lang="en-US" sz="2200" i="1" dirty="0" smtClean="0">
                <a:solidFill>
                  <a:schemeClr val="accent2"/>
                </a:solidFill>
              </a:rPr>
              <a:t>- </a:t>
            </a:r>
            <a:r>
              <a:rPr lang="en-US" sz="2200" i="1" dirty="0" err="1" smtClean="0">
                <a:solidFill>
                  <a:schemeClr val="accent2"/>
                </a:solidFill>
              </a:rPr>
              <a:t>ing</a:t>
            </a:r>
            <a:r>
              <a:rPr lang="en-US" sz="2200" i="1" dirty="0" smtClean="0">
                <a:solidFill>
                  <a:schemeClr val="accent2"/>
                </a:solidFill>
              </a:rPr>
              <a:t> </a:t>
            </a:r>
            <a:r>
              <a:rPr lang="en-US" sz="2200" dirty="0" smtClean="0"/>
              <a:t>)</a:t>
            </a:r>
            <a:endParaRPr lang="ru-RU" sz="2200" dirty="0"/>
          </a:p>
        </p:txBody>
      </p:sp>
      <p:sp>
        <p:nvSpPr>
          <p:cNvPr id="6" name="Овал 5"/>
          <p:cNvSpPr/>
          <p:nvPr/>
        </p:nvSpPr>
        <p:spPr>
          <a:xfrm>
            <a:off x="755576" y="1916832"/>
            <a:ext cx="2016224" cy="936104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2"/>
                </a:solidFill>
              </a:rPr>
              <a:t>I</a:t>
            </a:r>
            <a:r>
              <a:rPr lang="en-US" sz="2400" dirty="0" smtClean="0">
                <a:solidFill>
                  <a:schemeClr val="accent2"/>
                </a:solidFill>
              </a:rPr>
              <a:t>s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092280" y="2780928"/>
            <a:ext cx="1512168" cy="1296144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Verb + </a:t>
            </a:r>
            <a:r>
              <a:rPr lang="en-US" dirty="0" err="1" smtClean="0"/>
              <a:t>ing</a:t>
            </a: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 rot="715460">
            <a:off x="5496161" y="2507968"/>
            <a:ext cx="154468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2843808" y="2348880"/>
            <a:ext cx="504056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27584" y="2924944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2"/>
                </a:solidFill>
              </a:rPr>
              <a:t>Are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491880" y="2996952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they</a:t>
            </a:r>
            <a:r>
              <a:rPr lang="en-US" dirty="0" smtClean="0"/>
              <a:t>, </a:t>
            </a:r>
            <a:r>
              <a:rPr lang="en-US" dirty="0" smtClean="0"/>
              <a:t>you</a:t>
            </a:r>
            <a:r>
              <a:rPr lang="en-US" dirty="0" smtClean="0"/>
              <a:t>, </a:t>
            </a:r>
            <a:r>
              <a:rPr lang="en-US" dirty="0" smtClean="0"/>
              <a:t>we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flipV="1">
            <a:off x="5580112" y="3356991"/>
            <a:ext cx="129614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843808" y="3429000"/>
            <a:ext cx="57606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27584" y="4005064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2"/>
                </a:solidFill>
              </a:rPr>
              <a:t>Am</a:t>
            </a:r>
            <a:endParaRPr lang="ru-RU" sz="2400" dirty="0">
              <a:solidFill>
                <a:schemeClr val="accent2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491880" y="4077072"/>
            <a:ext cx="1944216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>
            <a:off x="2843808" y="4437112"/>
            <a:ext cx="576064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20314446" flipV="1">
            <a:off x="5530109" y="4142965"/>
            <a:ext cx="1556868" cy="706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419872" y="1988840"/>
            <a:ext cx="2016224" cy="914400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He, she, it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1. What ___ ( </a:t>
            </a:r>
            <a:r>
              <a:rPr lang="en-US" dirty="0" smtClean="0">
                <a:solidFill>
                  <a:schemeClr val="accent2"/>
                </a:solidFill>
              </a:rPr>
              <a:t>Helen/do</a:t>
            </a:r>
            <a:r>
              <a:rPr lang="en-US" dirty="0" smtClean="0"/>
              <a:t> ) right now?</a:t>
            </a:r>
          </a:p>
          <a:p>
            <a:r>
              <a:rPr lang="en-US" dirty="0" smtClean="0"/>
              <a:t>2. ___ (</a:t>
            </a:r>
            <a:r>
              <a:rPr lang="en-US" dirty="0" smtClean="0">
                <a:solidFill>
                  <a:schemeClr val="accent2"/>
                </a:solidFill>
              </a:rPr>
              <a:t>the twins/cut</a:t>
            </a:r>
            <a:r>
              <a:rPr lang="en-US" dirty="0" smtClean="0"/>
              <a:t>) the bread ?</a:t>
            </a:r>
          </a:p>
          <a:p>
            <a:r>
              <a:rPr lang="en-US" dirty="0" smtClean="0"/>
              <a:t>3. ___ ( </a:t>
            </a:r>
            <a:r>
              <a:rPr lang="en-US" dirty="0" smtClean="0">
                <a:solidFill>
                  <a:schemeClr val="accent2"/>
                </a:solidFill>
              </a:rPr>
              <a:t>your parents/ dance</a:t>
            </a:r>
            <a:r>
              <a:rPr lang="en-US" dirty="0" smtClean="0"/>
              <a:t>) at the moment 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Your answers.</a:t>
            </a:r>
          </a:p>
          <a:p>
            <a:r>
              <a:rPr lang="en-US" dirty="0" smtClean="0"/>
              <a:t>1.</a:t>
            </a:r>
          </a:p>
          <a:p>
            <a:endParaRPr lang="en-US" dirty="0" smtClean="0"/>
          </a:p>
          <a:p>
            <a:r>
              <a:rPr lang="en-US" dirty="0" smtClean="0"/>
              <a:t>2.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3.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Fill the gaps with the Present continuous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400" dirty="0" smtClean="0"/>
              <a:t>1. В глаголах, оканчивающихся на </a:t>
            </a:r>
            <a:r>
              <a:rPr lang="ru-RU" sz="2400" dirty="0" smtClean="0">
                <a:solidFill>
                  <a:schemeClr val="accent2"/>
                </a:solidFill>
              </a:rPr>
              <a:t>– е</a:t>
            </a:r>
            <a:r>
              <a:rPr lang="ru-RU" sz="2400" dirty="0" smtClean="0"/>
              <a:t>, опускается – е и добавляется – </a:t>
            </a:r>
            <a:r>
              <a:rPr lang="en-US" sz="2400" dirty="0" err="1" smtClean="0"/>
              <a:t>ing</a:t>
            </a:r>
            <a:r>
              <a:rPr lang="en-US" sz="2400" dirty="0" smtClean="0"/>
              <a:t>:          </a:t>
            </a:r>
          </a:p>
          <a:p>
            <a:r>
              <a:rPr lang="en-US" sz="2400" dirty="0" smtClean="0"/>
              <a:t> </a:t>
            </a:r>
            <a:r>
              <a:rPr lang="en-US" sz="2400" dirty="0" smtClean="0"/>
              <a:t>                       dance – dancing</a:t>
            </a:r>
          </a:p>
          <a:p>
            <a:endParaRPr lang="en-US" sz="2400" dirty="0" smtClean="0"/>
          </a:p>
          <a:p>
            <a:r>
              <a:rPr lang="en-US" sz="2400" dirty="0" smtClean="0"/>
              <a:t>2. </a:t>
            </a:r>
            <a:r>
              <a:rPr lang="ru-RU" sz="2400" dirty="0" smtClean="0"/>
              <a:t>в односложных глаголах с кратким гласным между двумя согласными удваивается последняя согласная и добавляется – </a:t>
            </a:r>
            <a:r>
              <a:rPr lang="en-US" sz="2400" dirty="0" err="1" smtClean="0"/>
              <a:t>ing</a:t>
            </a:r>
            <a:r>
              <a:rPr lang="en-US" sz="2400" dirty="0" smtClean="0"/>
              <a:t>: </a:t>
            </a:r>
          </a:p>
          <a:p>
            <a:r>
              <a:rPr lang="en-US" sz="2400" dirty="0" smtClean="0"/>
              <a:t> </a:t>
            </a:r>
            <a:r>
              <a:rPr lang="en-US" sz="2400" dirty="0" smtClean="0"/>
              <a:t>                       swim – swimming</a:t>
            </a:r>
          </a:p>
          <a:p>
            <a:endParaRPr lang="en-US" sz="2400" dirty="0" smtClean="0"/>
          </a:p>
          <a:p>
            <a:r>
              <a:rPr lang="en-US" sz="2400" dirty="0" smtClean="0"/>
              <a:t>3. </a:t>
            </a:r>
            <a:r>
              <a:rPr lang="ru-RU" sz="2400" dirty="0" smtClean="0"/>
              <a:t>В глаголах, оканчивающихся на </a:t>
            </a:r>
            <a:r>
              <a:rPr lang="en-US" sz="2400" dirty="0" smtClean="0">
                <a:solidFill>
                  <a:schemeClr val="accent2"/>
                </a:solidFill>
              </a:rPr>
              <a:t>– l</a:t>
            </a:r>
            <a:r>
              <a:rPr lang="ru-RU" sz="2400" dirty="0" smtClean="0"/>
              <a:t>, удваивается </a:t>
            </a:r>
            <a:r>
              <a:rPr lang="en-US" sz="2400" dirty="0" smtClean="0"/>
              <a:t>– l </a:t>
            </a:r>
            <a:r>
              <a:rPr lang="ru-RU" sz="2400" dirty="0" smtClean="0"/>
              <a:t>и добавляется </a:t>
            </a:r>
            <a:r>
              <a:rPr lang="en-US" sz="2400" dirty="0" smtClean="0"/>
              <a:t>– </a:t>
            </a:r>
            <a:r>
              <a:rPr lang="en-US" sz="2400" dirty="0" err="1" smtClean="0"/>
              <a:t>ing</a:t>
            </a:r>
            <a:r>
              <a:rPr lang="en-US" sz="2400" dirty="0" smtClean="0"/>
              <a:t>: </a:t>
            </a:r>
          </a:p>
          <a:p>
            <a:r>
              <a:rPr lang="en-US" sz="2400" dirty="0" smtClean="0"/>
              <a:t> </a:t>
            </a:r>
            <a:r>
              <a:rPr lang="en-US" sz="2400" dirty="0" smtClean="0"/>
              <a:t>                         travel – travelling</a:t>
            </a:r>
          </a:p>
          <a:p>
            <a:endParaRPr lang="en-US" sz="2400" dirty="0" smtClean="0"/>
          </a:p>
          <a:p>
            <a:r>
              <a:rPr lang="en-US" sz="2400" dirty="0" smtClean="0"/>
              <a:t>4. </a:t>
            </a:r>
            <a:r>
              <a:rPr lang="ru-RU" sz="2400" dirty="0" smtClean="0"/>
              <a:t>В глаголах, оканчивающихся на </a:t>
            </a:r>
            <a:r>
              <a:rPr lang="en-US" sz="2400" dirty="0" smtClean="0">
                <a:solidFill>
                  <a:schemeClr val="accent2"/>
                </a:solidFill>
              </a:rPr>
              <a:t>– </a:t>
            </a:r>
            <a:r>
              <a:rPr lang="en-US" sz="2400" dirty="0" err="1" smtClean="0">
                <a:solidFill>
                  <a:schemeClr val="accent2"/>
                </a:solidFill>
              </a:rPr>
              <a:t>ie</a:t>
            </a:r>
            <a:r>
              <a:rPr lang="en-US" sz="2400" dirty="0" smtClean="0"/>
              <a:t>, - </a:t>
            </a:r>
            <a:r>
              <a:rPr lang="en-US" sz="2400" dirty="0" err="1" smtClean="0"/>
              <a:t>ie</a:t>
            </a:r>
            <a:r>
              <a:rPr lang="ru-RU" sz="2400" dirty="0" smtClean="0"/>
              <a:t> заменяется на </a:t>
            </a:r>
            <a:r>
              <a:rPr lang="en-US" sz="2400" dirty="0" smtClean="0"/>
              <a:t>– y </a:t>
            </a:r>
            <a:r>
              <a:rPr lang="ru-RU" sz="2400" dirty="0" smtClean="0"/>
              <a:t>и добавляется </a:t>
            </a:r>
            <a:r>
              <a:rPr lang="en-US" sz="2400" dirty="0" smtClean="0"/>
              <a:t>– </a:t>
            </a:r>
            <a:r>
              <a:rPr lang="en-US" sz="2400" dirty="0" err="1" smtClean="0"/>
              <a:t>ing</a:t>
            </a:r>
            <a:r>
              <a:rPr lang="en-US" sz="2400" dirty="0" smtClean="0"/>
              <a:t>: </a:t>
            </a:r>
          </a:p>
          <a:p>
            <a:r>
              <a:rPr lang="en-US" sz="2400" dirty="0" smtClean="0"/>
              <a:t> </a:t>
            </a:r>
            <a:r>
              <a:rPr lang="en-US" sz="2400" dirty="0" smtClean="0"/>
              <a:t>                                  lie - lying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Правила правописания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61</TotalTime>
  <Words>452</Words>
  <Application>Microsoft Office PowerPoint</Application>
  <PresentationFormat>Экран (4:3)</PresentationFormat>
  <Paragraphs>119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Grammar</vt:lpstr>
      <vt:lpstr>Употребление Present Continuous</vt:lpstr>
      <vt:lpstr>Образование Present Continuous  ( вспомогательный глагол to be и смысловой глагол с окончанием  - ing )</vt:lpstr>
      <vt:lpstr>Fill the gaps with the Present continuous</vt:lpstr>
      <vt:lpstr>Образование Present Continuous  ( вспомогательный глагол to be + not и смысловой глагол с окончанием  - ing )</vt:lpstr>
      <vt:lpstr>Fill the gaps with the Present continuous</vt:lpstr>
      <vt:lpstr>Образование Present Continuous  ( вспомогательный глагол to be и смысловой глагол с окончанием  - ing )</vt:lpstr>
      <vt:lpstr>Fill the gaps with the Present continuous</vt:lpstr>
      <vt:lpstr>Правила правописания</vt:lpstr>
      <vt:lpstr>Указатели времени ( слова сигналы), употребляемые с Present Continuous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Grammar</dc:title>
  <cp:lastModifiedBy>User</cp:lastModifiedBy>
  <cp:revision>9</cp:revision>
  <dcterms:modified xsi:type="dcterms:W3CDTF">2013-04-04T07:01:28Z</dcterms:modified>
</cp:coreProperties>
</file>