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5D7"/>
    <a:srgbClr val="4EF9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H:\&#1086;&#1090;&#1082;&#1088;&#1099;&#1090;&#1099;&#1081;%20&#1091;&#1088;&#1086;&#1082;%20&#1072;&#1085;&#1075;.&#1103;&#1079;%205%20&#1082;&#1083;\&#1084;&#1086;&#1081;%20&#1091;&#1088;&#1086;&#1082;\&#1051;&#1091;&#1078;&#1077;&#1094;&#1082;&#1072;&#1103;%20&#1070;.&#1057;\025%20-%20Unit%203,%20Exercise%2034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628800"/>
            <a:ext cx="7851648" cy="252028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 Continuous Tense</a:t>
            </a:r>
            <a:endParaRPr lang="ru-RU" sz="60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373216"/>
            <a:ext cx="3816096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0352" y="1316736"/>
            <a:ext cx="562400" cy="6000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692696"/>
            <a:ext cx="7772400" cy="3521680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000" dirty="0" smtClean="0"/>
              <a:t> </a:t>
            </a:r>
            <a:r>
              <a:rPr lang="en-US" sz="4000" dirty="0" smtClean="0"/>
              <a:t>Are they playing football?                 </a:t>
            </a:r>
            <a:r>
              <a:rPr lang="ru-RU" sz="4000" dirty="0" smtClean="0"/>
              <a:t>                      </a:t>
            </a:r>
            <a:r>
              <a:rPr lang="en-US" sz="4000" dirty="0" smtClean="0"/>
              <a:t>No, they are not.</a:t>
            </a:r>
            <a:endParaRPr lang="ru-RU" sz="4000" dirty="0" smtClean="0"/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/>
              <a:t>Is she reading?                                  </a:t>
            </a:r>
            <a:r>
              <a:rPr lang="ru-RU" sz="4000" dirty="0" smtClean="0"/>
              <a:t>                              </a:t>
            </a:r>
            <a:r>
              <a:rPr lang="en-US" sz="4000" dirty="0" smtClean="0"/>
              <a:t>Yes, she is.</a:t>
            </a:r>
            <a:endParaRPr lang="ru-RU" sz="4000" dirty="0" smtClean="0"/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/>
              <a:t>Are they dancing?                                                           Yes, they are.</a:t>
            </a:r>
            <a:endParaRPr lang="ru-RU" sz="4000" dirty="0" smtClean="0"/>
          </a:p>
          <a:p>
            <a:pPr marL="742950" indent="-742950">
              <a:buFont typeface="+mj-lt"/>
              <a:buAutoNum type="arabicPeriod"/>
            </a:pPr>
            <a:r>
              <a:rPr lang="en-US" sz="4000" dirty="0" smtClean="0"/>
              <a:t>Are you sleeping?                                                            No, I am not.</a:t>
            </a:r>
            <a:endParaRPr lang="ru-RU" sz="4000" dirty="0" smtClean="0"/>
          </a:p>
          <a:p>
            <a:endParaRPr lang="ru-RU" sz="4000" dirty="0"/>
          </a:p>
        </p:txBody>
      </p:sp>
      <p:pic>
        <p:nvPicPr>
          <p:cNvPr id="4" name="Picture 4" descr="http://images.deal.by/5553168_w640_h640_bb80d820dae52788b9e8ad7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73016"/>
            <a:ext cx="1536171" cy="1152128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74/322/74322332_clipart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1645897" cy="1152128"/>
          </a:xfrm>
          <a:prstGeom prst="rect">
            <a:avLst/>
          </a:prstGeom>
          <a:noFill/>
        </p:spPr>
      </p:pic>
      <p:pic>
        <p:nvPicPr>
          <p:cNvPr id="6" name="Рисунок 5" descr="он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620688"/>
            <a:ext cx="1367786" cy="126876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7441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Homework: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Student’s book: p. 51 learn by heart, ex. 11 p.57</a:t>
            </a:r>
          </a:p>
          <a:p>
            <a:r>
              <a:rPr lang="en-US" sz="4000" dirty="0" smtClean="0"/>
              <a:t>Workbook: ex. 21 p. 24</a:t>
            </a:r>
            <a:endParaRPr lang="ru-RU" sz="40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5524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Автор: 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sz="4400" dirty="0" smtClean="0">
                <a:solidFill>
                  <a:srgbClr val="FFC000"/>
                </a:solidFill>
              </a:rPr>
              <a:t>Лужецкая Юлия Сергеевна, учитель английского языка МБОУ СОШ №7 г. Сальска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н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772816"/>
            <a:ext cx="3713636" cy="34447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492896"/>
            <a:ext cx="7115128" cy="4365104"/>
          </a:xfrm>
        </p:spPr>
        <p:txBody>
          <a:bodyPr>
            <a:normAutofit fontScale="90000"/>
          </a:bodyPr>
          <a:lstStyle/>
          <a:p>
            <a:r>
              <a:rPr lang="en-US" sz="20000" dirty="0" smtClean="0">
                <a:solidFill>
                  <a:srgbClr val="FF0000"/>
                </a:solidFill>
              </a:rPr>
              <a:t>[ŋ]</a:t>
            </a:r>
            <a:r>
              <a:rPr lang="en-US" sz="6600" dirty="0" smtClean="0"/>
              <a:t> </a:t>
            </a:r>
            <a:br>
              <a:rPr lang="en-US" sz="6600" dirty="0" smtClean="0"/>
            </a:br>
            <a:r>
              <a:rPr lang="en-US" sz="6600" dirty="0" smtClean="0"/>
              <a:t/>
            </a:r>
            <a:br>
              <a:rPr lang="en-US" sz="6600" dirty="0" smtClean="0"/>
            </a:b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11960" y="1988840"/>
            <a:ext cx="4090792" cy="3816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025 - Unit 3, Exercise 3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59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48680"/>
            <a:ext cx="7772400" cy="3672408"/>
          </a:xfrm>
        </p:spPr>
        <p:txBody>
          <a:bodyPr/>
          <a:lstStyle/>
          <a:p>
            <a:r>
              <a:rPr lang="en-US" sz="5400" dirty="0" smtClean="0">
                <a:solidFill>
                  <a:srgbClr val="FFFF00"/>
                </a:solidFill>
              </a:rPr>
              <a:t>They play football every weekend.</a:t>
            </a:r>
            <a:br>
              <a:rPr lang="en-US" sz="5400" dirty="0" smtClean="0">
                <a:solidFill>
                  <a:srgbClr val="FFFF00"/>
                </a:solidFill>
              </a:rPr>
            </a:br>
            <a:r>
              <a:rPr lang="en-US" sz="5400" dirty="0" smtClean="0">
                <a:solidFill>
                  <a:srgbClr val="FFFF00"/>
                </a:solidFill>
              </a:rPr>
              <a:t>They are playing football now.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я\Desktop\конкурс урок с икт\78sGTz5n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789040"/>
            <a:ext cx="3548624" cy="2661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980728"/>
            <a:ext cx="7786064" cy="6264696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FFFF00"/>
                </a:solidFill>
              </a:rPr>
              <a:t>I </a:t>
            </a:r>
            <a:r>
              <a:rPr lang="en-US" sz="6000" dirty="0" smtClean="0">
                <a:solidFill>
                  <a:srgbClr val="FF0000"/>
                </a:solidFill>
              </a:rPr>
              <a:t>am</a:t>
            </a:r>
            <a:r>
              <a:rPr lang="en-US" sz="6000" dirty="0" smtClean="0">
                <a:solidFill>
                  <a:srgbClr val="FFFF00"/>
                </a:solidFill>
              </a:rPr>
              <a:t> 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sz="6000" dirty="0" smtClean="0">
                <a:solidFill>
                  <a:srgbClr val="FFFF00"/>
                </a:solidFill>
              </a:rPr>
              <a:t>You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>
                <a:solidFill>
                  <a:srgbClr val="FFFF00"/>
                </a:solidFill>
              </a:rPr>
              <a:t> 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sz="6000" dirty="0" smtClean="0">
                <a:solidFill>
                  <a:srgbClr val="FFFF00"/>
                </a:solidFill>
              </a:rPr>
              <a:t>She </a:t>
            </a:r>
            <a:r>
              <a:rPr lang="en-US" sz="6000" dirty="0" smtClean="0">
                <a:solidFill>
                  <a:srgbClr val="FF0000"/>
                </a:solidFill>
              </a:rPr>
              <a:t>is</a:t>
            </a:r>
            <a:r>
              <a:rPr lang="en-US" sz="6000" dirty="0" smtClean="0">
                <a:solidFill>
                  <a:srgbClr val="FFFF00"/>
                </a:solidFill>
              </a:rPr>
              <a:t> 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ru-RU" sz="6000" dirty="0" smtClean="0">
                <a:solidFill>
                  <a:srgbClr val="FFFF00"/>
                </a:solidFill>
              </a:rPr>
              <a:t>Не </a:t>
            </a:r>
            <a:r>
              <a:rPr lang="en-US" sz="6000" dirty="0" smtClean="0">
                <a:solidFill>
                  <a:srgbClr val="FF0000"/>
                </a:solidFill>
              </a:rPr>
              <a:t>is </a:t>
            </a:r>
            <a:r>
              <a:rPr lang="en-US" sz="6000" dirty="0" smtClean="0">
                <a:solidFill>
                  <a:srgbClr val="FFFF00"/>
                </a:solidFill>
              </a:rPr>
              <a:t>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sz="6000" dirty="0" smtClean="0">
                <a:solidFill>
                  <a:srgbClr val="FFFF00"/>
                </a:solidFill>
              </a:rPr>
              <a:t>It </a:t>
            </a:r>
            <a:r>
              <a:rPr lang="en-US" sz="6000" dirty="0" smtClean="0">
                <a:solidFill>
                  <a:srgbClr val="FF0000"/>
                </a:solidFill>
              </a:rPr>
              <a:t>is</a:t>
            </a:r>
            <a:r>
              <a:rPr lang="en-US" sz="6000" dirty="0" smtClean="0">
                <a:solidFill>
                  <a:srgbClr val="FFFF00"/>
                </a:solidFill>
              </a:rPr>
              <a:t> 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sz="6000" dirty="0" smtClean="0">
                <a:solidFill>
                  <a:srgbClr val="FFFF00"/>
                </a:solidFill>
              </a:rPr>
              <a:t>We </a:t>
            </a:r>
            <a:r>
              <a:rPr lang="en-US" sz="6000" dirty="0" smtClean="0">
                <a:solidFill>
                  <a:srgbClr val="FF0000"/>
                </a:solidFill>
              </a:rPr>
              <a:t>are </a:t>
            </a:r>
            <a:r>
              <a:rPr lang="en-US" sz="6000" dirty="0" smtClean="0">
                <a:solidFill>
                  <a:srgbClr val="FFFF00"/>
                </a:solidFill>
              </a:rPr>
              <a:t>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br>
              <a:rPr lang="en-US" sz="6000" dirty="0" smtClean="0">
                <a:solidFill>
                  <a:srgbClr val="FFFF00"/>
                </a:solidFill>
              </a:rPr>
            </a:br>
            <a:r>
              <a:rPr lang="en-US" sz="6000" dirty="0" smtClean="0">
                <a:solidFill>
                  <a:srgbClr val="FFFF00"/>
                </a:solidFill>
              </a:rPr>
              <a:t>They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>
                <a:solidFill>
                  <a:srgbClr val="FFFF00"/>
                </a:solidFill>
              </a:rPr>
              <a:t> 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>
                <a:solidFill>
                  <a:srgbClr val="FFFF00"/>
                </a:solidFill>
              </a:rPr>
              <a:t> now.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56176" y="3717032"/>
            <a:ext cx="2736304" cy="2520280"/>
          </a:xfrm>
        </p:spPr>
        <p:txBody>
          <a:bodyPr>
            <a:noAutofit/>
          </a:bodyPr>
          <a:lstStyle/>
          <a:p>
            <a:endParaRPr lang="ru-RU" sz="5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412360" cy="2376264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rgbClr val="EB45D7"/>
                </a:solidFill>
              </a:rPr>
              <a:t>Образование </a:t>
            </a:r>
            <a:r>
              <a:rPr lang="en-US" i="1" u="sng" dirty="0" smtClean="0">
                <a:solidFill>
                  <a:srgbClr val="EB45D7"/>
                </a:solidFill>
              </a:rPr>
              <a:t/>
            </a:r>
            <a:br>
              <a:rPr lang="en-US" i="1" u="sng" dirty="0" smtClean="0">
                <a:solidFill>
                  <a:srgbClr val="EB45D7"/>
                </a:solidFill>
              </a:rPr>
            </a:br>
            <a:r>
              <a:rPr lang="en-US" i="1" u="sng" dirty="0" smtClean="0">
                <a:solidFill>
                  <a:srgbClr val="EB45D7"/>
                </a:solidFill>
              </a:rPr>
              <a:t>Present Continuous</a:t>
            </a:r>
            <a:r>
              <a:rPr lang="en-US" dirty="0" smtClean="0">
                <a:solidFill>
                  <a:srgbClr val="EB45D7"/>
                </a:solidFill>
              </a:rPr>
              <a:t/>
            </a:r>
            <a:br>
              <a:rPr lang="en-US" dirty="0" smtClean="0">
                <a:solidFill>
                  <a:srgbClr val="EB45D7"/>
                </a:solidFill>
              </a:rPr>
            </a:br>
            <a:r>
              <a:rPr lang="en-US" i="1" u="sng" dirty="0" smtClean="0">
                <a:solidFill>
                  <a:srgbClr val="FFFF00"/>
                </a:solidFill>
              </a:rPr>
              <a:t>to be + V </a:t>
            </a:r>
            <a:r>
              <a:rPr lang="en-US" i="1" u="sng" dirty="0" err="1" smtClean="0">
                <a:solidFill>
                  <a:srgbClr val="FFFF00"/>
                </a:solidFill>
              </a:rPr>
              <a:t>ing</a:t>
            </a:r>
            <a:endParaRPr lang="ru-RU" i="1" u="sng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am</a:t>
            </a:r>
          </a:p>
          <a:p>
            <a:r>
              <a:rPr lang="en-US" sz="5400" dirty="0" smtClean="0">
                <a:solidFill>
                  <a:srgbClr val="FF0000"/>
                </a:solidFill>
              </a:rPr>
              <a:t>is                  </a:t>
            </a:r>
            <a:r>
              <a:rPr lang="en-US" sz="5400" dirty="0" smtClean="0">
                <a:solidFill>
                  <a:srgbClr val="FFFF00"/>
                </a:solidFill>
              </a:rPr>
              <a:t>V</a:t>
            </a:r>
            <a:r>
              <a:rPr lang="en-US" sz="5400" dirty="0" smtClean="0">
                <a:solidFill>
                  <a:srgbClr val="FF0000"/>
                </a:solidFill>
              </a:rPr>
              <a:t>- </a:t>
            </a:r>
            <a:r>
              <a:rPr lang="en-US" sz="5400" dirty="0" err="1" smtClean="0">
                <a:solidFill>
                  <a:srgbClr val="FF0000"/>
                </a:solidFill>
              </a:rPr>
              <a:t>ing</a:t>
            </a:r>
            <a:endParaRPr lang="en-US" sz="5400" dirty="0" smtClean="0">
              <a:solidFill>
                <a:srgbClr val="FF0000"/>
              </a:solidFill>
            </a:endParaRPr>
          </a:p>
          <a:p>
            <a:r>
              <a:rPr lang="en-US" sz="5400" dirty="0" smtClean="0">
                <a:solidFill>
                  <a:srgbClr val="FF0000"/>
                </a:solidFill>
              </a:rPr>
              <a:t>are                   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AutoShape 12"/>
          <p:cNvSpPr>
            <a:spLocks/>
          </p:cNvSpPr>
          <p:nvPr/>
        </p:nvSpPr>
        <p:spPr bwMode="auto">
          <a:xfrm>
            <a:off x="2627784" y="2996952"/>
            <a:ext cx="1080120" cy="2736304"/>
          </a:xfrm>
          <a:prstGeom prst="rightBrace">
            <a:avLst>
              <a:gd name="adj1" fmla="val 2142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solidFill>
                  <a:srgbClr val="EB45D7"/>
                </a:solidFill>
              </a:rPr>
              <a:t>Спутники времени:</a:t>
            </a:r>
            <a:br>
              <a:rPr lang="ru-RU" i="1" u="sng" dirty="0" smtClean="0">
                <a:solidFill>
                  <a:srgbClr val="EB45D7"/>
                </a:solidFill>
              </a:rPr>
            </a:br>
            <a:endParaRPr lang="ru-RU" i="1" u="sng" dirty="0">
              <a:solidFill>
                <a:srgbClr val="EB45D7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now - </a:t>
            </a:r>
            <a:r>
              <a:rPr lang="ru-RU" sz="3600" dirty="0" smtClean="0">
                <a:solidFill>
                  <a:srgbClr val="FFC000"/>
                </a:solidFill>
              </a:rPr>
              <a:t>сейчас</a:t>
            </a:r>
          </a:p>
          <a:p>
            <a:r>
              <a:rPr lang="en-US" sz="3600" dirty="0" smtClean="0">
                <a:solidFill>
                  <a:srgbClr val="FFC000"/>
                </a:solidFill>
              </a:rPr>
              <a:t>at the moment – </a:t>
            </a:r>
            <a:r>
              <a:rPr lang="ru-RU" sz="3600" dirty="0" smtClean="0">
                <a:solidFill>
                  <a:srgbClr val="FFC000"/>
                </a:solidFill>
              </a:rPr>
              <a:t>в данный момент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12037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1.She / read / a book.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        2.They / dance / now.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3.Chip and Dale / run.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395536" y="3284984"/>
            <a:ext cx="8470654" cy="2448272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sz="4800" dirty="0" smtClean="0">
                <a:solidFill>
                  <a:srgbClr val="FFC000"/>
                </a:solidFill>
              </a:rPr>
              <a:t>She is reading a book.</a:t>
            </a:r>
          </a:p>
          <a:p>
            <a:pPr marL="457200" indent="-457200">
              <a:buAutoNum type="arabicPeriod"/>
            </a:pPr>
            <a:r>
              <a:rPr lang="en-US" sz="4800" dirty="0" smtClean="0">
                <a:solidFill>
                  <a:srgbClr val="FFC000"/>
                </a:solidFill>
              </a:rPr>
              <a:t>They are dancing now.</a:t>
            </a:r>
          </a:p>
          <a:p>
            <a:pPr marL="457200" indent="-457200">
              <a:buAutoNum type="arabicPeriod"/>
            </a:pPr>
            <a:r>
              <a:rPr lang="en-US" sz="4800" dirty="0" smtClean="0">
                <a:solidFill>
                  <a:srgbClr val="FFC000"/>
                </a:solidFill>
              </a:rPr>
              <a:t>Chip and Dale are running.</a:t>
            </a: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1026" name="Picture 2" descr="http://img0.liveinternet.ru/images/attach/c/2/74/322/74322332_clipart6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0"/>
            <a:ext cx="1763688" cy="1234582"/>
          </a:xfrm>
          <a:prstGeom prst="rect">
            <a:avLst/>
          </a:prstGeom>
          <a:noFill/>
        </p:spPr>
      </p:pic>
      <p:pic>
        <p:nvPicPr>
          <p:cNvPr id="1028" name="Picture 4" descr="http://images.deal.by/5553168_w640_h640_bb80d820dae52788b9e8ad7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1355643" cy="1016732"/>
          </a:xfrm>
          <a:prstGeom prst="rect">
            <a:avLst/>
          </a:prstGeom>
          <a:noFill/>
        </p:spPr>
      </p:pic>
      <p:pic>
        <p:nvPicPr>
          <p:cNvPr id="1030" name="Picture 6" descr="http://static.diary.ru/userdir/1/6/3/7/1637062/687946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988840"/>
            <a:ext cx="1576086" cy="1035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840456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read – read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danc</a:t>
            </a:r>
            <a:r>
              <a:rPr lang="en-US" u="sng" dirty="0" smtClean="0">
                <a:solidFill>
                  <a:srgbClr val="FFFF00"/>
                </a:solidFill>
              </a:rPr>
              <a:t>e</a:t>
            </a:r>
            <a:r>
              <a:rPr lang="en-US" dirty="0" smtClean="0">
                <a:solidFill>
                  <a:srgbClr val="FFFF00"/>
                </a:solidFill>
              </a:rPr>
              <a:t> – danc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run - run</a:t>
            </a:r>
            <a:r>
              <a:rPr lang="en-US" u="sng" dirty="0" smtClean="0">
                <a:solidFill>
                  <a:srgbClr val="FFFF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ing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0112" y="3501008"/>
            <a:ext cx="2722640" cy="7133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img0.liveinternet.ru/images/attach/c/2/74/322/74322332_clipart6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76672"/>
            <a:ext cx="1954501" cy="1368151"/>
          </a:xfrm>
          <a:prstGeom prst="rect">
            <a:avLst/>
          </a:prstGeom>
          <a:noFill/>
        </p:spPr>
      </p:pic>
      <p:pic>
        <p:nvPicPr>
          <p:cNvPr id="5" name="Picture 4" descr="http://images.deal.by/5553168_w640_h640_bb80d820dae52788b9e8ad7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76872"/>
            <a:ext cx="1824203" cy="1368152"/>
          </a:xfrm>
          <a:prstGeom prst="rect">
            <a:avLst/>
          </a:prstGeom>
          <a:noFill/>
        </p:spPr>
      </p:pic>
      <p:pic>
        <p:nvPicPr>
          <p:cNvPr id="6" name="Picture 6" descr="http://static.diary.ru/userdir/1/6/3/7/1637062/687946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6727" y="4481194"/>
            <a:ext cx="1905713" cy="1252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6296" y="1316736"/>
            <a:ext cx="1066456" cy="816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60648"/>
            <a:ext cx="7772400" cy="6192688"/>
          </a:xfr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/>
              <a:t>They are dancing.</a:t>
            </a:r>
            <a:endParaRPr lang="ru-RU" sz="4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>
                <a:solidFill>
                  <a:srgbClr val="FFC000"/>
                </a:solidFill>
              </a:rPr>
              <a:t>They are</a:t>
            </a:r>
            <a:r>
              <a:rPr lang="ru-RU" sz="4800" dirty="0" smtClean="0">
                <a:solidFill>
                  <a:srgbClr val="FFC000"/>
                </a:solidFill>
              </a:rPr>
              <a:t> </a:t>
            </a:r>
            <a:r>
              <a:rPr lang="en-US" sz="4800" u="sng" dirty="0" smtClean="0">
                <a:solidFill>
                  <a:srgbClr val="FFC000"/>
                </a:solidFill>
              </a:rPr>
              <a:t>not</a:t>
            </a:r>
            <a:r>
              <a:rPr lang="en-US" sz="4800" dirty="0" smtClean="0">
                <a:solidFill>
                  <a:srgbClr val="FFC000"/>
                </a:solidFill>
              </a:rPr>
              <a:t> dancing. </a:t>
            </a:r>
            <a:endParaRPr lang="ru-RU" sz="4800" dirty="0" smtClean="0">
              <a:solidFill>
                <a:srgbClr val="FFC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/>
              <a:t>They are playing football</a:t>
            </a:r>
            <a:r>
              <a:rPr lang="ru-RU" sz="4800" dirty="0" smtClean="0"/>
              <a:t>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>
                <a:solidFill>
                  <a:srgbClr val="FFC000"/>
                </a:solidFill>
              </a:rPr>
              <a:t>They are </a:t>
            </a:r>
            <a:r>
              <a:rPr lang="en-US" sz="4800" u="sng" dirty="0" smtClean="0">
                <a:solidFill>
                  <a:srgbClr val="FFC000"/>
                </a:solidFill>
              </a:rPr>
              <a:t>not</a:t>
            </a:r>
            <a:r>
              <a:rPr lang="en-US" sz="4800" dirty="0" smtClean="0">
                <a:solidFill>
                  <a:srgbClr val="FFC000"/>
                </a:solidFill>
              </a:rPr>
              <a:t> playing football. </a:t>
            </a:r>
            <a:endParaRPr lang="ru-RU" sz="4800" dirty="0" smtClean="0">
              <a:solidFill>
                <a:srgbClr val="FFC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/>
              <a:t>They are reading. </a:t>
            </a:r>
            <a:endParaRPr lang="ru-RU" sz="48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FFC000"/>
                </a:solidFill>
              </a:rPr>
              <a:t>They are </a:t>
            </a:r>
            <a:r>
              <a:rPr lang="en-US" sz="4800" u="sng" dirty="0" smtClean="0">
                <a:solidFill>
                  <a:srgbClr val="FFC000"/>
                </a:solidFill>
              </a:rPr>
              <a:t>not</a:t>
            </a:r>
            <a:r>
              <a:rPr lang="en-US" sz="4800" dirty="0" smtClean="0">
                <a:solidFill>
                  <a:srgbClr val="FFC000"/>
                </a:solidFill>
              </a:rPr>
              <a:t> reading</a:t>
            </a:r>
            <a:r>
              <a:rPr lang="en-US" sz="4800" dirty="0" smtClean="0"/>
              <a:t>.</a:t>
            </a:r>
            <a:endParaRPr lang="ru-RU" sz="4800" dirty="0"/>
          </a:p>
        </p:txBody>
      </p:sp>
      <p:pic>
        <p:nvPicPr>
          <p:cNvPr id="4" name="Рисунок 3" descr="о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1367786" cy="1268760"/>
          </a:xfrm>
          <a:prstGeom prst="rect">
            <a:avLst/>
          </a:prstGeom>
        </p:spPr>
      </p:pic>
      <p:pic>
        <p:nvPicPr>
          <p:cNvPr id="5" name="Picture 6" descr="http://static.diary.ru/userdir/1/6/3/7/1637062/687946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4386" y="2708920"/>
            <a:ext cx="1753607" cy="1152128"/>
          </a:xfrm>
          <a:prstGeom prst="rect">
            <a:avLst/>
          </a:prstGeom>
          <a:noFill/>
        </p:spPr>
      </p:pic>
      <p:pic>
        <p:nvPicPr>
          <p:cNvPr id="6" name="Picture 4" descr="http://images.deal.by/5553168_w640_h640_bb80d820dae52788b9e8ad79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97152"/>
            <a:ext cx="1632182" cy="12241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936</TotalTime>
  <Words>159</Words>
  <Application>Microsoft Office PowerPoint</Application>
  <PresentationFormat>Экран (4:3)</PresentationFormat>
  <Paragraphs>30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Present Continuous Tense</vt:lpstr>
      <vt:lpstr>[ŋ]   </vt:lpstr>
      <vt:lpstr>They play football every weekend. They are playing football now.</vt:lpstr>
      <vt:lpstr>I am reading now. You are reading now. She is reading now. Не is reading now. It is reading now. We are reading now. They are reading now. </vt:lpstr>
      <vt:lpstr>Образование  Present Continuous to be + V ing</vt:lpstr>
      <vt:lpstr>Спутники времени: </vt:lpstr>
      <vt:lpstr>1.She / read / a book.         2.They / dance / now.  3.Chip and Dale / run.  </vt:lpstr>
      <vt:lpstr>read – reading   dance – dancing   run - running</vt:lpstr>
      <vt:lpstr>Слайд 9</vt:lpstr>
      <vt:lpstr>Слайд 10</vt:lpstr>
      <vt:lpstr>Homework:</vt:lpstr>
      <vt:lpstr>Автор:    Лужецкая Юлия Сергеевна, учитель английского языка МБОУ СОШ №7 г. Сальска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Continuous Tense</dc:title>
  <dc:creator>Юлия</dc:creator>
  <cp:lastModifiedBy>юля</cp:lastModifiedBy>
  <cp:revision>99</cp:revision>
  <dcterms:created xsi:type="dcterms:W3CDTF">2013-03-13T11:49:04Z</dcterms:created>
  <dcterms:modified xsi:type="dcterms:W3CDTF">2013-03-21T17:07:33Z</dcterms:modified>
</cp:coreProperties>
</file>