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5" r:id="rId10"/>
    <p:sldId id="263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96" autoAdjust="0"/>
    <p:restoredTop sz="94706" autoAdjust="0"/>
  </p:normalViewPr>
  <p:slideViewPr>
    <p:cSldViewPr>
      <p:cViewPr varScale="1">
        <p:scale>
          <a:sx n="81" d="100"/>
          <a:sy n="81" d="100"/>
        </p:scale>
        <p:origin x="-3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t>12.06.2013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hyperlink" Target="Future%20Simple%20Tense.wmv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2ORYLg6pIeg" TargetMode="External"/><Relationship Id="rId3" Type="http://schemas.openxmlformats.org/officeDocument/2006/relationships/hyperlink" Target="http://wiki.iteach.ru/images/9/96/%D0%9A%D0%B0%D1%80%D1%82%D0%B8%D0%BD%D0%BA%D0%B0_11232423.jpg" TargetMode="External"/><Relationship Id="rId7" Type="http://schemas.openxmlformats.org/officeDocument/2006/relationships/hyperlink" Target="http://freelance.ru/img/portfolio/pics/00/0C/DE/843366.jpg" TargetMode="External"/><Relationship Id="rId2" Type="http://schemas.openxmlformats.org/officeDocument/2006/relationships/hyperlink" Target="http://blogs.trb.com/community/news/weston/forum/summer_camp_smal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amelika.com/imaginator/1/4e5f931f27918_1775_thumbzoom.jpg" TargetMode="External"/><Relationship Id="rId5" Type="http://schemas.openxmlformats.org/officeDocument/2006/relationships/hyperlink" Target="http://www.izismile.ru/uploads/posts/2011-08/1314334549_risunki-na-kofe-3.jpg" TargetMode="External"/><Relationship Id="rId4" Type="http://schemas.openxmlformats.org/officeDocument/2006/relationships/hyperlink" Target="http://www.velvet.by/files/userfiles/4467/herbs1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467544" y="2420888"/>
            <a:ext cx="2016224" cy="6463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Future Simple </a:t>
            </a:r>
            <a:r>
              <a:rPr lang="ru-RU" dirty="0" smtClean="0"/>
              <a:t>образуется</a:t>
            </a:r>
            <a:endParaRPr lang="ru-RU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3419872" y="2420888"/>
            <a:ext cx="2160240" cy="92333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Вопросительная форма образуется</a:t>
            </a:r>
            <a:endParaRPr lang="ru-RU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6300192" y="2420888"/>
            <a:ext cx="2448272" cy="6463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Отрицательная форма образуется</a:t>
            </a:r>
            <a:endParaRPr lang="ru-RU" dirty="0"/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611560" y="3861048"/>
            <a:ext cx="15841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Exercises</a:t>
            </a:r>
            <a:endParaRPr lang="ru-RU" dirty="0"/>
          </a:p>
        </p:txBody>
      </p:sp>
      <p:sp>
        <p:nvSpPr>
          <p:cNvPr id="10" name="TextBox 9">
            <a:hlinkClick r:id="rId6" action="ppaction://hlinksldjump"/>
          </p:cNvPr>
          <p:cNvSpPr txBox="1"/>
          <p:nvPr/>
        </p:nvSpPr>
        <p:spPr>
          <a:xfrm>
            <a:off x="3707904" y="3861048"/>
            <a:ext cx="15841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Exercises</a:t>
            </a:r>
            <a:endParaRPr lang="ru-RU" dirty="0"/>
          </a:p>
        </p:txBody>
      </p:sp>
      <p:sp>
        <p:nvSpPr>
          <p:cNvPr id="11" name="TextBox 10">
            <a:hlinkClick r:id="rId7" action="ppaction://hlinksldjump"/>
          </p:cNvPr>
          <p:cNvSpPr txBox="1"/>
          <p:nvPr/>
        </p:nvSpPr>
        <p:spPr>
          <a:xfrm>
            <a:off x="6876256" y="3861048"/>
            <a:ext cx="15841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Exercises</a:t>
            </a:r>
            <a:endParaRPr lang="ru-RU" dirty="0"/>
          </a:p>
        </p:txBody>
      </p:sp>
      <p:sp>
        <p:nvSpPr>
          <p:cNvPr id="12" name="Прямоугольник 11">
            <a:hlinkClick r:id="rId8" action="ppaction://hlinksldjump"/>
          </p:cNvPr>
          <p:cNvSpPr/>
          <p:nvPr/>
        </p:nvSpPr>
        <p:spPr>
          <a:xfrm>
            <a:off x="2195736" y="548680"/>
            <a:ext cx="5328592" cy="120032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The Future Simple Tense</a:t>
            </a:r>
            <a:endParaRPr lang="ru-RU" sz="3600" b="1" dirty="0"/>
          </a:p>
        </p:txBody>
      </p:sp>
      <p:sp>
        <p:nvSpPr>
          <p:cNvPr id="14" name="Пятно 1 13">
            <a:hlinkClick r:id="rId9" action="ppaction://hlinkfile"/>
          </p:cNvPr>
          <p:cNvSpPr/>
          <p:nvPr/>
        </p:nvSpPr>
        <p:spPr>
          <a:xfrm>
            <a:off x="1547664" y="4509120"/>
            <a:ext cx="2592288" cy="1656184"/>
          </a:xfrm>
          <a:prstGeom prst="irregularSeal1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 dialogue</a:t>
            </a:r>
            <a:endParaRPr lang="ru-RU" dirty="0"/>
          </a:p>
        </p:txBody>
      </p:sp>
      <p:sp>
        <p:nvSpPr>
          <p:cNvPr id="15" name="Пятно 1 14">
            <a:hlinkClick r:id="rId10" action="ppaction://hlinksldjump"/>
          </p:cNvPr>
          <p:cNvSpPr/>
          <p:nvPr/>
        </p:nvSpPr>
        <p:spPr>
          <a:xfrm>
            <a:off x="5796136" y="4725144"/>
            <a:ext cx="2808312" cy="1584176"/>
          </a:xfrm>
          <a:prstGeom prst="irregularSeal1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Time expressions</a:t>
            </a:r>
            <a:endParaRPr lang="ru-RU" dirty="0"/>
          </a:p>
        </p:txBody>
      </p:sp>
      <p:cxnSp>
        <p:nvCxnSpPr>
          <p:cNvPr id="17" name="Прямая со стрелкой 16"/>
          <p:cNvCxnSpPr>
            <a:stCxn id="12" idx="2"/>
          </p:cNvCxnSpPr>
          <p:nvPr/>
        </p:nvCxnSpPr>
        <p:spPr>
          <a:xfrm flipH="1">
            <a:off x="1691680" y="1749009"/>
            <a:ext cx="3168352" cy="6718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2"/>
          </p:cNvCxnSpPr>
          <p:nvPr/>
        </p:nvCxnSpPr>
        <p:spPr>
          <a:xfrm flipH="1">
            <a:off x="4644008" y="1749009"/>
            <a:ext cx="216024" cy="6718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2" idx="2"/>
          </p:cNvCxnSpPr>
          <p:nvPr/>
        </p:nvCxnSpPr>
        <p:spPr>
          <a:xfrm>
            <a:off x="4860032" y="1749009"/>
            <a:ext cx="2880320" cy="5998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6" idx="2"/>
            <a:endCxn id="9" idx="0"/>
          </p:cNvCxnSpPr>
          <p:nvPr/>
        </p:nvCxnSpPr>
        <p:spPr>
          <a:xfrm flipH="1">
            <a:off x="1403648" y="3067219"/>
            <a:ext cx="72008" cy="7938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7" idx="2"/>
            <a:endCxn id="10" idx="0"/>
          </p:cNvCxnSpPr>
          <p:nvPr/>
        </p:nvCxnSpPr>
        <p:spPr>
          <a:xfrm>
            <a:off x="4499992" y="3344218"/>
            <a:ext cx="0" cy="5168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8" idx="2"/>
            <a:endCxn id="11" idx="0"/>
          </p:cNvCxnSpPr>
          <p:nvPr/>
        </p:nvCxnSpPr>
        <p:spPr>
          <a:xfrm>
            <a:off x="7524328" y="3067219"/>
            <a:ext cx="144016" cy="7938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Управляющая кнопка: сведения 27">
            <a:hlinkClick r:id="rId11" action="ppaction://hlinksldjump" highlightClick="1"/>
          </p:cNvPr>
          <p:cNvSpPr/>
          <p:nvPr/>
        </p:nvSpPr>
        <p:spPr>
          <a:xfrm>
            <a:off x="179512" y="6165304"/>
            <a:ext cx="720080" cy="548680"/>
          </a:xfrm>
          <a:prstGeom prst="actionButtonInformation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987824" y="6396335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2"/>
                </a:solidFill>
              </a:rPr>
              <a:t>Автор презентации:  </a:t>
            </a:r>
            <a:r>
              <a:rPr lang="ru-RU" sz="1200" dirty="0" smtClean="0">
                <a:solidFill>
                  <a:schemeClr val="accent2"/>
                </a:solidFill>
              </a:rPr>
              <a:t>Маковлева Инна Вячеславовна,</a:t>
            </a:r>
            <a:r>
              <a:rPr lang="en-US" sz="1200" dirty="0" smtClean="0">
                <a:solidFill>
                  <a:schemeClr val="accent2"/>
                </a:solidFill>
              </a:rPr>
              <a:t> </a:t>
            </a:r>
            <a:r>
              <a:rPr lang="ru-RU" sz="1200" dirty="0" smtClean="0">
                <a:solidFill>
                  <a:schemeClr val="accent2"/>
                </a:solidFill>
              </a:rPr>
              <a:t>учитель английского языка </a:t>
            </a:r>
            <a:r>
              <a:rPr lang="en-US" sz="1200" dirty="0" smtClean="0">
                <a:solidFill>
                  <a:schemeClr val="accent2"/>
                </a:solidFill>
              </a:rPr>
              <a:t> </a:t>
            </a:r>
          </a:p>
          <a:p>
            <a:r>
              <a:rPr lang="en-US" sz="1200" dirty="0" smtClean="0">
                <a:solidFill>
                  <a:schemeClr val="accent2"/>
                </a:solidFill>
              </a:rPr>
              <a:t> </a:t>
            </a:r>
            <a:r>
              <a:rPr lang="ru-RU" sz="1200" dirty="0" smtClean="0">
                <a:solidFill>
                  <a:schemeClr val="accent2"/>
                </a:solidFill>
              </a:rPr>
              <a:t>ГБОУ СОШ №2035 города Москвы</a:t>
            </a:r>
            <a:r>
              <a:rPr lang="en-US" sz="1200" dirty="0" smtClean="0">
                <a:solidFill>
                  <a:schemeClr val="accent2"/>
                </a:solidFill>
              </a:rPr>
              <a:t>,  </a:t>
            </a:r>
            <a:r>
              <a:rPr lang="en-US" sz="1200" dirty="0" smtClean="0">
                <a:solidFill>
                  <a:schemeClr val="accent2"/>
                </a:solidFill>
              </a:rPr>
              <a:t>mako-inna@yandex.ru</a:t>
            </a:r>
            <a:endParaRPr lang="ru-RU" sz="1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5760640" cy="720080"/>
          </a:xfrm>
        </p:spPr>
        <p:txBody>
          <a:bodyPr>
            <a:normAutofit/>
          </a:bodyPr>
          <a:lstStyle/>
          <a:p>
            <a:r>
              <a:rPr lang="en-US" dirty="0" smtClean="0"/>
              <a:t>Make the sentences negative: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251520" y="2492896"/>
            <a:ext cx="5112568" cy="209288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I will live in Moscow next year.</a:t>
            </a:r>
          </a:p>
          <a:p>
            <a:r>
              <a:rPr lang="en-US" sz="2600" dirty="0" smtClean="0"/>
              <a:t>I will go to school </a:t>
            </a:r>
            <a:r>
              <a:rPr lang="en-US" sz="2600" dirty="0"/>
              <a:t>o</a:t>
            </a:r>
            <a:r>
              <a:rPr lang="en-US" sz="2600" dirty="0" smtClean="0"/>
              <a:t>n Sundays.</a:t>
            </a:r>
          </a:p>
          <a:p>
            <a:r>
              <a:rPr lang="en-US" sz="2600" dirty="0" smtClean="0"/>
              <a:t>I will have a fish</a:t>
            </a:r>
          </a:p>
          <a:p>
            <a:r>
              <a:rPr lang="en-US" sz="2600" dirty="0" smtClean="0"/>
              <a:t>I will take photos of my fish.</a:t>
            </a:r>
          </a:p>
          <a:p>
            <a:r>
              <a:rPr lang="en-US" sz="2600" dirty="0" smtClean="0"/>
              <a:t>I will read books about cars.</a:t>
            </a:r>
            <a:r>
              <a:rPr lang="ru-RU" sz="2600" dirty="0" smtClean="0"/>
              <a:t> </a:t>
            </a:r>
            <a:endParaRPr lang="ru-RU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5508104" y="2492896"/>
            <a:ext cx="3168352" cy="150810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WORD BANK</a:t>
            </a:r>
          </a:p>
          <a:p>
            <a:pPr algn="ctr"/>
            <a:endParaRPr lang="en-US" dirty="0" smtClean="0"/>
          </a:p>
          <a:p>
            <a:pPr algn="ctr"/>
            <a:r>
              <a:rPr lang="en-US" sz="2800" dirty="0" smtClean="0"/>
              <a:t>I will not … .</a:t>
            </a:r>
          </a:p>
          <a:p>
            <a:pPr algn="ctr"/>
            <a:r>
              <a:rPr lang="en-US" sz="2800" dirty="0" smtClean="0"/>
              <a:t>I won’t … 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51720" y="5373216"/>
            <a:ext cx="1656184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Press the text to get the answer</a:t>
            </a:r>
            <a:endParaRPr lang="ru-RU" sz="1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2915816" y="4581128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78" name="Picture 2" descr="http://freelance.ru/img/portfolio/pics/00/0C/DE/843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221088"/>
            <a:ext cx="1522096" cy="217400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2204864"/>
            <a:ext cx="4392488" cy="341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will not live in Moscow next year.</a:t>
            </a:r>
          </a:p>
          <a:p>
            <a:r>
              <a:rPr lang="en-US" sz="2400" dirty="0" smtClean="0"/>
              <a:t>I won’t go to school on Sundays.</a:t>
            </a:r>
          </a:p>
          <a:p>
            <a:r>
              <a:rPr lang="en-US" sz="2400" dirty="0" smtClean="0"/>
              <a:t>I won’t have a fish</a:t>
            </a:r>
          </a:p>
          <a:p>
            <a:r>
              <a:rPr lang="en-US" sz="2400" dirty="0" smtClean="0"/>
              <a:t>I will not take photos of my fish.</a:t>
            </a:r>
          </a:p>
          <a:p>
            <a:r>
              <a:rPr lang="en-US" sz="2400" dirty="0" smtClean="0"/>
              <a:t>I won’t read books about cars.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204864"/>
            <a:ext cx="4032448" cy="341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will live in Moscow next year.</a:t>
            </a:r>
          </a:p>
          <a:p>
            <a:r>
              <a:rPr lang="en-US" sz="2400" dirty="0" smtClean="0"/>
              <a:t>I will go to school on Sundays.</a:t>
            </a:r>
          </a:p>
          <a:p>
            <a:r>
              <a:rPr lang="en-US" sz="2400" dirty="0" smtClean="0"/>
              <a:t>I will have a fish</a:t>
            </a:r>
          </a:p>
          <a:p>
            <a:r>
              <a:rPr lang="en-US" sz="2400" dirty="0" smtClean="0"/>
              <a:t>I will take photos of my fish.</a:t>
            </a:r>
          </a:p>
          <a:p>
            <a:r>
              <a:rPr lang="en-US" sz="2400" dirty="0" smtClean="0"/>
              <a:t>I will read books about cars.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9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5760640" cy="504056"/>
          </a:xfrm>
        </p:spPr>
        <p:txBody>
          <a:bodyPr>
            <a:normAutofit/>
          </a:bodyPr>
          <a:lstStyle/>
          <a:p>
            <a:r>
              <a:rPr lang="en-US" dirty="0" smtClean="0"/>
              <a:t>Make the sentences negative: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165304"/>
            <a:ext cx="648072" cy="548680"/>
          </a:xfrm>
          <a:prstGeom prst="actionButtonHo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Time expressions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276872"/>
            <a:ext cx="6840760" cy="255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en-US" sz="3200" dirty="0" smtClean="0"/>
          </a:p>
          <a:p>
            <a:pPr algn="ctr"/>
            <a:r>
              <a:rPr lang="en-US" sz="3200" dirty="0" smtClean="0"/>
              <a:t>tomorrow</a:t>
            </a:r>
          </a:p>
          <a:p>
            <a:pPr algn="ctr"/>
            <a:r>
              <a:rPr lang="en-US" sz="3200" dirty="0"/>
              <a:t>n</a:t>
            </a:r>
            <a:r>
              <a:rPr lang="en-US" sz="3200" dirty="0" smtClean="0"/>
              <a:t>ext </a:t>
            </a:r>
            <a:r>
              <a:rPr lang="en-US" sz="3200" dirty="0" smtClean="0"/>
              <a:t>week/month/year</a:t>
            </a:r>
            <a:endParaRPr lang="en-US" sz="3200" dirty="0" smtClean="0"/>
          </a:p>
          <a:p>
            <a:pPr algn="ctr"/>
            <a:r>
              <a:rPr lang="en-US" sz="3200" dirty="0"/>
              <a:t>i</a:t>
            </a:r>
            <a:r>
              <a:rPr lang="en-US" sz="3200" dirty="0" smtClean="0"/>
              <a:t>n 5 minutes/a week</a:t>
            </a:r>
          </a:p>
          <a:p>
            <a:pPr algn="ctr"/>
            <a:endParaRPr lang="en-US" sz="3200" dirty="0" smtClean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93296"/>
            <a:ext cx="792088" cy="620688"/>
          </a:xfrm>
          <a:prstGeom prst="actionButtonHo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556793"/>
            <a:ext cx="8229600" cy="417646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Images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3"/>
              </a:rPr>
              <a:t>http://wiki.iteach.ru/images/9/96/%</a:t>
            </a:r>
            <a:r>
              <a:rPr lang="en-US" dirty="0" smtClean="0">
                <a:hlinkClick r:id="rId3"/>
              </a:rPr>
              <a:t>D0%9A%D0%B0%D1%80%D1%82%D0%B8%D0%BD%D0%BA%D0%B0_11232423.jpg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www.velvet.by/files/userfiles/4467/herbs1.jpg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www.izismile.ru/uploads/posts/2011-08/1314334549_risunki-na-kofe-3.jpg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</a:t>
            </a:r>
            <a:r>
              <a:rPr lang="en-US" dirty="0" smtClean="0">
                <a:hlinkClick r:id="rId6"/>
              </a:rPr>
              <a:t>://</a:t>
            </a:r>
            <a:r>
              <a:rPr lang="en-US" dirty="0" smtClean="0">
                <a:hlinkClick r:id="rId6"/>
              </a:rPr>
              <a:t>gamelika.com/imaginator/1/4e5f931f27918_1775_thumbzoom.jpg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freelance.ru/img/portfolio/pics/00/0C/DE/843366.jpg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Video</a:t>
            </a:r>
          </a:p>
          <a:p>
            <a:r>
              <a:rPr lang="en-US" dirty="0" smtClean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www.youtube.com/watch?v=2ORYLg6pIeg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Resources: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93296"/>
            <a:ext cx="648072" cy="620688"/>
          </a:xfrm>
          <a:prstGeom prst="actionButtonHo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151216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Future Simple </a:t>
            </a:r>
            <a:r>
              <a:rPr lang="ru-RU" dirty="0" smtClean="0"/>
              <a:t>употребляется для описания действий, событий, которые произойдут в будущем, может обозначать как однократные, так и повторяющиеся действия.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The Future Simple Tense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35696" y="3284984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 </a:t>
            </a:r>
            <a:r>
              <a:rPr lang="en-US" sz="2000" b="1" dirty="0" smtClean="0">
                <a:solidFill>
                  <a:srgbClr val="FF0000"/>
                </a:solidFill>
              </a:rPr>
              <a:t>will go</a:t>
            </a:r>
            <a:r>
              <a:rPr lang="en-US" sz="2000" b="1" dirty="0" smtClean="0"/>
              <a:t> to Britain </a:t>
            </a:r>
            <a:r>
              <a:rPr lang="en-US" sz="2000" b="1" dirty="0" smtClean="0">
                <a:solidFill>
                  <a:srgbClr val="FF0000"/>
                </a:solidFill>
              </a:rPr>
              <a:t>next year</a:t>
            </a:r>
            <a:r>
              <a:rPr lang="en-US" sz="2000" b="1" dirty="0" smtClean="0"/>
              <a:t>.</a:t>
            </a:r>
          </a:p>
          <a:p>
            <a:r>
              <a:rPr lang="ru-RU" sz="2000" dirty="0" smtClean="0"/>
              <a:t>Я </a:t>
            </a:r>
            <a:r>
              <a:rPr lang="ru-RU" sz="2000" dirty="0" smtClean="0">
                <a:solidFill>
                  <a:srgbClr val="FF0000"/>
                </a:solidFill>
              </a:rPr>
              <a:t>поеду </a:t>
            </a:r>
            <a:r>
              <a:rPr lang="ru-RU" sz="2000" dirty="0" smtClean="0"/>
              <a:t>в Британию </a:t>
            </a:r>
            <a:r>
              <a:rPr lang="ru-RU" sz="2000" dirty="0" smtClean="0">
                <a:solidFill>
                  <a:srgbClr val="FF0000"/>
                </a:solidFill>
              </a:rPr>
              <a:t>в следующем году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251520" y="6165304"/>
            <a:ext cx="792088" cy="548680"/>
          </a:xfrm>
          <a:prstGeom prst="actionButtonHo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wiki.iteach.ru/images/9/96/%D0%9A%D0%B0%D1%80%D1%82%D0%B8%D0%BD%D0%BA%D0%B0_112324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780928"/>
            <a:ext cx="2188581" cy="3096344"/>
          </a:xfrm>
          <a:prstGeom prst="rect">
            <a:avLst/>
          </a:prstGeom>
          <a:noFill/>
        </p:spPr>
      </p:pic>
      <p:sp>
        <p:nvSpPr>
          <p:cNvPr id="8" name="Содержимое 4"/>
          <p:cNvSpPr txBox="1">
            <a:spLocks/>
          </p:cNvSpPr>
          <p:nvPr/>
        </p:nvSpPr>
        <p:spPr>
          <a:xfrm>
            <a:off x="467544" y="4437112"/>
            <a:ext cx="5904656" cy="1368152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Future Simple 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употребляется для выражения неподготовленного и незапланированного</a:t>
            </a:r>
            <a:r>
              <a:rPr kumimoji="0" lang="ru-RU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будущего действия. Говорящий только в момент речи решает, что сделает в будущем.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24" y="5733256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 </a:t>
            </a:r>
            <a:r>
              <a:rPr lang="en-US" sz="2000" b="1" dirty="0" smtClean="0">
                <a:solidFill>
                  <a:srgbClr val="FF0000"/>
                </a:solidFill>
              </a:rPr>
              <a:t>will telephone </a:t>
            </a:r>
            <a:r>
              <a:rPr lang="en-US" sz="2000" b="1" dirty="0" smtClean="0"/>
              <a:t>him now.</a:t>
            </a:r>
          </a:p>
          <a:p>
            <a:r>
              <a:rPr lang="ru-RU" sz="2000" dirty="0" smtClean="0"/>
              <a:t>Я сейчас </a:t>
            </a:r>
            <a:r>
              <a:rPr lang="ru-RU" sz="2000" dirty="0" smtClean="0">
                <a:solidFill>
                  <a:srgbClr val="FF0000"/>
                </a:solidFill>
              </a:rPr>
              <a:t>позвоню </a:t>
            </a:r>
            <a:r>
              <a:rPr lang="ru-RU" sz="2000" dirty="0" smtClean="0"/>
              <a:t>ему.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8640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При помощи вспомогательного глагола </a:t>
            </a:r>
            <a:r>
              <a:rPr lang="en-US" dirty="0" smtClean="0">
                <a:solidFill>
                  <a:srgbClr val="FF0000"/>
                </a:solidFill>
              </a:rPr>
              <a:t>will</a:t>
            </a:r>
            <a:r>
              <a:rPr lang="ru-RU" dirty="0" smtClean="0"/>
              <a:t> и неопределенной формы смыслового глагола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The Future Simple Tense </a:t>
            </a:r>
            <a:r>
              <a:rPr lang="ru-RU" dirty="0" smtClean="0"/>
              <a:t>образуется: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2708920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We </a:t>
            </a:r>
            <a:r>
              <a:rPr lang="en-US" sz="2000" b="1" dirty="0" smtClean="0">
                <a:solidFill>
                  <a:srgbClr val="FF0000"/>
                </a:solidFill>
              </a:rPr>
              <a:t>will have </a:t>
            </a:r>
            <a:r>
              <a:rPr lang="en-US" sz="2000" b="1" dirty="0" smtClean="0"/>
              <a:t>some tea.</a:t>
            </a:r>
          </a:p>
          <a:p>
            <a:r>
              <a:rPr lang="ru-RU" sz="2000" dirty="0" smtClean="0"/>
              <a:t>Мы </a:t>
            </a:r>
            <a:r>
              <a:rPr lang="ru-RU" sz="2000" dirty="0" smtClean="0">
                <a:solidFill>
                  <a:srgbClr val="FF0000"/>
                </a:solidFill>
              </a:rPr>
              <a:t>выпьем</a:t>
            </a:r>
            <a:r>
              <a:rPr lang="ru-RU" sz="2000" dirty="0" smtClean="0"/>
              <a:t> чаю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0" y="4149080"/>
            <a:ext cx="6228184" cy="1152128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ru-RU" sz="2700" dirty="0" smtClean="0"/>
              <a:t>В британском варианте англ.языка можно использовать вспомогательный глагол </a:t>
            </a:r>
            <a:r>
              <a:rPr lang="en-US" sz="2700" dirty="0" smtClean="0">
                <a:solidFill>
                  <a:srgbClr val="FF0000"/>
                </a:solidFill>
              </a:rPr>
              <a:t>shall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984" y="5445224"/>
            <a:ext cx="3635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 </a:t>
            </a:r>
            <a:r>
              <a:rPr lang="en-US" sz="2000" b="1" dirty="0" smtClean="0">
                <a:solidFill>
                  <a:srgbClr val="FF0000"/>
                </a:solidFill>
              </a:rPr>
              <a:t>shall have </a:t>
            </a:r>
            <a:r>
              <a:rPr lang="en-US" sz="2000" b="1" dirty="0" smtClean="0"/>
              <a:t>some tea.</a:t>
            </a:r>
          </a:p>
          <a:p>
            <a:r>
              <a:rPr lang="ru-RU" sz="2000" dirty="0" smtClean="0"/>
              <a:t>Я </a:t>
            </a:r>
            <a:r>
              <a:rPr lang="ru-RU" sz="2000" dirty="0" smtClean="0">
                <a:solidFill>
                  <a:srgbClr val="FF0000"/>
                </a:solidFill>
              </a:rPr>
              <a:t>выпью</a:t>
            </a:r>
            <a:r>
              <a:rPr lang="ru-RU" sz="2000" dirty="0" smtClean="0"/>
              <a:t> чаю.</a:t>
            </a:r>
            <a:endParaRPr lang="ru-RU" sz="2000" i="1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251520" y="6093296"/>
            <a:ext cx="648072" cy="620688"/>
          </a:xfrm>
          <a:prstGeom prst="actionButtonHo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2" name="Picture 6" descr="http://www.velvet.by/files/userfiles/4467/herb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492896"/>
            <a:ext cx="2592288" cy="19442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628800"/>
            <a:ext cx="8892480" cy="136815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</a:t>
            </a:r>
            <a:r>
              <a:rPr lang="ru-RU" sz="2400" dirty="0" smtClean="0"/>
              <a:t>ри помощи вспомогательного глагола </a:t>
            </a:r>
            <a:r>
              <a:rPr lang="en-US" sz="2400" b="1" dirty="0" smtClean="0">
                <a:solidFill>
                  <a:srgbClr val="FF0000"/>
                </a:solidFill>
              </a:rPr>
              <a:t>will</a:t>
            </a:r>
            <a:r>
              <a:rPr lang="ru-RU" sz="2400" dirty="0" smtClean="0"/>
              <a:t>, который ставится перед подлежащим, и неопределенной формы смыслового глагола без частицы </a:t>
            </a:r>
            <a:r>
              <a:rPr lang="en-US" sz="2400" dirty="0" smtClean="0"/>
              <a:t>to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Вопросительная форма образуется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3140968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Will </a:t>
            </a:r>
            <a:r>
              <a:rPr lang="en-US" sz="2000" b="1" dirty="0" smtClean="0"/>
              <a:t>you </a:t>
            </a:r>
            <a:r>
              <a:rPr lang="en-US" sz="2000" b="1" dirty="0" smtClean="0">
                <a:solidFill>
                  <a:srgbClr val="FF0000"/>
                </a:solidFill>
              </a:rPr>
              <a:t>have </a:t>
            </a:r>
            <a:r>
              <a:rPr lang="en-US" sz="2000" b="1" dirty="0" smtClean="0"/>
              <a:t>some coffee?</a:t>
            </a:r>
          </a:p>
          <a:p>
            <a:r>
              <a:rPr lang="ru-RU" sz="2000" dirty="0" smtClean="0"/>
              <a:t>Вы </a:t>
            </a:r>
            <a:r>
              <a:rPr lang="ru-RU" sz="2000" dirty="0" smtClean="0">
                <a:solidFill>
                  <a:srgbClr val="FF0000"/>
                </a:solidFill>
              </a:rPr>
              <a:t>будете пить </a:t>
            </a:r>
            <a:r>
              <a:rPr lang="ru-RU" sz="2000" dirty="0" smtClean="0"/>
              <a:t>кофе?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5229200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When </a:t>
            </a:r>
            <a:r>
              <a:rPr lang="en-US" sz="2000" b="1" dirty="0" smtClean="0">
                <a:solidFill>
                  <a:srgbClr val="FF0000"/>
                </a:solidFill>
              </a:rPr>
              <a:t>will</a:t>
            </a:r>
            <a:r>
              <a:rPr lang="en-US" sz="2000" b="1" dirty="0" smtClean="0"/>
              <a:t> you </a:t>
            </a:r>
            <a:r>
              <a:rPr lang="en-US" sz="2000" b="1" dirty="0" smtClean="0">
                <a:solidFill>
                  <a:srgbClr val="FF0000"/>
                </a:solidFill>
              </a:rPr>
              <a:t>have </a:t>
            </a:r>
            <a:r>
              <a:rPr lang="en-US" sz="2000" b="1" dirty="0" smtClean="0"/>
              <a:t>your coffee?</a:t>
            </a:r>
          </a:p>
          <a:p>
            <a:r>
              <a:rPr lang="ru-RU" sz="2000" dirty="0" smtClean="0"/>
              <a:t>Когда вы </a:t>
            </a:r>
            <a:r>
              <a:rPr lang="ru-RU" sz="2000" dirty="0" smtClean="0">
                <a:solidFill>
                  <a:srgbClr val="FF0000"/>
                </a:solidFill>
              </a:rPr>
              <a:t>будете пить </a:t>
            </a:r>
            <a:r>
              <a:rPr lang="ru-RU" sz="2000" dirty="0" smtClean="0"/>
              <a:t>кофе?</a:t>
            </a:r>
            <a:endParaRPr lang="ru-RU" sz="2000" dirty="0"/>
          </a:p>
        </p:txBody>
      </p:sp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179512" y="6237312"/>
            <a:ext cx="720080" cy="620688"/>
          </a:xfrm>
          <a:prstGeom prst="actionButtonHo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8" name="Picture 6" descr="http://www.izismile.ru/uploads/posts/2011-08/1314334549_risunki-na-kofe-3.jpg"/>
          <p:cNvPicPr>
            <a:picLocks noChangeAspect="1" noChangeArrowheads="1"/>
          </p:cNvPicPr>
          <p:nvPr/>
        </p:nvPicPr>
        <p:blipFill>
          <a:blip r:embed="rId2" cstate="print"/>
          <a:srcRect b="13043"/>
          <a:stretch>
            <a:fillRect/>
          </a:stretch>
        </p:blipFill>
        <p:spPr bwMode="auto">
          <a:xfrm>
            <a:off x="4788024" y="2924944"/>
            <a:ext cx="3847621" cy="22322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12961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</a:t>
            </a:r>
            <a:r>
              <a:rPr lang="ru-RU" dirty="0" smtClean="0"/>
              <a:t>ри помощи вспомогательного глагола </a:t>
            </a:r>
            <a:r>
              <a:rPr lang="en-US" dirty="0" smtClean="0">
                <a:solidFill>
                  <a:srgbClr val="FF0000"/>
                </a:solidFill>
              </a:rPr>
              <a:t>will</a:t>
            </a:r>
            <a:r>
              <a:rPr lang="ru-RU" dirty="0" smtClean="0"/>
              <a:t>, частицы </a:t>
            </a:r>
            <a:r>
              <a:rPr lang="en-US" dirty="0" smtClean="0">
                <a:solidFill>
                  <a:srgbClr val="FF0000"/>
                </a:solidFill>
              </a:rPr>
              <a:t>not</a:t>
            </a:r>
            <a:r>
              <a:rPr lang="ru-RU" dirty="0" smtClean="0"/>
              <a:t> и неопределенной формы смыслового глагола без частицы </a:t>
            </a:r>
            <a:r>
              <a:rPr lang="en-US" dirty="0" smtClean="0"/>
              <a:t>to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Отрицательная форма образуется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3933056"/>
            <a:ext cx="6120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I </a:t>
            </a:r>
            <a:r>
              <a:rPr lang="en-US" sz="2200" b="1" dirty="0" smtClean="0">
                <a:solidFill>
                  <a:srgbClr val="FF0000"/>
                </a:solidFill>
              </a:rPr>
              <a:t>will not go </a:t>
            </a:r>
            <a:r>
              <a:rPr lang="en-US" sz="2200" b="1" dirty="0" smtClean="0"/>
              <a:t>to school next Sunday.</a:t>
            </a:r>
          </a:p>
          <a:p>
            <a:r>
              <a:rPr lang="ru-RU" sz="2200" dirty="0" smtClean="0"/>
              <a:t>Я </a:t>
            </a:r>
            <a:r>
              <a:rPr lang="ru-RU" sz="2200" dirty="0" smtClean="0">
                <a:solidFill>
                  <a:srgbClr val="FF0000"/>
                </a:solidFill>
              </a:rPr>
              <a:t>не пойду </a:t>
            </a:r>
            <a:r>
              <a:rPr lang="ru-RU" sz="2200" dirty="0" smtClean="0"/>
              <a:t>в школу в следующее воскресенье</a:t>
            </a:r>
            <a:r>
              <a:rPr lang="ru-RU" sz="2200" i="1" dirty="0" smtClean="0"/>
              <a:t>.</a:t>
            </a:r>
            <a:endParaRPr lang="ru-RU" sz="2200" i="1" dirty="0"/>
          </a:p>
        </p:txBody>
      </p:sp>
      <p:pic>
        <p:nvPicPr>
          <p:cNvPr id="17410" name="Picture 2" descr="http://gamelika.com/imaginator/1/4e5f931f27918_1775_thumb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996952"/>
            <a:ext cx="2736304" cy="2736304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179512" y="6165304"/>
            <a:ext cx="720080" cy="692696"/>
          </a:xfrm>
          <a:prstGeom prst="actionButtonHo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75856" y="5517232"/>
            <a:ext cx="2520280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Will not = won’t</a:t>
            </a:r>
          </a:p>
          <a:p>
            <a:r>
              <a:rPr lang="en-US" dirty="0" smtClean="0"/>
              <a:t>Shall not = shan’t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freelance.ru/img/portfolio/pics/00/0C/DE/8433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3" y="4221088"/>
            <a:ext cx="1714118" cy="2448272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4608512" cy="576064"/>
          </a:xfrm>
        </p:spPr>
        <p:txBody>
          <a:bodyPr>
            <a:normAutofit/>
          </a:bodyPr>
          <a:lstStyle/>
          <a:p>
            <a:r>
              <a:rPr lang="en-US" dirty="0" smtClean="0"/>
              <a:t>Translate into English: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467544" y="2420888"/>
            <a:ext cx="4824536" cy="20313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Я буду жить в Лондоне в следующем году. </a:t>
            </a:r>
            <a:endParaRPr lang="en-US" dirty="0" smtClean="0"/>
          </a:p>
          <a:p>
            <a:r>
              <a:rPr lang="ru-RU" dirty="0" smtClean="0"/>
              <a:t>Я пойду там в школу. </a:t>
            </a:r>
            <a:endParaRPr lang="en-US" dirty="0" smtClean="0"/>
          </a:p>
          <a:p>
            <a:r>
              <a:rPr lang="ru-RU" dirty="0" smtClean="0"/>
              <a:t>У меня будет пони. </a:t>
            </a:r>
          </a:p>
          <a:p>
            <a:r>
              <a:rPr lang="ru-RU" dirty="0" smtClean="0"/>
              <a:t>Я буду фотографировать моего пони. </a:t>
            </a:r>
            <a:endParaRPr lang="en-US" dirty="0" smtClean="0"/>
          </a:p>
          <a:p>
            <a:r>
              <a:rPr lang="ru-RU" dirty="0" smtClean="0"/>
              <a:t>По вечерам я буду читать книги о животных.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516216" y="2420888"/>
            <a:ext cx="2016224" cy="203132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WORD BANK</a:t>
            </a:r>
          </a:p>
          <a:p>
            <a:pPr algn="ctr"/>
            <a:r>
              <a:rPr lang="en-US" dirty="0"/>
              <a:t>l</a:t>
            </a:r>
            <a:r>
              <a:rPr lang="en-US" dirty="0" smtClean="0"/>
              <a:t>ive</a:t>
            </a:r>
          </a:p>
          <a:p>
            <a:pPr algn="ctr"/>
            <a:r>
              <a:rPr lang="en-US" dirty="0" smtClean="0"/>
              <a:t>go</a:t>
            </a:r>
          </a:p>
          <a:p>
            <a:pPr algn="ctr"/>
            <a:r>
              <a:rPr lang="en-US" dirty="0" smtClean="0"/>
              <a:t>have</a:t>
            </a:r>
            <a:endParaRPr lang="ru-RU" dirty="0" smtClean="0"/>
          </a:p>
          <a:p>
            <a:pPr algn="ctr"/>
            <a:r>
              <a:rPr lang="en-US" dirty="0" smtClean="0"/>
              <a:t>like</a:t>
            </a:r>
            <a:endParaRPr lang="en-US" dirty="0" smtClean="0"/>
          </a:p>
          <a:p>
            <a:pPr algn="ctr"/>
            <a:r>
              <a:rPr lang="en-US" dirty="0"/>
              <a:t>t</a:t>
            </a:r>
            <a:r>
              <a:rPr lang="en-US" dirty="0" smtClean="0"/>
              <a:t>ake photos of</a:t>
            </a:r>
          </a:p>
          <a:p>
            <a:pPr algn="ctr"/>
            <a:r>
              <a:rPr lang="en-US" dirty="0" smtClean="0"/>
              <a:t>read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59832" y="5157192"/>
            <a:ext cx="1656184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Press the text to get the answer</a:t>
            </a:r>
            <a:endParaRPr lang="ru-RU" sz="1400" dirty="0"/>
          </a:p>
        </p:txBody>
      </p:sp>
      <p:cxnSp>
        <p:nvCxnSpPr>
          <p:cNvPr id="11" name="Прямая со стрелкой 10"/>
          <p:cNvCxnSpPr>
            <a:stCxn id="9" idx="0"/>
          </p:cNvCxnSpPr>
          <p:nvPr/>
        </p:nvCxnSpPr>
        <p:spPr>
          <a:xfrm flipH="1" flipV="1">
            <a:off x="3347864" y="4509120"/>
            <a:ext cx="54006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4608512" cy="576064"/>
          </a:xfrm>
        </p:spPr>
        <p:txBody>
          <a:bodyPr>
            <a:normAutofit/>
          </a:bodyPr>
          <a:lstStyle/>
          <a:p>
            <a:r>
              <a:rPr lang="en-US" dirty="0" smtClean="0"/>
              <a:t>Translate into English: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492896"/>
            <a:ext cx="4680520" cy="255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Я буду жить в Лондоне в следующем году. </a:t>
            </a:r>
            <a:endParaRPr lang="en-US" sz="2000" dirty="0" smtClean="0"/>
          </a:p>
          <a:p>
            <a:r>
              <a:rPr lang="ru-RU" sz="2000" dirty="0" smtClean="0"/>
              <a:t>Я пойду там в школу. </a:t>
            </a:r>
            <a:endParaRPr lang="en-US" sz="2000" dirty="0" smtClean="0"/>
          </a:p>
          <a:p>
            <a:r>
              <a:rPr lang="ru-RU" sz="2000" dirty="0" smtClean="0"/>
              <a:t>У меня будет пони. </a:t>
            </a:r>
          </a:p>
          <a:p>
            <a:r>
              <a:rPr lang="ru-RU" sz="2000" dirty="0" smtClean="0"/>
              <a:t>Я буду фотографировать моего пони. </a:t>
            </a:r>
            <a:endParaRPr lang="en-US" sz="2000" dirty="0" smtClean="0"/>
          </a:p>
          <a:p>
            <a:r>
              <a:rPr lang="ru-RU" sz="2000" dirty="0" smtClean="0"/>
              <a:t>По вечерам я буду читать книги о животных. 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292080" y="2492896"/>
            <a:ext cx="3672408" cy="25545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/>
              <a:t>I will live in London next year.</a:t>
            </a:r>
          </a:p>
          <a:p>
            <a:r>
              <a:rPr lang="en-US" sz="2000" dirty="0" smtClean="0"/>
              <a:t>I will go to school there.</a:t>
            </a:r>
          </a:p>
          <a:p>
            <a:r>
              <a:rPr lang="en-US" sz="2000" dirty="0" smtClean="0"/>
              <a:t>I will have a pony.</a:t>
            </a:r>
          </a:p>
          <a:p>
            <a:r>
              <a:rPr lang="en-US" sz="2000" dirty="0" smtClean="0"/>
              <a:t>I will take photos of my pony.</a:t>
            </a:r>
          </a:p>
          <a:p>
            <a:r>
              <a:rPr lang="en-US" sz="2000" dirty="0" smtClean="0"/>
              <a:t>In the evenings I will read books about animals.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179512" y="6165304"/>
            <a:ext cx="720080" cy="692696"/>
          </a:xfrm>
          <a:prstGeom prst="actionButtonHo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Make up questions to the sentences: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395536" y="2348880"/>
            <a:ext cx="5040560" cy="249299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I will live in London next year.</a:t>
            </a:r>
          </a:p>
          <a:p>
            <a:r>
              <a:rPr lang="en-US" sz="2600" dirty="0" smtClean="0"/>
              <a:t>I will go to school there.</a:t>
            </a:r>
          </a:p>
          <a:p>
            <a:r>
              <a:rPr lang="en-US" sz="2600" dirty="0" smtClean="0"/>
              <a:t>I will have a pony.</a:t>
            </a:r>
          </a:p>
          <a:p>
            <a:r>
              <a:rPr lang="en-US" sz="2600" dirty="0" smtClean="0"/>
              <a:t>I will take photos of my pony.</a:t>
            </a:r>
          </a:p>
          <a:p>
            <a:r>
              <a:rPr lang="en-US" sz="2600" dirty="0" smtClean="0"/>
              <a:t>In the evenings I will read books about animals.</a:t>
            </a:r>
            <a:r>
              <a:rPr lang="ru-RU" sz="2600" dirty="0" smtClean="0"/>
              <a:t>  </a:t>
            </a:r>
            <a:endParaRPr lang="ru-RU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5652120" y="2348880"/>
            <a:ext cx="3240360" cy="150810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WORD BANK</a:t>
            </a:r>
          </a:p>
          <a:p>
            <a:pPr algn="ctr"/>
            <a:endParaRPr lang="en-US" dirty="0" smtClean="0"/>
          </a:p>
          <a:p>
            <a:pPr algn="ctr"/>
            <a:r>
              <a:rPr lang="en-US" sz="2800" dirty="0" smtClean="0"/>
              <a:t>Will you … ?</a:t>
            </a:r>
          </a:p>
          <a:p>
            <a:pPr algn="ctr"/>
            <a:r>
              <a:rPr lang="en-US" sz="2800" dirty="0" smtClean="0"/>
              <a:t>What will you … ?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123728" y="5517232"/>
            <a:ext cx="1656184" cy="5232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Press the text to get the answer</a:t>
            </a:r>
            <a:endParaRPr lang="ru-RU" sz="1400" dirty="0"/>
          </a:p>
        </p:txBody>
      </p:sp>
      <p:cxnSp>
        <p:nvCxnSpPr>
          <p:cNvPr id="10" name="Прямая со стрелкой 9"/>
          <p:cNvCxnSpPr>
            <a:stCxn id="9" idx="0"/>
          </p:cNvCxnSpPr>
          <p:nvPr/>
        </p:nvCxnSpPr>
        <p:spPr>
          <a:xfrm flipV="1">
            <a:off x="2951820" y="4725144"/>
            <a:ext cx="10801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2" name="Picture 2" descr="http://freelance.ru/img/portfolio/pics/00/0C/DE/843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149080"/>
            <a:ext cx="1669207" cy="23841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2348880"/>
            <a:ext cx="4392488" cy="30469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Will you live in London next year?</a:t>
            </a:r>
          </a:p>
          <a:p>
            <a:r>
              <a:rPr lang="en-US" sz="2400" dirty="0" smtClean="0"/>
              <a:t>Will you go to school there?</a:t>
            </a:r>
          </a:p>
          <a:p>
            <a:r>
              <a:rPr lang="en-US" sz="2400" dirty="0" smtClean="0"/>
              <a:t>What pets will you have?</a:t>
            </a:r>
          </a:p>
          <a:p>
            <a:r>
              <a:rPr lang="en-US" sz="2400" dirty="0" smtClean="0"/>
              <a:t>Will you take photos of your pet?</a:t>
            </a:r>
          </a:p>
          <a:p>
            <a:r>
              <a:rPr lang="en-US" sz="2400" dirty="0" smtClean="0"/>
              <a:t>When will you read books about animals?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348880"/>
            <a:ext cx="4032448" cy="30469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will live in London next year.</a:t>
            </a:r>
          </a:p>
          <a:p>
            <a:r>
              <a:rPr lang="en-US" sz="2400" dirty="0" smtClean="0"/>
              <a:t>I will go to school there.</a:t>
            </a:r>
          </a:p>
          <a:p>
            <a:r>
              <a:rPr lang="en-US" sz="2400" dirty="0" smtClean="0"/>
              <a:t>I will have a pony.</a:t>
            </a:r>
          </a:p>
          <a:p>
            <a:r>
              <a:rPr lang="en-US" sz="2400" dirty="0" smtClean="0"/>
              <a:t>I will take photos of my pony.</a:t>
            </a:r>
          </a:p>
          <a:p>
            <a:r>
              <a:rPr lang="en-US" sz="2400" dirty="0" smtClean="0"/>
              <a:t>In the evenings I will read books about animals.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0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Make up questions to the sentences: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93296"/>
            <a:ext cx="720080" cy="620688"/>
          </a:xfrm>
          <a:prstGeom prst="actionButtonHom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373</TotalTime>
  <Words>714</Words>
  <Application>Microsoft Office PowerPoint</Application>
  <PresentationFormat>Экран (4:3)</PresentationFormat>
  <Paragraphs>129</Paragraphs>
  <Slides>13</Slides>
  <Notes>0</Notes>
  <HiddenSlides>12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Слайд 1</vt:lpstr>
      <vt:lpstr>The Future Simple Tense</vt:lpstr>
      <vt:lpstr>The Future Simple Tense образуется:</vt:lpstr>
      <vt:lpstr>Вопросительная форма образуется</vt:lpstr>
      <vt:lpstr>Отрицательная форма образуется</vt:lpstr>
      <vt:lpstr>Exercises</vt:lpstr>
      <vt:lpstr>Exercises</vt:lpstr>
      <vt:lpstr>Exercises</vt:lpstr>
      <vt:lpstr>Exercises</vt:lpstr>
      <vt:lpstr>Exercises</vt:lpstr>
      <vt:lpstr>Exercises</vt:lpstr>
      <vt:lpstr>Time expressions</vt:lpstr>
      <vt:lpstr>Resources: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</dc:creator>
  <cp:lastModifiedBy>Мак</cp:lastModifiedBy>
  <cp:revision>21</cp:revision>
  <dcterms:created xsi:type="dcterms:W3CDTF">2013-06-12T06:31:02Z</dcterms:created>
  <dcterms:modified xsi:type="dcterms:W3CDTF">2013-06-12T12:44:24Z</dcterms:modified>
</cp:coreProperties>
</file>