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706" autoAdjust="0"/>
  </p:normalViewPr>
  <p:slideViewPr>
    <p:cSldViewPr>
      <p:cViewPr varScale="1">
        <p:scale>
          <a:sx n="81" d="100"/>
          <a:sy n="81" d="100"/>
        </p:scale>
        <p:origin x="-2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hyperlink" Target="Past%20Simple%20Verbs%20_%20Practising%20song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gamelika.com/imaginator/1/4e5f931f27918_1775_thumbzoom.jpg" TargetMode="External"/><Relationship Id="rId3" Type="http://schemas.openxmlformats.org/officeDocument/2006/relationships/hyperlink" Target="http://wiki.iteach.ru/images/9/96/%D0%9A%D0%B0%D1%80%D1%82%D0%B8%D0%BD%D0%BA%D0%B0_11232423.jpg" TargetMode="External"/><Relationship Id="rId7" Type="http://schemas.openxmlformats.org/officeDocument/2006/relationships/hyperlink" Target="http://ru.warnet.ws/img5/144/dorog/7.jpg" TargetMode="External"/><Relationship Id="rId2" Type="http://schemas.openxmlformats.org/officeDocument/2006/relationships/hyperlink" Target="http://blogs.trb.com/community/news/weston/forum/summer_camp_smal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astavki.com/pictures/1600x1200/2010/Archive_Miscellaneous_Letter__cockleshell__starfish_023975_.jpg" TargetMode="External"/><Relationship Id="rId5" Type="http://schemas.openxmlformats.org/officeDocument/2006/relationships/hyperlink" Target="http://900igr.net/datas/pedagogika/1-sentjabrja-Den-znanij/0018-018-1-sentjabrja-Den-znanij.jpg" TargetMode="External"/><Relationship Id="rId10" Type="http://schemas.openxmlformats.org/officeDocument/2006/relationships/hyperlink" Target="https://www.youtube.com/watch?v=AKaD2btS1A4" TargetMode="External"/><Relationship Id="rId4" Type="http://schemas.openxmlformats.org/officeDocument/2006/relationships/hyperlink" Target="http://accent-center.ru/data/files/1334580798_red.jpg" TargetMode="External"/><Relationship Id="rId9" Type="http://schemas.openxmlformats.org/officeDocument/2006/relationships/hyperlink" Target="http://freelance.ru/img/portfolio/pics/00/0C/DE/843366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467544" y="2420888"/>
            <a:ext cx="2016224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Past Simple </a:t>
            </a:r>
            <a:r>
              <a:rPr lang="ru-RU" dirty="0" smtClean="0"/>
              <a:t>образуется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3419872" y="2420888"/>
            <a:ext cx="216024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6300192" y="2420888"/>
            <a:ext cx="24482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611560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3707904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6876256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2195736" y="548680"/>
            <a:ext cx="532859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The Past Simple Tense</a:t>
            </a:r>
            <a:endParaRPr lang="ru-RU" sz="3600" b="1" dirty="0"/>
          </a:p>
        </p:txBody>
      </p:sp>
      <p:sp>
        <p:nvSpPr>
          <p:cNvPr id="14" name="Пятно 1 13">
            <a:hlinkClick r:id="rId9" action="ppaction://hlinkfile"/>
          </p:cNvPr>
          <p:cNvSpPr/>
          <p:nvPr/>
        </p:nvSpPr>
        <p:spPr>
          <a:xfrm>
            <a:off x="1403648" y="4365104"/>
            <a:ext cx="2808312" cy="201622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Past Simple through a song</a:t>
            </a:r>
            <a:endParaRPr lang="ru-RU" dirty="0"/>
          </a:p>
        </p:txBody>
      </p:sp>
      <p:sp>
        <p:nvSpPr>
          <p:cNvPr id="15" name="Пятно 1 14">
            <a:hlinkClick r:id="rId10" action="ppaction://hlinksldjump"/>
          </p:cNvPr>
          <p:cNvSpPr/>
          <p:nvPr/>
        </p:nvSpPr>
        <p:spPr>
          <a:xfrm>
            <a:off x="5796136" y="4725144"/>
            <a:ext cx="2808312" cy="158417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12" idx="2"/>
          </p:cNvCxnSpPr>
          <p:nvPr/>
        </p:nvCxnSpPr>
        <p:spPr>
          <a:xfrm flipH="1">
            <a:off x="1691680" y="1195011"/>
            <a:ext cx="3168352" cy="1225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2"/>
          </p:cNvCxnSpPr>
          <p:nvPr/>
        </p:nvCxnSpPr>
        <p:spPr>
          <a:xfrm flipH="1">
            <a:off x="4644008" y="1195011"/>
            <a:ext cx="216024" cy="12258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2"/>
          </p:cNvCxnSpPr>
          <p:nvPr/>
        </p:nvCxnSpPr>
        <p:spPr>
          <a:xfrm>
            <a:off x="4860032" y="1195011"/>
            <a:ext cx="2880320" cy="11538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2"/>
            <a:endCxn id="9" idx="0"/>
          </p:cNvCxnSpPr>
          <p:nvPr/>
        </p:nvCxnSpPr>
        <p:spPr>
          <a:xfrm flipH="1">
            <a:off x="1403648" y="3067219"/>
            <a:ext cx="72008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2"/>
            <a:endCxn id="10" idx="0"/>
          </p:cNvCxnSpPr>
          <p:nvPr/>
        </p:nvCxnSpPr>
        <p:spPr>
          <a:xfrm>
            <a:off x="4499992" y="3344218"/>
            <a:ext cx="0" cy="5168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2"/>
            <a:endCxn id="11" idx="0"/>
          </p:cNvCxnSpPr>
          <p:nvPr/>
        </p:nvCxnSpPr>
        <p:spPr>
          <a:xfrm>
            <a:off x="7524328" y="3067219"/>
            <a:ext cx="144016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Управляющая кнопка: сведения 27">
            <a:hlinkClick r:id="rId11" action="ppaction://hlinksldjump" highlightClick="1"/>
          </p:cNvPr>
          <p:cNvSpPr/>
          <p:nvPr/>
        </p:nvSpPr>
        <p:spPr>
          <a:xfrm>
            <a:off x="179512" y="6165304"/>
            <a:ext cx="720080" cy="548680"/>
          </a:xfrm>
          <a:prstGeom prst="actionButtonInforma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987824" y="6396335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2"/>
                </a:solidFill>
              </a:rPr>
              <a:t>Автор презентации:  Маковлева Инна Вячеславовна,</a:t>
            </a:r>
            <a:r>
              <a:rPr lang="en-US" sz="1200" dirty="0" smtClean="0">
                <a:solidFill>
                  <a:schemeClr val="accent2"/>
                </a:solidFill>
              </a:rPr>
              <a:t> </a:t>
            </a:r>
            <a:r>
              <a:rPr lang="ru-RU" sz="1200" dirty="0" smtClean="0">
                <a:solidFill>
                  <a:schemeClr val="accent2"/>
                </a:solidFill>
              </a:rPr>
              <a:t>учитель английского языка </a:t>
            </a:r>
            <a:r>
              <a:rPr lang="en-US" sz="1200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en-US" sz="1200" dirty="0" smtClean="0">
                <a:solidFill>
                  <a:schemeClr val="accent2"/>
                </a:solidFill>
              </a:rPr>
              <a:t> </a:t>
            </a:r>
            <a:r>
              <a:rPr lang="ru-RU" sz="1200" dirty="0" smtClean="0">
                <a:solidFill>
                  <a:schemeClr val="accent2"/>
                </a:solidFill>
              </a:rPr>
              <a:t>ГБОУ СОШ №2035 города Москвы</a:t>
            </a:r>
            <a:r>
              <a:rPr lang="en-US" sz="1200" dirty="0" smtClean="0">
                <a:solidFill>
                  <a:schemeClr val="accent2"/>
                </a:solidFill>
              </a:rPr>
              <a:t>,  mako-inna@yandex.ru</a:t>
            </a:r>
            <a:endParaRPr lang="ru-RU" sz="1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720080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51520" y="2492896"/>
            <a:ext cx="4680520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I lived in Moscow last year.</a:t>
            </a:r>
          </a:p>
          <a:p>
            <a:r>
              <a:rPr lang="en-US" sz="2600" dirty="0" smtClean="0"/>
              <a:t>I went to school </a:t>
            </a:r>
            <a:r>
              <a:rPr lang="en-US" sz="2600" dirty="0"/>
              <a:t>o</a:t>
            </a:r>
            <a:r>
              <a:rPr lang="en-US" sz="2600" dirty="0" smtClean="0"/>
              <a:t>n Sundays.</a:t>
            </a:r>
          </a:p>
          <a:p>
            <a:r>
              <a:rPr lang="en-US" sz="2600" dirty="0" smtClean="0"/>
              <a:t>I had a fish</a:t>
            </a:r>
          </a:p>
          <a:p>
            <a:r>
              <a:rPr lang="en-US" sz="2600" dirty="0" smtClean="0"/>
              <a:t>I took photos of my fish.</a:t>
            </a:r>
          </a:p>
          <a:p>
            <a:r>
              <a:rPr lang="en-US" sz="2600" dirty="0" smtClean="0"/>
              <a:t>I read books about cars.</a:t>
            </a:r>
            <a:r>
              <a:rPr lang="ru-RU" sz="2600" dirty="0" smtClean="0"/>
              <a:t>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2492896"/>
            <a:ext cx="3168352" cy="1508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I did not … .</a:t>
            </a:r>
          </a:p>
          <a:p>
            <a:pPr algn="ctr"/>
            <a:r>
              <a:rPr lang="en-US" sz="2800" dirty="0" smtClean="0"/>
              <a:t>I didn’t … 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5733256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2843808" y="4941168"/>
            <a:ext cx="54006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8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21088"/>
            <a:ext cx="1522096" cy="217400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2204864"/>
            <a:ext cx="439248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did not live in Moscow last year.</a:t>
            </a:r>
          </a:p>
          <a:p>
            <a:r>
              <a:rPr lang="en-US" sz="2400" dirty="0" smtClean="0"/>
              <a:t>I didn’t go to school on Sundays.</a:t>
            </a:r>
          </a:p>
          <a:p>
            <a:r>
              <a:rPr lang="en-US" sz="2400" dirty="0" smtClean="0"/>
              <a:t>I didn’t have a fish.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I didn’t take photos of a fish.</a:t>
            </a:r>
          </a:p>
          <a:p>
            <a:r>
              <a:rPr lang="en-US" sz="2400" dirty="0" smtClean="0"/>
              <a:t>I didn’t read books about cars.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204864"/>
            <a:ext cx="403244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lived in Moscow last year.</a:t>
            </a:r>
          </a:p>
          <a:p>
            <a:r>
              <a:rPr lang="en-US" sz="2400" dirty="0" smtClean="0"/>
              <a:t>I went to school on Sundays.</a:t>
            </a:r>
          </a:p>
          <a:p>
            <a:r>
              <a:rPr lang="en-US" sz="2400" dirty="0" smtClean="0"/>
              <a:t>I had a fish</a:t>
            </a:r>
          </a:p>
          <a:p>
            <a:r>
              <a:rPr lang="en-US" sz="2400" dirty="0" smtClean="0"/>
              <a:t>I took photos of my fish.</a:t>
            </a:r>
          </a:p>
          <a:p>
            <a:endParaRPr lang="en-US" sz="2400" dirty="0" smtClean="0"/>
          </a:p>
          <a:p>
            <a:r>
              <a:rPr lang="en-US" sz="2400" dirty="0" smtClean="0"/>
              <a:t>I read books about cars.</a:t>
            </a:r>
            <a:r>
              <a:rPr lang="ru-RU" sz="2400" dirty="0" smtClean="0"/>
              <a:t> </a:t>
            </a:r>
          </a:p>
        </p:txBody>
      </p:sp>
      <p:sp>
        <p:nvSpPr>
          <p:cNvPr id="9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504056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165304"/>
            <a:ext cx="648072" cy="548680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276872"/>
            <a:ext cx="684076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y</a:t>
            </a:r>
            <a:r>
              <a:rPr lang="en-US" sz="3200" dirty="0" smtClean="0"/>
              <a:t>esterday</a:t>
            </a:r>
          </a:p>
          <a:p>
            <a:pPr algn="ctr"/>
            <a:r>
              <a:rPr lang="en-US" sz="3200" dirty="0"/>
              <a:t>l</a:t>
            </a:r>
            <a:r>
              <a:rPr lang="en-US" sz="3200" dirty="0" smtClean="0"/>
              <a:t>ast week/month/year</a:t>
            </a:r>
          </a:p>
          <a:p>
            <a:pPr algn="ctr"/>
            <a:r>
              <a:rPr lang="en-US" sz="3200" dirty="0"/>
              <a:t>a</a:t>
            </a:r>
            <a:r>
              <a:rPr lang="en-US" sz="3200" dirty="0" smtClean="0"/>
              <a:t> hundred years ago</a:t>
            </a:r>
          </a:p>
          <a:p>
            <a:pPr algn="ctr"/>
            <a:r>
              <a:rPr lang="en-US" sz="3200" dirty="0" smtClean="0"/>
              <a:t>in 1993</a:t>
            </a:r>
          </a:p>
          <a:p>
            <a:pPr algn="ctr"/>
            <a:r>
              <a:rPr lang="en-US" sz="3200" dirty="0"/>
              <a:t>l</a:t>
            </a:r>
            <a:r>
              <a:rPr lang="en-US" sz="3200" dirty="0" smtClean="0"/>
              <a:t>ong ago</a:t>
            </a:r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792088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41764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Images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3"/>
              </a:rPr>
              <a:t>http://wiki.iteach.ru/images/9/96/%D0%9A%D0%B0%D1%80%D1%82%D0%B8%D0%BD%D0%BA%D0%B0_11232423.jpg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http://accent-center.ru/data/files/1334580798_red.jpg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http://900igr.net/datas/pedagogika/1-sentjabrja-Den-znanij/0018-018-1-sentjabrja-Den-znanij.jpg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http://www.zastavki.com/pictures/1600x1200/2010/Archive_Miscellaneous_Letter__cockleshell__starfish_023975_.jpg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http://ru.warnet.ws/img5/144/dorog/7.jpg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http://gamelika.com/imaginator/1/4e5f931f27918_1775_thumbzoom.jpg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http://freelance.ru/img/portfolio/pics/00/0C/DE/843366.jpg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Video</a:t>
            </a:r>
          </a:p>
          <a:p>
            <a:r>
              <a:rPr lang="en-US" smtClean="0">
                <a:hlinkClick r:id="rId10"/>
              </a:rPr>
              <a:t>https://www.youtube.com/watch?v=AKaD2btS1A4</a:t>
            </a:r>
            <a:endParaRPr lang="en-US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Resources: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648072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65964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Past Simple </a:t>
            </a:r>
            <a:r>
              <a:rPr lang="ru-RU" dirty="0" smtClean="0"/>
              <a:t>употребляется для описания действий, событий, которые произошли в прошлом (важны действия и время их совершения)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The Past Simple Tense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4581128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</a:t>
            </a:r>
            <a:r>
              <a:rPr lang="en-US" sz="2000" b="1" dirty="0" smtClean="0">
                <a:solidFill>
                  <a:srgbClr val="FF0000"/>
                </a:solidFill>
              </a:rPr>
              <a:t>travelled</a:t>
            </a:r>
            <a:r>
              <a:rPr lang="en-US" sz="2000" b="1" dirty="0" smtClean="0"/>
              <a:t> to Britain </a:t>
            </a:r>
            <a:r>
              <a:rPr lang="en-US" sz="2000" b="1" dirty="0" smtClean="0">
                <a:solidFill>
                  <a:srgbClr val="FF0000"/>
                </a:solidFill>
              </a:rPr>
              <a:t>last year</a:t>
            </a:r>
            <a:r>
              <a:rPr lang="en-US" sz="2000" b="1" dirty="0" smtClean="0"/>
              <a:t>.</a:t>
            </a:r>
          </a:p>
          <a:p>
            <a:r>
              <a:rPr lang="ru-RU" sz="2000" dirty="0" smtClean="0"/>
              <a:t>Я </a:t>
            </a:r>
            <a:r>
              <a:rPr lang="ru-RU" sz="2000" dirty="0" smtClean="0">
                <a:solidFill>
                  <a:srgbClr val="FF0000"/>
                </a:solidFill>
              </a:rPr>
              <a:t>ездил</a:t>
            </a:r>
            <a:r>
              <a:rPr lang="ru-RU" sz="2000" dirty="0" smtClean="0"/>
              <a:t> в Британию </a:t>
            </a:r>
            <a:r>
              <a:rPr lang="ru-RU" sz="2000" dirty="0" smtClean="0">
                <a:solidFill>
                  <a:srgbClr val="FF0000"/>
                </a:solidFill>
              </a:rPr>
              <a:t>в прошлом году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251520" y="6165304"/>
            <a:ext cx="792088" cy="548680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iki.iteach.ru/images/9/96/%D0%9A%D0%B0%D1%80%D1%82%D0%B8%D0%BD%D0%BA%D0%B0_11232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996952"/>
            <a:ext cx="2188581" cy="30963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8640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 правильных глаголов при помощи окончания –</a:t>
            </a:r>
            <a:r>
              <a:rPr lang="en-US" dirty="0" err="1" smtClean="0"/>
              <a:t>ed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The Past Simple Tense </a:t>
            </a:r>
            <a:r>
              <a:rPr lang="ru-RU" dirty="0" smtClean="0"/>
              <a:t>образуется: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2780928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liv</a:t>
            </a:r>
            <a:r>
              <a:rPr lang="en-US" sz="2000" b="1" dirty="0" smtClean="0">
                <a:solidFill>
                  <a:srgbClr val="FF0000"/>
                </a:solidFill>
              </a:rPr>
              <a:t>e</a:t>
            </a:r>
            <a:r>
              <a:rPr lang="en-US" sz="2000" b="1" dirty="0">
                <a:solidFill>
                  <a:srgbClr val="FF0000"/>
                </a:solidFill>
              </a:rPr>
              <a:t>d</a:t>
            </a:r>
            <a:r>
              <a:rPr lang="en-US" sz="2000" b="1" dirty="0" smtClean="0"/>
              <a:t> in Moscow two years ago.</a:t>
            </a:r>
          </a:p>
          <a:p>
            <a:r>
              <a:rPr lang="ru-RU" sz="2000" dirty="0" smtClean="0"/>
              <a:t>Я </a:t>
            </a:r>
            <a:r>
              <a:rPr lang="ru-RU" sz="2000" dirty="0" smtClean="0">
                <a:solidFill>
                  <a:srgbClr val="FF0000"/>
                </a:solidFill>
              </a:rPr>
              <a:t>жил</a:t>
            </a:r>
            <a:r>
              <a:rPr lang="ru-RU" sz="2000" dirty="0" smtClean="0"/>
              <a:t> в Москве</a:t>
            </a:r>
            <a:r>
              <a:rPr lang="ru-RU" sz="2000" dirty="0"/>
              <a:t> </a:t>
            </a:r>
            <a:r>
              <a:rPr lang="ru-RU" sz="2000" dirty="0" smtClean="0"/>
              <a:t>два года назад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19458" name="Picture 2" descr="http://accent-center.ru/data/files/1334580798_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132856"/>
            <a:ext cx="2165445" cy="1620829"/>
          </a:xfrm>
          <a:prstGeom prst="rect">
            <a:avLst/>
          </a:prstGeom>
          <a:noFill/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0" y="3861048"/>
            <a:ext cx="8748464" cy="115212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dirty="0"/>
              <a:t>у</a:t>
            </a:r>
            <a:r>
              <a:rPr lang="ru-RU" sz="2700" dirty="0" smtClean="0"/>
              <a:t> неправильных глаголов не по правилам, форму </a:t>
            </a:r>
            <a:r>
              <a:rPr lang="en-US" sz="2700" dirty="0" smtClean="0"/>
              <a:t>Past Simple </a:t>
            </a:r>
            <a:r>
              <a:rPr lang="ru-RU" sz="2700" dirty="0" smtClean="0"/>
              <a:t>неправильных глаголов нужно запомнить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5229200"/>
            <a:ext cx="3635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He </a:t>
            </a:r>
            <a:r>
              <a:rPr lang="en-US" sz="2000" b="1" dirty="0" smtClean="0">
                <a:solidFill>
                  <a:srgbClr val="FF0000"/>
                </a:solidFill>
              </a:rPr>
              <a:t>went</a:t>
            </a:r>
            <a:r>
              <a:rPr lang="en-US" sz="2000" b="1" dirty="0" smtClean="0"/>
              <a:t> to school last year.</a:t>
            </a:r>
          </a:p>
          <a:p>
            <a:r>
              <a:rPr lang="ru-RU" sz="2000" dirty="0" smtClean="0"/>
              <a:t>Он </a:t>
            </a:r>
            <a:r>
              <a:rPr lang="ru-RU" sz="2000" dirty="0" smtClean="0">
                <a:solidFill>
                  <a:srgbClr val="FF0000"/>
                </a:solidFill>
              </a:rPr>
              <a:t>ходил</a:t>
            </a:r>
            <a:r>
              <a:rPr lang="ru-RU" sz="2000" dirty="0" smtClean="0"/>
              <a:t> в школу в прошлом году</a:t>
            </a:r>
            <a:r>
              <a:rPr lang="ru-RU" sz="2000" i="1" dirty="0" smtClean="0"/>
              <a:t>.</a:t>
            </a:r>
          </a:p>
          <a:p>
            <a:pPr algn="ctr"/>
            <a:r>
              <a:rPr lang="en-US" sz="2000" i="1" dirty="0"/>
              <a:t>g</a:t>
            </a:r>
            <a:r>
              <a:rPr lang="en-US" sz="2000" i="1" dirty="0" smtClean="0"/>
              <a:t>o - went</a:t>
            </a:r>
            <a:endParaRPr lang="ru-RU" sz="2000" i="1" dirty="0"/>
          </a:p>
        </p:txBody>
      </p:sp>
      <p:pic>
        <p:nvPicPr>
          <p:cNvPr id="19460" name="Picture 4" descr="http://900igr.net/datas/pedagogika/1-sentjabrja-Den-znanij/0018-018-1-sentjabrja-Den-znan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869160"/>
            <a:ext cx="2232248" cy="1674186"/>
          </a:xfrm>
          <a:prstGeom prst="rect">
            <a:avLst/>
          </a:prstGeom>
          <a:noFill/>
        </p:spPr>
      </p:pic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251520" y="6093296"/>
            <a:ext cx="720080" cy="764704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16596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 помощи вспомогательного глагола </a:t>
            </a:r>
            <a:r>
              <a:rPr lang="en-US" sz="2400" b="1" dirty="0" smtClean="0">
                <a:solidFill>
                  <a:srgbClr val="FF0000"/>
                </a:solidFill>
              </a:rPr>
              <a:t>did</a:t>
            </a:r>
            <a:r>
              <a:rPr lang="ru-RU" sz="2400" dirty="0" smtClean="0"/>
              <a:t>, который ставится перед подлежащим, и неопределенной формы смыслового глагола без частицы </a:t>
            </a:r>
            <a:r>
              <a:rPr lang="en-US" sz="2400" dirty="0" smtClean="0"/>
              <a:t>to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3140968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Did</a:t>
            </a:r>
            <a:r>
              <a:rPr lang="en-US" sz="2000" b="1" dirty="0" smtClean="0"/>
              <a:t> you </a:t>
            </a:r>
            <a:r>
              <a:rPr lang="en-US" sz="2000" b="1" dirty="0" smtClean="0">
                <a:solidFill>
                  <a:srgbClr val="FF0000"/>
                </a:solidFill>
              </a:rPr>
              <a:t>travel</a:t>
            </a:r>
            <a:r>
              <a:rPr lang="en-US" sz="2000" b="1" dirty="0" smtClean="0"/>
              <a:t> last summer?</a:t>
            </a:r>
          </a:p>
          <a:p>
            <a:r>
              <a:rPr lang="ru-RU" sz="2000" dirty="0" smtClean="0"/>
              <a:t>Вы </a:t>
            </a:r>
            <a:r>
              <a:rPr lang="ru-RU" sz="2000" dirty="0" smtClean="0">
                <a:solidFill>
                  <a:srgbClr val="FF0000"/>
                </a:solidFill>
              </a:rPr>
              <a:t>путешествовали </a:t>
            </a:r>
            <a:r>
              <a:rPr lang="ru-RU" sz="2000" dirty="0" smtClean="0"/>
              <a:t>прошлым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летом?</a:t>
            </a:r>
            <a:endParaRPr lang="ru-RU" sz="2000" dirty="0"/>
          </a:p>
        </p:txBody>
      </p:sp>
      <p:pic>
        <p:nvPicPr>
          <p:cNvPr id="18434" name="Picture 2" descr="http://www.zastavki.com/pictures/1600x1200/2010/Archive_Miscellaneous_Letter__cockleshell__starfish_02397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852936"/>
            <a:ext cx="2112235" cy="15841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67944" y="4869160"/>
            <a:ext cx="489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How</a:t>
            </a:r>
            <a:r>
              <a:rPr lang="en-US" sz="2000" b="1" dirty="0" smtClean="0">
                <a:solidFill>
                  <a:srgbClr val="FF0000"/>
                </a:solidFill>
              </a:rPr>
              <a:t> did</a:t>
            </a:r>
            <a:r>
              <a:rPr lang="en-US" sz="2000" b="1" dirty="0" smtClean="0"/>
              <a:t> he </a:t>
            </a:r>
            <a:r>
              <a:rPr lang="en-US" sz="2000" b="1" dirty="0" smtClean="0">
                <a:solidFill>
                  <a:srgbClr val="FF0000"/>
                </a:solidFill>
              </a:rPr>
              <a:t>travel </a:t>
            </a:r>
            <a:r>
              <a:rPr lang="en-US" sz="2000" b="1" dirty="0" smtClean="0"/>
              <a:t>last summer?</a:t>
            </a:r>
          </a:p>
          <a:p>
            <a:r>
              <a:rPr lang="ru-RU" sz="2000" dirty="0" smtClean="0"/>
              <a:t>Как он </a:t>
            </a:r>
            <a:r>
              <a:rPr lang="ru-RU" sz="2000" dirty="0" smtClean="0">
                <a:solidFill>
                  <a:srgbClr val="FF0000"/>
                </a:solidFill>
              </a:rPr>
              <a:t>путешествовал </a:t>
            </a:r>
            <a:r>
              <a:rPr lang="ru-RU" sz="2000" dirty="0" smtClean="0"/>
              <a:t>прошлым летом?</a:t>
            </a:r>
            <a:endParaRPr lang="ru-RU" sz="2000" dirty="0"/>
          </a:p>
        </p:txBody>
      </p:sp>
      <p:pic>
        <p:nvPicPr>
          <p:cNvPr id="18436" name="Picture 4" descr="http://ru.warnet.ws/img5/144/dorog/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209" y="4221088"/>
            <a:ext cx="2479703" cy="1800200"/>
          </a:xfrm>
          <a:prstGeom prst="rect">
            <a:avLst/>
          </a:prstGeom>
          <a:noFill/>
        </p:spPr>
      </p:pic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179512" y="6237312"/>
            <a:ext cx="720080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296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помощи вспомогательного глагола </a:t>
            </a:r>
            <a:r>
              <a:rPr lang="en-US" dirty="0" smtClean="0">
                <a:solidFill>
                  <a:srgbClr val="FF0000"/>
                </a:solidFill>
              </a:rPr>
              <a:t>did</a:t>
            </a:r>
            <a:r>
              <a:rPr lang="ru-RU" dirty="0" smtClean="0"/>
              <a:t>, частицы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ru-RU" dirty="0" smtClean="0"/>
              <a:t> и неопределенной формы смыслового глагола без частицы </a:t>
            </a:r>
            <a:r>
              <a:rPr lang="en-US" dirty="0" smtClean="0"/>
              <a:t>to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933056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I </a:t>
            </a:r>
            <a:r>
              <a:rPr lang="en-US" sz="2200" b="1" dirty="0" smtClean="0">
                <a:solidFill>
                  <a:srgbClr val="FF0000"/>
                </a:solidFill>
              </a:rPr>
              <a:t>did not go </a:t>
            </a:r>
            <a:r>
              <a:rPr lang="en-US" sz="2200" b="1" dirty="0" smtClean="0"/>
              <a:t>to school last Sunday.</a:t>
            </a:r>
          </a:p>
          <a:p>
            <a:r>
              <a:rPr lang="ru-RU" sz="2200" dirty="0" smtClean="0"/>
              <a:t>Я </a:t>
            </a:r>
            <a:r>
              <a:rPr lang="ru-RU" sz="2200" dirty="0" smtClean="0">
                <a:solidFill>
                  <a:srgbClr val="FF0000"/>
                </a:solidFill>
              </a:rPr>
              <a:t>не ходил </a:t>
            </a:r>
            <a:r>
              <a:rPr lang="ru-RU" sz="2200" dirty="0" smtClean="0"/>
              <a:t>в школу в прошлое воскресенье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pic>
        <p:nvPicPr>
          <p:cNvPr id="17410" name="Picture 2" descr="http://gamelika.com/imaginator/1/4e5f931f27918_1775_thumb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96952"/>
            <a:ext cx="2736304" cy="2736304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251520" y="6165304"/>
            <a:ext cx="936104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5517232"/>
            <a:ext cx="252028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Did not = didn’t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3" y="4221088"/>
            <a:ext cx="1714118" cy="244827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467544" y="2420888"/>
            <a:ext cx="482453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Я жил в Лондоне в прошлом году. </a:t>
            </a:r>
            <a:endParaRPr lang="en-US" dirty="0" smtClean="0"/>
          </a:p>
          <a:p>
            <a:r>
              <a:rPr lang="ru-RU" dirty="0" smtClean="0"/>
              <a:t>Я ходил в школу. </a:t>
            </a:r>
            <a:endParaRPr lang="en-US" dirty="0" smtClean="0"/>
          </a:p>
          <a:p>
            <a:r>
              <a:rPr lang="ru-RU" dirty="0" smtClean="0"/>
              <a:t>У меня был пони. </a:t>
            </a:r>
          </a:p>
          <a:p>
            <a:r>
              <a:rPr lang="ru-RU" dirty="0" smtClean="0"/>
              <a:t>Я очень любил его.</a:t>
            </a:r>
            <a:endParaRPr lang="en-US" dirty="0" smtClean="0"/>
          </a:p>
          <a:p>
            <a:r>
              <a:rPr lang="ru-RU" dirty="0" smtClean="0"/>
              <a:t>Я фотографировал моего пони в прошлом году. </a:t>
            </a:r>
            <a:endParaRPr lang="en-US" dirty="0" smtClean="0"/>
          </a:p>
          <a:p>
            <a:r>
              <a:rPr lang="ru-RU" dirty="0" smtClean="0"/>
              <a:t>По вечерам я читал книги о животных.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2420888"/>
            <a:ext cx="2016224" cy="203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r>
              <a:rPr lang="en-US" dirty="0"/>
              <a:t>l</a:t>
            </a:r>
            <a:r>
              <a:rPr lang="en-US" dirty="0" smtClean="0"/>
              <a:t>ive</a:t>
            </a:r>
          </a:p>
          <a:p>
            <a:pPr algn="ctr"/>
            <a:r>
              <a:rPr lang="en-US" dirty="0" smtClean="0"/>
              <a:t>go</a:t>
            </a:r>
          </a:p>
          <a:p>
            <a:pPr algn="ctr"/>
            <a:r>
              <a:rPr lang="en-US" dirty="0" smtClean="0"/>
              <a:t>have</a:t>
            </a:r>
            <a:endParaRPr lang="ru-RU" dirty="0" smtClean="0"/>
          </a:p>
          <a:p>
            <a:pPr algn="ctr"/>
            <a:r>
              <a:rPr lang="en-US" dirty="0" smtClean="0"/>
              <a:t>like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ake photos of</a:t>
            </a:r>
          </a:p>
          <a:p>
            <a:pPr algn="ctr"/>
            <a:r>
              <a:rPr lang="en-US" dirty="0" smtClean="0"/>
              <a:t>read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9832" y="5157192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flipH="1" flipV="1">
            <a:off x="3347864" y="4509120"/>
            <a:ext cx="5400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492896"/>
            <a:ext cx="468052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Я жил в Лондоне в прошлом году. </a:t>
            </a:r>
            <a:endParaRPr lang="en-US" sz="2000" dirty="0" smtClean="0"/>
          </a:p>
          <a:p>
            <a:r>
              <a:rPr lang="ru-RU" sz="2000" dirty="0" smtClean="0"/>
              <a:t>Я ходил в школу. </a:t>
            </a:r>
            <a:endParaRPr lang="en-US" sz="2000" dirty="0" smtClean="0"/>
          </a:p>
          <a:p>
            <a:r>
              <a:rPr lang="ru-RU" sz="2000" dirty="0" smtClean="0"/>
              <a:t>У меня был пони. </a:t>
            </a:r>
          </a:p>
          <a:p>
            <a:r>
              <a:rPr lang="ru-RU" sz="2000" dirty="0" smtClean="0"/>
              <a:t>Я очень любил его.</a:t>
            </a:r>
            <a:endParaRPr lang="en-US" sz="2000" dirty="0" smtClean="0"/>
          </a:p>
          <a:p>
            <a:r>
              <a:rPr lang="ru-RU" sz="2000" dirty="0" smtClean="0"/>
              <a:t>Я фотографировал моего пони в прошлом году. </a:t>
            </a:r>
            <a:endParaRPr lang="en-US" sz="2000" dirty="0" smtClean="0"/>
          </a:p>
          <a:p>
            <a:r>
              <a:rPr lang="ru-RU" sz="2000" dirty="0" smtClean="0"/>
              <a:t>По вечерам я читал книги о животных. 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2492896"/>
            <a:ext cx="3672408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I lived in London last year.</a:t>
            </a:r>
          </a:p>
          <a:p>
            <a:r>
              <a:rPr lang="en-US" sz="2000" dirty="0" smtClean="0"/>
              <a:t>I went to school.</a:t>
            </a:r>
          </a:p>
          <a:p>
            <a:r>
              <a:rPr lang="en-US" sz="2000" dirty="0" smtClean="0"/>
              <a:t>I had a pony.</a:t>
            </a:r>
          </a:p>
          <a:p>
            <a:r>
              <a:rPr lang="en-US" sz="2000" dirty="0" smtClean="0"/>
              <a:t>I liked it very much.</a:t>
            </a:r>
          </a:p>
          <a:p>
            <a:r>
              <a:rPr lang="en-US" sz="2000" dirty="0" smtClean="0"/>
              <a:t>I took photos of my pony last year.</a:t>
            </a:r>
          </a:p>
          <a:p>
            <a:r>
              <a:rPr lang="en-US" sz="2000" dirty="0" smtClean="0"/>
              <a:t>In the evenings I read books about animals.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179512" y="6165304"/>
            <a:ext cx="720080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2348880"/>
            <a:ext cx="4896544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lived in London last year.</a:t>
            </a:r>
          </a:p>
          <a:p>
            <a:r>
              <a:rPr lang="en-US" sz="2400" dirty="0" smtClean="0"/>
              <a:t>I went to school.</a:t>
            </a:r>
          </a:p>
          <a:p>
            <a:r>
              <a:rPr lang="en-US" sz="2400" dirty="0" smtClean="0"/>
              <a:t>I had a pony.</a:t>
            </a:r>
          </a:p>
          <a:p>
            <a:r>
              <a:rPr lang="en-US" sz="2400" dirty="0" smtClean="0"/>
              <a:t>I liked it very much.</a:t>
            </a:r>
          </a:p>
          <a:p>
            <a:r>
              <a:rPr lang="en-US" sz="2400" dirty="0" smtClean="0"/>
              <a:t>I took photos of my pony last year.</a:t>
            </a:r>
          </a:p>
          <a:p>
            <a:r>
              <a:rPr lang="en-US" sz="2400" dirty="0" smtClean="0"/>
              <a:t>In the evenings I read books about animals.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2420888"/>
            <a:ext cx="3240360" cy="1508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Did you … ?</a:t>
            </a:r>
          </a:p>
          <a:p>
            <a:pPr algn="ctr"/>
            <a:r>
              <a:rPr lang="en-US" sz="2800" dirty="0" smtClean="0"/>
              <a:t>What did you … ?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915816" y="5877272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3059832" y="5229200"/>
            <a:ext cx="5400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2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149080"/>
            <a:ext cx="1669207" cy="23841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2348880"/>
            <a:ext cx="439248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Did you live in London last year?</a:t>
            </a:r>
          </a:p>
          <a:p>
            <a:r>
              <a:rPr lang="en-US" sz="2400" dirty="0" smtClean="0"/>
              <a:t>Did you go to school?</a:t>
            </a:r>
          </a:p>
          <a:p>
            <a:r>
              <a:rPr lang="en-US" sz="2400" dirty="0" smtClean="0"/>
              <a:t>What pets did you have?</a:t>
            </a:r>
          </a:p>
          <a:p>
            <a:r>
              <a:rPr lang="en-US" sz="2400" dirty="0" smtClean="0"/>
              <a:t>Did you like it?</a:t>
            </a:r>
          </a:p>
          <a:p>
            <a:r>
              <a:rPr lang="en-US" sz="2400" dirty="0" smtClean="0"/>
              <a:t>Did you take photos of your pet?</a:t>
            </a:r>
          </a:p>
          <a:p>
            <a:r>
              <a:rPr lang="en-US" sz="2400" dirty="0" smtClean="0"/>
              <a:t>When did you read books about animals?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403244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lived in London last year.</a:t>
            </a:r>
          </a:p>
          <a:p>
            <a:r>
              <a:rPr lang="en-US" sz="2400" dirty="0" smtClean="0"/>
              <a:t>I went to school.</a:t>
            </a:r>
          </a:p>
          <a:p>
            <a:r>
              <a:rPr lang="en-US" sz="2400" dirty="0" smtClean="0"/>
              <a:t>I had a pony.</a:t>
            </a:r>
          </a:p>
          <a:p>
            <a:r>
              <a:rPr lang="en-US" sz="2400" dirty="0" smtClean="0"/>
              <a:t>I liked it very much.</a:t>
            </a:r>
          </a:p>
          <a:p>
            <a:r>
              <a:rPr lang="en-US" sz="2400" dirty="0" smtClean="0"/>
              <a:t>I took photos of my pony last year.</a:t>
            </a:r>
          </a:p>
          <a:p>
            <a:r>
              <a:rPr lang="en-US" sz="2400" dirty="0" smtClean="0"/>
              <a:t>In the evenings I read books about animals.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0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720080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295</TotalTime>
  <Words>717</Words>
  <Application>Microsoft Office PowerPoint</Application>
  <PresentationFormat>Экран (4:3)</PresentationFormat>
  <Paragraphs>135</Paragraphs>
  <Slides>13</Slides>
  <Notes>0</Notes>
  <HiddenSlides>12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The Past Simple Tense</vt:lpstr>
      <vt:lpstr>The Past Simple Tense образуется:</vt:lpstr>
      <vt:lpstr>Вопросительная форма образуется</vt:lpstr>
      <vt:lpstr>Отрицательная форма образуется</vt:lpstr>
      <vt:lpstr>Exercises</vt:lpstr>
      <vt:lpstr>Exercises</vt:lpstr>
      <vt:lpstr>Exercises</vt:lpstr>
      <vt:lpstr>Exercises</vt:lpstr>
      <vt:lpstr>Exercises</vt:lpstr>
      <vt:lpstr>Exercises</vt:lpstr>
      <vt:lpstr>Time expressions</vt:lpstr>
      <vt:lpstr>Resources: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</dc:creator>
  <cp:lastModifiedBy>Мак</cp:lastModifiedBy>
  <cp:revision>16</cp:revision>
  <dcterms:created xsi:type="dcterms:W3CDTF">2013-06-12T06:31:02Z</dcterms:created>
  <dcterms:modified xsi:type="dcterms:W3CDTF">2013-06-12T12:00:52Z</dcterms:modified>
</cp:coreProperties>
</file>