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5" r:id="rId10"/>
    <p:sldId id="263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 autoAdjust="0"/>
    <p:restoredTop sz="94706" autoAdjust="0"/>
  </p:normalViewPr>
  <p:slideViewPr>
    <p:cSldViewPr>
      <p:cViewPr varScale="1">
        <p:scale>
          <a:sx n="81" d="100"/>
          <a:sy n="81" d="100"/>
        </p:scale>
        <p:origin x="-25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69CEFB5-5F7A-49CD-B283-AAC0613C23F5}" type="datetimeFigureOut">
              <a:rPr lang="ru-RU" smtClean="0"/>
              <a:pPr/>
              <a:t>12.06.2013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BE53961-F024-4519-A8FD-1D49A455E4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4.xml"/><Relationship Id="rId7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6.xml"/><Relationship Id="rId10" Type="http://schemas.openxmlformats.org/officeDocument/2006/relationships/slide" Target="slide12.xml"/><Relationship Id="rId4" Type="http://schemas.openxmlformats.org/officeDocument/2006/relationships/slide" Target="slide5.xml"/><Relationship Id="rId9" Type="http://schemas.openxmlformats.org/officeDocument/2006/relationships/hyperlink" Target="Present%20simple%20tense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freelance.ru/img/portfolio/pics/00/0C/DE/843366.jpg" TargetMode="External"/><Relationship Id="rId3" Type="http://schemas.openxmlformats.org/officeDocument/2006/relationships/hyperlink" Target="http://accent-center.ru/data/files/1334580798_red.jpg" TargetMode="External"/><Relationship Id="rId7" Type="http://schemas.openxmlformats.org/officeDocument/2006/relationships/hyperlink" Target="http://gamelika.com/imaginator/1/4e5f931f27918_1775_thumbzoom.jpg" TargetMode="External"/><Relationship Id="rId2" Type="http://schemas.openxmlformats.org/officeDocument/2006/relationships/hyperlink" Target="http://blogs.trb.com/community/news/weston/forum/summer_camp_smal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arnet.ws/img5/144/dorog/7.jpg" TargetMode="External"/><Relationship Id="rId5" Type="http://schemas.openxmlformats.org/officeDocument/2006/relationships/hyperlink" Target="http://www.zastavki.com/pictures/1600x1200/2010/Archive_Miscellaneous_Letter__cockleshell__starfish_023975_.jpg" TargetMode="External"/><Relationship Id="rId4" Type="http://schemas.openxmlformats.org/officeDocument/2006/relationships/hyperlink" Target="http://900igr.net/datas/pedagogika/1-sentjabrja-Den-znanij/0018-018-1-sentjabrja-Den-znanij.jpg" TargetMode="External"/><Relationship Id="rId9" Type="http://schemas.openxmlformats.org/officeDocument/2006/relationships/hyperlink" Target="https://www.youtube.com/watch?v=FWJRwasIWn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hlinkClick r:id="rId2" action="ppaction://hlinksldjump"/>
          </p:cNvPr>
          <p:cNvSpPr txBox="1"/>
          <p:nvPr/>
        </p:nvSpPr>
        <p:spPr>
          <a:xfrm>
            <a:off x="467544" y="2420888"/>
            <a:ext cx="2016224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Present Simple </a:t>
            </a:r>
            <a:r>
              <a:rPr lang="ru-RU" dirty="0" smtClean="0"/>
              <a:t>образуется</a:t>
            </a:r>
            <a:endParaRPr lang="ru-RU" dirty="0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3419872" y="2420888"/>
            <a:ext cx="216024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Вопросительная форма образуется</a:t>
            </a:r>
            <a:endParaRPr lang="ru-RU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6300192" y="2420888"/>
            <a:ext cx="2448272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Отрицательная форма образуется</a:t>
            </a:r>
            <a:endParaRPr lang="ru-RU" dirty="0"/>
          </a:p>
        </p:txBody>
      </p:sp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611560" y="3861048"/>
            <a:ext cx="158417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Exercises</a:t>
            </a:r>
            <a:endParaRPr lang="ru-RU" dirty="0"/>
          </a:p>
        </p:txBody>
      </p:sp>
      <p:sp>
        <p:nvSpPr>
          <p:cNvPr id="10" name="TextBox 9">
            <a:hlinkClick r:id="rId6" action="ppaction://hlinksldjump"/>
          </p:cNvPr>
          <p:cNvSpPr txBox="1"/>
          <p:nvPr/>
        </p:nvSpPr>
        <p:spPr>
          <a:xfrm>
            <a:off x="3707904" y="3861048"/>
            <a:ext cx="158417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Exercises</a:t>
            </a:r>
            <a:endParaRPr lang="ru-RU" dirty="0"/>
          </a:p>
        </p:txBody>
      </p:sp>
      <p:sp>
        <p:nvSpPr>
          <p:cNvPr id="11" name="TextBox 10">
            <a:hlinkClick r:id="rId7" action="ppaction://hlinksldjump"/>
          </p:cNvPr>
          <p:cNvSpPr txBox="1"/>
          <p:nvPr/>
        </p:nvSpPr>
        <p:spPr>
          <a:xfrm>
            <a:off x="6876256" y="3861048"/>
            <a:ext cx="158417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Exercises</a:t>
            </a:r>
            <a:endParaRPr lang="ru-RU" dirty="0"/>
          </a:p>
        </p:txBody>
      </p:sp>
      <p:sp>
        <p:nvSpPr>
          <p:cNvPr id="12" name="Прямоугольник 11">
            <a:hlinkClick r:id="rId8" action="ppaction://hlinksldjump"/>
          </p:cNvPr>
          <p:cNvSpPr/>
          <p:nvPr/>
        </p:nvSpPr>
        <p:spPr>
          <a:xfrm>
            <a:off x="2195736" y="548680"/>
            <a:ext cx="5328592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The Present Simple Tense</a:t>
            </a:r>
            <a:endParaRPr lang="ru-RU" sz="3600" b="1" dirty="0"/>
          </a:p>
        </p:txBody>
      </p:sp>
      <p:sp>
        <p:nvSpPr>
          <p:cNvPr id="14" name="Пятно 1 13">
            <a:hlinkClick r:id="rId9" action="ppaction://hlinkfile"/>
          </p:cNvPr>
          <p:cNvSpPr/>
          <p:nvPr/>
        </p:nvSpPr>
        <p:spPr>
          <a:xfrm>
            <a:off x="1403648" y="4653136"/>
            <a:ext cx="2448272" cy="1556792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 dialogue</a:t>
            </a:r>
            <a:endParaRPr lang="ru-RU" dirty="0"/>
          </a:p>
        </p:txBody>
      </p:sp>
      <p:sp>
        <p:nvSpPr>
          <p:cNvPr id="15" name="Пятно 1 14">
            <a:hlinkClick r:id="rId10" action="ppaction://hlinksldjump"/>
          </p:cNvPr>
          <p:cNvSpPr/>
          <p:nvPr/>
        </p:nvSpPr>
        <p:spPr>
          <a:xfrm>
            <a:off x="5796136" y="4725144"/>
            <a:ext cx="2808312" cy="158417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Time expressions</a:t>
            </a:r>
            <a:endParaRPr lang="ru-RU" dirty="0"/>
          </a:p>
        </p:txBody>
      </p:sp>
      <p:cxnSp>
        <p:nvCxnSpPr>
          <p:cNvPr id="17" name="Прямая со стрелкой 16"/>
          <p:cNvCxnSpPr>
            <a:stCxn id="12" idx="2"/>
          </p:cNvCxnSpPr>
          <p:nvPr/>
        </p:nvCxnSpPr>
        <p:spPr>
          <a:xfrm flipH="1">
            <a:off x="1691680" y="1749009"/>
            <a:ext cx="3168352" cy="6718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2" idx="2"/>
          </p:cNvCxnSpPr>
          <p:nvPr/>
        </p:nvCxnSpPr>
        <p:spPr>
          <a:xfrm flipH="1">
            <a:off x="4644008" y="1749009"/>
            <a:ext cx="216024" cy="6718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2" idx="2"/>
          </p:cNvCxnSpPr>
          <p:nvPr/>
        </p:nvCxnSpPr>
        <p:spPr>
          <a:xfrm>
            <a:off x="4860032" y="1749009"/>
            <a:ext cx="2880320" cy="5998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6" idx="2"/>
            <a:endCxn id="9" idx="0"/>
          </p:cNvCxnSpPr>
          <p:nvPr/>
        </p:nvCxnSpPr>
        <p:spPr>
          <a:xfrm flipH="1">
            <a:off x="1403648" y="3067219"/>
            <a:ext cx="72008" cy="7938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7" idx="2"/>
            <a:endCxn id="10" idx="0"/>
          </p:cNvCxnSpPr>
          <p:nvPr/>
        </p:nvCxnSpPr>
        <p:spPr>
          <a:xfrm>
            <a:off x="4499992" y="3344218"/>
            <a:ext cx="0" cy="5168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8" idx="2"/>
            <a:endCxn id="11" idx="0"/>
          </p:cNvCxnSpPr>
          <p:nvPr/>
        </p:nvCxnSpPr>
        <p:spPr>
          <a:xfrm>
            <a:off x="7524328" y="3067219"/>
            <a:ext cx="144016" cy="7938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Управляющая кнопка: сведения 17">
            <a:hlinkClick r:id="rId11" action="ppaction://hlinksldjump" highlightClick="1"/>
          </p:cNvPr>
          <p:cNvSpPr/>
          <p:nvPr/>
        </p:nvSpPr>
        <p:spPr>
          <a:xfrm>
            <a:off x="179512" y="6165304"/>
            <a:ext cx="792088" cy="548680"/>
          </a:xfrm>
          <a:prstGeom prst="actionButtonInformation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987824" y="6396335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7030A0"/>
                </a:solidFill>
              </a:rPr>
              <a:t>Автор презентации:</a:t>
            </a:r>
            <a:r>
              <a:rPr lang="ru-RU" sz="1200" dirty="0" smtClean="0"/>
              <a:t>  </a:t>
            </a:r>
            <a:r>
              <a:rPr lang="ru-RU" sz="1200" dirty="0" smtClean="0">
                <a:solidFill>
                  <a:srgbClr val="7030A0"/>
                </a:solidFill>
              </a:rPr>
              <a:t>Маковлева Инна Вячеславовна,</a:t>
            </a:r>
            <a:r>
              <a:rPr lang="en-US" sz="1200" dirty="0" smtClean="0">
                <a:solidFill>
                  <a:srgbClr val="7030A0"/>
                </a:solidFill>
              </a:rPr>
              <a:t> </a:t>
            </a:r>
            <a:r>
              <a:rPr lang="ru-RU" sz="1200" dirty="0" smtClean="0">
                <a:solidFill>
                  <a:srgbClr val="7030A0"/>
                </a:solidFill>
              </a:rPr>
              <a:t>учитель английского языка </a:t>
            </a:r>
            <a:r>
              <a:rPr lang="en-US" sz="1200" dirty="0" smtClean="0">
                <a:solidFill>
                  <a:srgbClr val="7030A0"/>
                </a:solidFill>
              </a:rPr>
              <a:t> </a:t>
            </a:r>
          </a:p>
          <a:p>
            <a:r>
              <a:rPr lang="en-US" sz="1200" dirty="0" smtClean="0">
                <a:solidFill>
                  <a:srgbClr val="7030A0"/>
                </a:solidFill>
              </a:rPr>
              <a:t> </a:t>
            </a:r>
            <a:r>
              <a:rPr lang="ru-RU" sz="1200" dirty="0" smtClean="0">
                <a:solidFill>
                  <a:srgbClr val="7030A0"/>
                </a:solidFill>
              </a:rPr>
              <a:t>ГБОУ СОШ №2035 города Москвы</a:t>
            </a:r>
            <a:r>
              <a:rPr lang="en-US" sz="1200" dirty="0" smtClean="0">
                <a:solidFill>
                  <a:srgbClr val="7030A0"/>
                </a:solidFill>
              </a:rPr>
              <a:t>,  mako-inna@yandex.ru</a:t>
            </a:r>
            <a:endParaRPr lang="ru-RU" sz="1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5760640" cy="720080"/>
          </a:xfrm>
        </p:spPr>
        <p:txBody>
          <a:bodyPr>
            <a:normAutofit/>
          </a:bodyPr>
          <a:lstStyle/>
          <a:p>
            <a:r>
              <a:rPr lang="en-US" dirty="0" smtClean="0"/>
              <a:t>Make the sentences negative: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467544" y="2492896"/>
            <a:ext cx="4464496" cy="24929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600" dirty="0" smtClean="0"/>
              <a:t>My name is Daniel.</a:t>
            </a:r>
          </a:p>
          <a:p>
            <a:r>
              <a:rPr lang="en-US" sz="2600" dirty="0" smtClean="0"/>
              <a:t>I live in Moscow.</a:t>
            </a:r>
          </a:p>
          <a:p>
            <a:r>
              <a:rPr lang="en-US" sz="2600" dirty="0" smtClean="0"/>
              <a:t>I go to school </a:t>
            </a:r>
            <a:r>
              <a:rPr lang="en-US" sz="2600" dirty="0"/>
              <a:t>o</a:t>
            </a:r>
            <a:r>
              <a:rPr lang="en-US" sz="2600" dirty="0" smtClean="0"/>
              <a:t>n Sundays.</a:t>
            </a:r>
          </a:p>
          <a:p>
            <a:r>
              <a:rPr lang="en-US" sz="2600" dirty="0" smtClean="0"/>
              <a:t>I like PE and Drawing.</a:t>
            </a:r>
            <a:r>
              <a:rPr lang="ru-RU" sz="2600" dirty="0" smtClean="0"/>
              <a:t> </a:t>
            </a:r>
            <a:endParaRPr lang="en-US" sz="2600" dirty="0" smtClean="0"/>
          </a:p>
          <a:p>
            <a:r>
              <a:rPr lang="en-US" sz="2600" dirty="0" smtClean="0"/>
              <a:t>I take photos of my fish.</a:t>
            </a:r>
          </a:p>
          <a:p>
            <a:r>
              <a:rPr lang="en-US" sz="2600" dirty="0" smtClean="0"/>
              <a:t>I read books about cars.</a:t>
            </a:r>
            <a:r>
              <a:rPr lang="ru-RU" sz="2600" dirty="0" smtClean="0"/>
              <a:t> </a:t>
            </a:r>
            <a:endParaRPr lang="ru-RU" sz="2600" dirty="0"/>
          </a:p>
        </p:txBody>
      </p:sp>
      <p:sp>
        <p:nvSpPr>
          <p:cNvPr id="8" name="TextBox 7"/>
          <p:cNvSpPr txBox="1"/>
          <p:nvPr/>
        </p:nvSpPr>
        <p:spPr>
          <a:xfrm>
            <a:off x="5508104" y="2636912"/>
            <a:ext cx="3168352" cy="15081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WORD BANK</a:t>
            </a:r>
          </a:p>
          <a:p>
            <a:pPr algn="ctr"/>
            <a:endParaRPr lang="en-US" dirty="0" smtClean="0"/>
          </a:p>
          <a:p>
            <a:pPr algn="ctr"/>
            <a:r>
              <a:rPr lang="en-US" sz="2800" dirty="0" smtClean="0"/>
              <a:t>I do not … .</a:t>
            </a:r>
          </a:p>
          <a:p>
            <a:pPr algn="ctr"/>
            <a:r>
              <a:rPr lang="en-US" sz="2800" dirty="0" smtClean="0"/>
              <a:t>I don’t … 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1640" y="5517232"/>
            <a:ext cx="1656184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Press the text to get the answer</a:t>
            </a:r>
            <a:endParaRPr lang="ru-RU" sz="14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2303748" y="4941168"/>
            <a:ext cx="18002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http://freelance.ru/img/portfolio/pics/00/0C/DE/843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265712"/>
            <a:ext cx="1814949" cy="25922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2204864"/>
            <a:ext cx="4392488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My name isn’t Daniel.</a:t>
            </a:r>
          </a:p>
          <a:p>
            <a:r>
              <a:rPr lang="en-US" sz="2400" dirty="0" smtClean="0"/>
              <a:t>I do not live in Moscow.</a:t>
            </a:r>
          </a:p>
          <a:p>
            <a:r>
              <a:rPr lang="en-US" sz="2400" dirty="0" smtClean="0"/>
              <a:t>I don’t go to school on Sundays.</a:t>
            </a:r>
          </a:p>
          <a:p>
            <a:r>
              <a:rPr lang="en-US" sz="2400" dirty="0" smtClean="0"/>
              <a:t>I don’t like PE and Drawing.</a:t>
            </a:r>
            <a:r>
              <a:rPr lang="ru-RU" sz="2400" dirty="0" smtClean="0"/>
              <a:t> </a:t>
            </a:r>
            <a:endParaRPr lang="en-US" sz="2400" dirty="0" smtClean="0"/>
          </a:p>
          <a:p>
            <a:r>
              <a:rPr lang="en-US" sz="2400" dirty="0" smtClean="0"/>
              <a:t>I don’t take photos of my fish.</a:t>
            </a:r>
          </a:p>
          <a:p>
            <a:r>
              <a:rPr lang="en-US" sz="2400" dirty="0" smtClean="0"/>
              <a:t>I don’t read books about cars.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204864"/>
            <a:ext cx="4032448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My name is Daniel.</a:t>
            </a:r>
          </a:p>
          <a:p>
            <a:r>
              <a:rPr lang="en-US" sz="2400" dirty="0" smtClean="0"/>
              <a:t>I live in Moscow.</a:t>
            </a:r>
          </a:p>
          <a:p>
            <a:r>
              <a:rPr lang="en-US" sz="2400" dirty="0" smtClean="0"/>
              <a:t>I go to school on Sundays.</a:t>
            </a:r>
          </a:p>
          <a:p>
            <a:r>
              <a:rPr lang="en-US" sz="2400" dirty="0" smtClean="0"/>
              <a:t>I like PE and Drawing.</a:t>
            </a:r>
            <a:r>
              <a:rPr lang="ru-RU" sz="2400" dirty="0" smtClean="0"/>
              <a:t> </a:t>
            </a:r>
            <a:endParaRPr lang="en-US" sz="2400" dirty="0" smtClean="0"/>
          </a:p>
          <a:p>
            <a:r>
              <a:rPr lang="en-US" sz="2400" dirty="0" smtClean="0"/>
              <a:t>I take photos of my fish.</a:t>
            </a:r>
          </a:p>
          <a:p>
            <a:endParaRPr lang="en-US" sz="2400" dirty="0" smtClean="0"/>
          </a:p>
          <a:p>
            <a:r>
              <a:rPr lang="en-US" sz="2400" dirty="0" smtClean="0"/>
              <a:t>I read books about cars.</a:t>
            </a:r>
          </a:p>
          <a:p>
            <a:endParaRPr lang="ru-RU" sz="2400" dirty="0"/>
          </a:p>
        </p:txBody>
      </p:sp>
      <p:sp>
        <p:nvSpPr>
          <p:cNvPr id="9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5760640" cy="504056"/>
          </a:xfrm>
        </p:spPr>
        <p:txBody>
          <a:bodyPr>
            <a:normAutofit/>
          </a:bodyPr>
          <a:lstStyle/>
          <a:p>
            <a:r>
              <a:rPr lang="en-US" dirty="0" smtClean="0"/>
              <a:t>Make the sentences negative:</a:t>
            </a:r>
            <a:endParaRPr lang="ru-RU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021288"/>
            <a:ext cx="648072" cy="692696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Time expressions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2276872"/>
            <a:ext cx="7488832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000" dirty="0"/>
              <a:t>u</a:t>
            </a:r>
            <a:r>
              <a:rPr lang="en-US" sz="3000" dirty="0" smtClean="0"/>
              <a:t>sually</a:t>
            </a:r>
          </a:p>
          <a:p>
            <a:pPr algn="ctr"/>
            <a:r>
              <a:rPr lang="en-US" sz="3000" dirty="0"/>
              <a:t>s</a:t>
            </a:r>
            <a:r>
              <a:rPr lang="en-US" sz="3000" dirty="0" smtClean="0"/>
              <a:t>ometimes</a:t>
            </a:r>
          </a:p>
          <a:p>
            <a:pPr algn="ctr"/>
            <a:r>
              <a:rPr lang="en-US" sz="3000" dirty="0"/>
              <a:t>o</a:t>
            </a:r>
            <a:r>
              <a:rPr lang="en-US" sz="3000" dirty="0" smtClean="0"/>
              <a:t>ften</a:t>
            </a:r>
          </a:p>
          <a:p>
            <a:pPr algn="ctr"/>
            <a:r>
              <a:rPr lang="en-US" sz="3000" dirty="0"/>
              <a:t>i</a:t>
            </a:r>
            <a:r>
              <a:rPr lang="en-US" sz="3000" dirty="0" smtClean="0"/>
              <a:t>n summer/winter/spring/autumn</a:t>
            </a:r>
          </a:p>
          <a:p>
            <a:pPr algn="ctr"/>
            <a:r>
              <a:rPr lang="en-US" sz="3000" dirty="0"/>
              <a:t>i</a:t>
            </a:r>
            <a:r>
              <a:rPr lang="en-US" sz="3000" dirty="0" smtClean="0"/>
              <a:t>n the morning/afternoon/evening</a:t>
            </a:r>
          </a:p>
          <a:p>
            <a:pPr algn="ctr"/>
            <a:r>
              <a:rPr lang="en-US" sz="3000" dirty="0"/>
              <a:t>e</a:t>
            </a:r>
            <a:r>
              <a:rPr lang="en-US" sz="3000" dirty="0" smtClean="0"/>
              <a:t>very day/week/month/year</a:t>
            </a:r>
            <a:endParaRPr lang="ru-RU" sz="3000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093296"/>
            <a:ext cx="648072" cy="620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556793"/>
            <a:ext cx="8229600" cy="41764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Images</a:t>
            </a:r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http://blogs.trb.com/community/news/weston/forum/summer_camp_small.jpg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http://accent-center.ru/data/files/1334580798_red.jpg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http://900igr.net/datas/pedagogika/1-sentjabrja-Den-znanij/0018-018-1-sentjabrja-Den-znanij.jpg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http://www.zastavki.com/pictures/1600x1200/2010/Archive_Miscellaneous_Letter__cockleshell__starfish_023975_.jpg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http://ru.warnet.ws/img5/144/dorog/7.jpg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http://gamelika.com/imaginator/1/4e5f931f27918_1775_thumbzoom.jpg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http://freelance.ru/img/portfolio/pics/00/0C/DE/843366.jpg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Video</a:t>
            </a:r>
          </a:p>
          <a:p>
            <a:r>
              <a:rPr lang="en-US" dirty="0" smtClean="0">
                <a:hlinkClick r:id="rId9"/>
              </a:rPr>
              <a:t>https://www.youtube.com/watch?v=FWJRwasIWnM</a:t>
            </a:r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Resources:</a:t>
            </a:r>
            <a:endParaRPr lang="ru-RU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093296"/>
            <a:ext cx="648072" cy="620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496944" cy="1659640"/>
          </a:xfrm>
        </p:spPr>
        <p:txBody>
          <a:bodyPr>
            <a:normAutofit/>
          </a:bodyPr>
          <a:lstStyle/>
          <a:p>
            <a:r>
              <a:rPr lang="en-US" dirty="0" smtClean="0"/>
              <a:t>Present Simple </a:t>
            </a:r>
            <a:r>
              <a:rPr lang="ru-RU" dirty="0" smtClean="0"/>
              <a:t>употребляется для выражения обычного действия, происходящего вообще, а не в момент речи.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The Present Simple Tense</a:t>
            </a:r>
            <a:endParaRPr lang="ru-RU" dirty="0"/>
          </a:p>
        </p:txBody>
      </p:sp>
      <p:pic>
        <p:nvPicPr>
          <p:cNvPr id="1026" name="Picture 2" descr="http://blogs.trb.com/community/news/weston/forum/summer_camp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780928"/>
            <a:ext cx="4534479" cy="30243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63888" y="5805264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In summer I </a:t>
            </a:r>
            <a:r>
              <a:rPr lang="en-US" sz="2000" b="1" dirty="0" smtClean="0">
                <a:solidFill>
                  <a:srgbClr val="FF0000"/>
                </a:solidFill>
              </a:rPr>
              <a:t>go</a:t>
            </a:r>
            <a:r>
              <a:rPr lang="en-US" sz="2000" b="1" dirty="0" smtClean="0"/>
              <a:t> to the summer camp.</a:t>
            </a:r>
          </a:p>
          <a:p>
            <a:r>
              <a:rPr lang="ru-RU" sz="2000" dirty="0" smtClean="0"/>
              <a:t>Летом я </a:t>
            </a:r>
            <a:r>
              <a:rPr lang="ru-RU" sz="2000" dirty="0" smtClean="0">
                <a:solidFill>
                  <a:srgbClr val="FF0000"/>
                </a:solidFill>
              </a:rPr>
              <a:t>езжу</a:t>
            </a:r>
            <a:r>
              <a:rPr lang="ru-RU" sz="2000" dirty="0" smtClean="0"/>
              <a:t> в летний лагерь.</a:t>
            </a:r>
            <a:endParaRPr lang="ru-RU" sz="2000" dirty="0"/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179512" y="6021288"/>
            <a:ext cx="792088" cy="692696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496944" cy="86409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при помощи инфинитива (неопределенной формы глагола) без частицы </a:t>
            </a:r>
            <a:r>
              <a:rPr lang="en-US" dirty="0" smtClean="0"/>
              <a:t>to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The Present Simple Tense </a:t>
            </a:r>
            <a:r>
              <a:rPr lang="ru-RU" dirty="0" smtClean="0"/>
              <a:t>образуется: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131840" y="2636912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 </a:t>
            </a:r>
            <a:r>
              <a:rPr lang="en-US" sz="2000" b="1" dirty="0" smtClean="0">
                <a:solidFill>
                  <a:srgbClr val="FF0000"/>
                </a:solidFill>
              </a:rPr>
              <a:t>live</a:t>
            </a:r>
            <a:r>
              <a:rPr lang="en-US" sz="2000" b="1" dirty="0" smtClean="0"/>
              <a:t> in Moscow.</a:t>
            </a:r>
          </a:p>
          <a:p>
            <a:r>
              <a:rPr lang="ru-RU" sz="2000" dirty="0" smtClean="0"/>
              <a:t>Я </a:t>
            </a:r>
            <a:r>
              <a:rPr lang="ru-RU" sz="2000" dirty="0" smtClean="0">
                <a:solidFill>
                  <a:srgbClr val="FF0000"/>
                </a:solidFill>
              </a:rPr>
              <a:t>живу</a:t>
            </a:r>
            <a:r>
              <a:rPr lang="ru-RU" sz="2000" dirty="0" smtClean="0"/>
              <a:t> в Москве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  <p:pic>
        <p:nvPicPr>
          <p:cNvPr id="19458" name="Picture 2" descr="http://accent-center.ru/data/files/1334580798_r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132856"/>
            <a:ext cx="2165445" cy="1620829"/>
          </a:xfrm>
          <a:prstGeom prst="rect">
            <a:avLst/>
          </a:prstGeom>
          <a:noFill/>
        </p:spPr>
      </p:pic>
      <p:sp>
        <p:nvSpPr>
          <p:cNvPr id="8" name="Содержимое 4"/>
          <p:cNvSpPr txBox="1">
            <a:spLocks/>
          </p:cNvSpPr>
          <p:nvPr/>
        </p:nvSpPr>
        <p:spPr>
          <a:xfrm>
            <a:off x="323528" y="3933056"/>
            <a:ext cx="8496944" cy="864096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ru-RU" sz="2700" dirty="0"/>
              <a:t>в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3-м лице единственного числа к основе глагола прибавляется окончание –</a:t>
            </a: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(-</a:t>
            </a:r>
            <a:r>
              <a:rPr kumimoji="0" lang="en-US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):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08104" y="5229200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He go</a:t>
            </a:r>
            <a:r>
              <a:rPr lang="en-US" sz="2000" b="1" dirty="0" smtClean="0">
                <a:solidFill>
                  <a:srgbClr val="FF0000"/>
                </a:solidFill>
              </a:rPr>
              <a:t>es</a:t>
            </a:r>
            <a:r>
              <a:rPr lang="en-US" sz="2000" b="1" dirty="0" smtClean="0"/>
              <a:t> to school.</a:t>
            </a:r>
          </a:p>
          <a:p>
            <a:r>
              <a:rPr lang="ru-RU" sz="2000" dirty="0" smtClean="0"/>
              <a:t>Он </a:t>
            </a:r>
            <a:r>
              <a:rPr lang="ru-RU" sz="2000" dirty="0" smtClean="0">
                <a:solidFill>
                  <a:srgbClr val="FF0000"/>
                </a:solidFill>
              </a:rPr>
              <a:t>ходит</a:t>
            </a:r>
            <a:r>
              <a:rPr lang="ru-RU" sz="2000" dirty="0" smtClean="0"/>
              <a:t> в школу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  <p:pic>
        <p:nvPicPr>
          <p:cNvPr id="19460" name="Picture 4" descr="http://900igr.net/datas/pedagogika/1-sentjabrja-Den-znanij/0018-018-1-sentjabrja-Den-znani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4869160"/>
            <a:ext cx="2232248" cy="1674186"/>
          </a:xfrm>
          <a:prstGeom prst="rect">
            <a:avLst/>
          </a:prstGeom>
          <a:noFill/>
        </p:spPr>
      </p:pic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5949280"/>
            <a:ext cx="720080" cy="764704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1520" y="1628800"/>
            <a:ext cx="8892480" cy="16596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при помощи вспомогательного глагола </a:t>
            </a:r>
            <a:r>
              <a:rPr lang="en-US" sz="2400" b="1" dirty="0" smtClean="0">
                <a:solidFill>
                  <a:srgbClr val="FF0000"/>
                </a:solidFill>
              </a:rPr>
              <a:t>do/does</a:t>
            </a:r>
            <a:r>
              <a:rPr lang="ru-RU" sz="2400" dirty="0" smtClean="0"/>
              <a:t>, который ставится перед подлежащим, и неопределенной формы смыслового глагола без частицы </a:t>
            </a:r>
            <a:r>
              <a:rPr lang="en-US" sz="2400" dirty="0" smtClean="0"/>
              <a:t>to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Вопросительная форма образуется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3284984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Do</a:t>
            </a:r>
            <a:r>
              <a:rPr lang="en-US" sz="2000" b="1" dirty="0" smtClean="0"/>
              <a:t> you </a:t>
            </a:r>
            <a:r>
              <a:rPr lang="en-US" sz="2000" b="1" dirty="0" smtClean="0">
                <a:solidFill>
                  <a:srgbClr val="FF0000"/>
                </a:solidFill>
              </a:rPr>
              <a:t>travel</a:t>
            </a:r>
            <a:r>
              <a:rPr lang="en-US" sz="2000" b="1" dirty="0" smtClean="0"/>
              <a:t> in summer?</a:t>
            </a:r>
          </a:p>
          <a:p>
            <a:r>
              <a:rPr lang="ru-RU" sz="2000" dirty="0" smtClean="0"/>
              <a:t>Вы </a:t>
            </a:r>
            <a:r>
              <a:rPr lang="ru-RU" sz="2000" dirty="0" smtClean="0">
                <a:solidFill>
                  <a:srgbClr val="FF0000"/>
                </a:solidFill>
              </a:rPr>
              <a:t>путешествуете</a:t>
            </a:r>
            <a:r>
              <a:rPr lang="ru-RU" sz="2000" dirty="0" smtClean="0"/>
              <a:t> летом?</a:t>
            </a:r>
            <a:endParaRPr lang="ru-RU" sz="2000" dirty="0"/>
          </a:p>
        </p:txBody>
      </p:sp>
      <p:pic>
        <p:nvPicPr>
          <p:cNvPr id="18434" name="Picture 2" descr="http://www.zastavki.com/pictures/1600x1200/2010/Archive_Miscellaneous_Letter__cockleshell__starfish_023975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068960"/>
            <a:ext cx="1824203" cy="13681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067944" y="4869160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How</a:t>
            </a:r>
            <a:r>
              <a:rPr lang="en-US" sz="2000" b="1" dirty="0" smtClean="0">
                <a:solidFill>
                  <a:srgbClr val="FF0000"/>
                </a:solidFill>
              </a:rPr>
              <a:t> does</a:t>
            </a:r>
            <a:r>
              <a:rPr lang="en-US" sz="2000" b="1" dirty="0" smtClean="0"/>
              <a:t> he usually </a:t>
            </a:r>
            <a:r>
              <a:rPr lang="en-US" sz="2000" b="1" dirty="0" smtClean="0">
                <a:solidFill>
                  <a:srgbClr val="FF0000"/>
                </a:solidFill>
              </a:rPr>
              <a:t>travel</a:t>
            </a:r>
            <a:r>
              <a:rPr lang="en-US" sz="2000" b="1" dirty="0" smtClean="0"/>
              <a:t>?</a:t>
            </a:r>
          </a:p>
          <a:p>
            <a:r>
              <a:rPr lang="ru-RU" sz="2000" dirty="0" smtClean="0"/>
              <a:t>Как он обычно </a:t>
            </a:r>
            <a:r>
              <a:rPr lang="ru-RU" sz="2000" dirty="0" smtClean="0">
                <a:solidFill>
                  <a:srgbClr val="FF0000"/>
                </a:solidFill>
              </a:rPr>
              <a:t>путешествует</a:t>
            </a:r>
            <a:r>
              <a:rPr lang="ru-RU" sz="2000" dirty="0" smtClean="0"/>
              <a:t>?</a:t>
            </a:r>
            <a:endParaRPr lang="ru-RU" sz="2000" dirty="0"/>
          </a:p>
        </p:txBody>
      </p:sp>
      <p:pic>
        <p:nvPicPr>
          <p:cNvPr id="18436" name="Picture 4" descr="http://ru.warnet.ws/img5/144/dorog/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4293096"/>
            <a:ext cx="2016224" cy="1463726"/>
          </a:xfrm>
          <a:prstGeom prst="rect">
            <a:avLst/>
          </a:prstGeom>
          <a:noFill/>
        </p:spPr>
      </p:pic>
      <p:sp>
        <p:nvSpPr>
          <p:cNvPr id="10" name="Управляющая кнопка: домой 9">
            <a:hlinkClick r:id="" action="ppaction://hlinkshowjump?jump=firstslide" highlightClick="1"/>
          </p:cNvPr>
          <p:cNvSpPr/>
          <p:nvPr/>
        </p:nvSpPr>
        <p:spPr>
          <a:xfrm>
            <a:off x="179512" y="6021288"/>
            <a:ext cx="648072" cy="692696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496944" cy="12961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при помощи вспомогательного глагола </a:t>
            </a:r>
            <a:r>
              <a:rPr lang="en-US" dirty="0" smtClean="0">
                <a:solidFill>
                  <a:srgbClr val="FF0000"/>
                </a:solidFill>
              </a:rPr>
              <a:t>do/does</a:t>
            </a:r>
            <a:r>
              <a:rPr lang="ru-RU" dirty="0" smtClean="0"/>
              <a:t>, частицы </a:t>
            </a:r>
            <a:r>
              <a:rPr lang="en-US" dirty="0" smtClean="0">
                <a:solidFill>
                  <a:srgbClr val="FF0000"/>
                </a:solidFill>
              </a:rPr>
              <a:t>not</a:t>
            </a:r>
            <a:r>
              <a:rPr lang="ru-RU" dirty="0" smtClean="0"/>
              <a:t> и неопределенной формы смыслового глагола без частицы </a:t>
            </a:r>
            <a:r>
              <a:rPr lang="en-US" dirty="0" smtClean="0"/>
              <a:t>to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Отрицательная форма образуется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4077072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I </a:t>
            </a:r>
            <a:r>
              <a:rPr lang="en-US" sz="2200" b="1" dirty="0" smtClean="0">
                <a:solidFill>
                  <a:srgbClr val="FF0000"/>
                </a:solidFill>
              </a:rPr>
              <a:t>do not go </a:t>
            </a:r>
            <a:r>
              <a:rPr lang="en-US" sz="2200" b="1" dirty="0" smtClean="0"/>
              <a:t>to school on Sundays.</a:t>
            </a:r>
          </a:p>
          <a:p>
            <a:r>
              <a:rPr lang="ru-RU" sz="2200" dirty="0" smtClean="0"/>
              <a:t>Я </a:t>
            </a:r>
            <a:r>
              <a:rPr lang="ru-RU" sz="2200" dirty="0" smtClean="0">
                <a:solidFill>
                  <a:srgbClr val="FF0000"/>
                </a:solidFill>
              </a:rPr>
              <a:t>не хожу </a:t>
            </a:r>
            <a:r>
              <a:rPr lang="ru-RU" sz="2200" dirty="0" smtClean="0"/>
              <a:t>в школу по воскресеньям</a:t>
            </a:r>
            <a:r>
              <a:rPr lang="ru-RU" sz="2200" i="1" dirty="0" smtClean="0"/>
              <a:t>.</a:t>
            </a:r>
            <a:endParaRPr lang="ru-RU" sz="2200" i="1" dirty="0"/>
          </a:p>
        </p:txBody>
      </p:sp>
      <p:pic>
        <p:nvPicPr>
          <p:cNvPr id="17410" name="Picture 2" descr="http://gamelika.com/imaginator/1/4e5f931f27918_1775_thumbzo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996952"/>
            <a:ext cx="2736304" cy="2736304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179512" y="6021288"/>
            <a:ext cx="720080" cy="692696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75856" y="5517232"/>
            <a:ext cx="252028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r>
              <a:rPr lang="en-US" dirty="0" smtClean="0"/>
              <a:t>o not = don’t</a:t>
            </a:r>
          </a:p>
          <a:p>
            <a:r>
              <a:rPr lang="en-US" dirty="0" smtClean="0"/>
              <a:t>Does not = doesn’t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freelance.ru/img/portfolio/pics/00/0C/DE/8433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05064"/>
            <a:ext cx="1764533" cy="252028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4608512" cy="576064"/>
          </a:xfrm>
        </p:spPr>
        <p:txBody>
          <a:bodyPr>
            <a:normAutofit/>
          </a:bodyPr>
          <a:lstStyle/>
          <a:p>
            <a:r>
              <a:rPr lang="en-US" dirty="0" smtClean="0"/>
              <a:t>Translate into English: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467544" y="2420888"/>
            <a:ext cx="4824536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Меня зовут Стив. </a:t>
            </a:r>
            <a:endParaRPr lang="en-US" dirty="0" smtClean="0"/>
          </a:p>
          <a:p>
            <a:r>
              <a:rPr lang="ru-RU" dirty="0" smtClean="0"/>
              <a:t>Я живу в Лондоне. </a:t>
            </a:r>
            <a:endParaRPr lang="en-US" dirty="0" smtClean="0"/>
          </a:p>
          <a:p>
            <a:r>
              <a:rPr lang="ru-RU" dirty="0" smtClean="0"/>
              <a:t>Я хожу в школу каждый день. </a:t>
            </a:r>
            <a:endParaRPr lang="en-US" dirty="0" smtClean="0"/>
          </a:p>
          <a:p>
            <a:r>
              <a:rPr lang="ru-RU" dirty="0" smtClean="0"/>
              <a:t>Я люблю математику и чтение. </a:t>
            </a:r>
            <a:endParaRPr lang="en-US" dirty="0" smtClean="0"/>
          </a:p>
          <a:p>
            <a:r>
              <a:rPr lang="ru-RU" dirty="0" smtClean="0"/>
              <a:t>У меня есть пони. </a:t>
            </a:r>
            <a:endParaRPr lang="en-US" dirty="0" smtClean="0"/>
          </a:p>
          <a:p>
            <a:r>
              <a:rPr lang="ru-RU" dirty="0" smtClean="0"/>
              <a:t>Я часто фотографирую моего пони. </a:t>
            </a:r>
            <a:endParaRPr lang="en-US" dirty="0" smtClean="0"/>
          </a:p>
          <a:p>
            <a:r>
              <a:rPr lang="ru-RU" dirty="0" smtClean="0"/>
              <a:t>По вечерам я читаю книги о животных.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516216" y="2420888"/>
            <a:ext cx="2016224" cy="2031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WORD BANK</a:t>
            </a:r>
          </a:p>
          <a:p>
            <a:pPr algn="ctr"/>
            <a:r>
              <a:rPr lang="en-US" dirty="0"/>
              <a:t>l</a:t>
            </a:r>
            <a:r>
              <a:rPr lang="en-US" dirty="0" smtClean="0"/>
              <a:t>ive</a:t>
            </a:r>
          </a:p>
          <a:p>
            <a:pPr algn="ctr"/>
            <a:r>
              <a:rPr lang="en-US" dirty="0" smtClean="0"/>
              <a:t>go</a:t>
            </a:r>
          </a:p>
          <a:p>
            <a:pPr algn="ctr"/>
            <a:r>
              <a:rPr lang="en-US" dirty="0"/>
              <a:t>l</a:t>
            </a:r>
            <a:r>
              <a:rPr lang="en-US" dirty="0" smtClean="0"/>
              <a:t>ike</a:t>
            </a:r>
          </a:p>
          <a:p>
            <a:pPr algn="ctr"/>
            <a:r>
              <a:rPr lang="en-US" dirty="0"/>
              <a:t>h</a:t>
            </a:r>
            <a:r>
              <a:rPr lang="en-US" dirty="0" smtClean="0"/>
              <a:t>ave got</a:t>
            </a:r>
          </a:p>
          <a:p>
            <a:pPr algn="ctr"/>
            <a:r>
              <a:rPr lang="en-US" dirty="0"/>
              <a:t>t</a:t>
            </a:r>
            <a:r>
              <a:rPr lang="en-US" dirty="0" smtClean="0"/>
              <a:t>ake photos of</a:t>
            </a:r>
          </a:p>
          <a:p>
            <a:pPr algn="ctr"/>
            <a:r>
              <a:rPr lang="en-US" dirty="0" smtClean="0"/>
              <a:t>read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059832" y="5157192"/>
            <a:ext cx="1656184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Press the text to get the answer</a:t>
            </a:r>
            <a:endParaRPr lang="ru-RU" sz="1400" dirty="0"/>
          </a:p>
        </p:txBody>
      </p:sp>
      <p:cxnSp>
        <p:nvCxnSpPr>
          <p:cNvPr id="11" name="Прямая со стрелкой 10"/>
          <p:cNvCxnSpPr>
            <a:stCxn id="9" idx="0"/>
          </p:cNvCxnSpPr>
          <p:nvPr/>
        </p:nvCxnSpPr>
        <p:spPr>
          <a:xfrm flipH="1" flipV="1">
            <a:off x="3347864" y="4509120"/>
            <a:ext cx="54006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4608512" cy="576064"/>
          </a:xfrm>
        </p:spPr>
        <p:txBody>
          <a:bodyPr>
            <a:normAutofit/>
          </a:bodyPr>
          <a:lstStyle/>
          <a:p>
            <a:r>
              <a:rPr lang="en-US" dirty="0" smtClean="0"/>
              <a:t>Translate into English: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2492896"/>
            <a:ext cx="4067944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Меня зовут Стив. </a:t>
            </a:r>
            <a:endParaRPr lang="en-US" dirty="0" smtClean="0"/>
          </a:p>
          <a:p>
            <a:r>
              <a:rPr lang="ru-RU" dirty="0" smtClean="0"/>
              <a:t>Я живу в Лондоне. </a:t>
            </a:r>
            <a:r>
              <a:rPr lang="en-US" dirty="0" smtClean="0"/>
              <a:t> </a:t>
            </a:r>
          </a:p>
          <a:p>
            <a:r>
              <a:rPr lang="ru-RU" dirty="0" smtClean="0"/>
              <a:t>Я хожу в школу каждый день. </a:t>
            </a:r>
            <a:endParaRPr lang="en-US" dirty="0" smtClean="0"/>
          </a:p>
          <a:p>
            <a:r>
              <a:rPr lang="ru-RU" dirty="0" smtClean="0"/>
              <a:t>Я люблю математику и чтение.</a:t>
            </a:r>
            <a:r>
              <a:rPr lang="en-US" dirty="0" smtClean="0"/>
              <a:t> </a:t>
            </a:r>
          </a:p>
          <a:p>
            <a:r>
              <a:rPr lang="ru-RU" dirty="0" smtClean="0"/>
              <a:t>У меня есть пони.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endParaRPr lang="en-US" dirty="0" smtClean="0"/>
          </a:p>
          <a:p>
            <a:r>
              <a:rPr lang="ru-RU" dirty="0" smtClean="0"/>
              <a:t>Я часто фотографирую моего пони. </a:t>
            </a:r>
            <a:endParaRPr lang="en-US" dirty="0" smtClean="0"/>
          </a:p>
          <a:p>
            <a:r>
              <a:rPr lang="ru-RU" dirty="0" smtClean="0"/>
              <a:t>По вечерам я читаю книги о животных.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716016" y="2492896"/>
            <a:ext cx="3852936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My name is Steve.</a:t>
            </a:r>
          </a:p>
          <a:p>
            <a:r>
              <a:rPr lang="en-US" dirty="0" smtClean="0"/>
              <a:t>I live in London.</a:t>
            </a:r>
          </a:p>
          <a:p>
            <a:r>
              <a:rPr lang="en-US" dirty="0" smtClean="0"/>
              <a:t>I go to school every day.</a:t>
            </a:r>
          </a:p>
          <a:p>
            <a:r>
              <a:rPr lang="en-US" dirty="0" smtClean="0"/>
              <a:t>I like </a:t>
            </a:r>
            <a:r>
              <a:rPr lang="en-US" dirty="0" err="1" smtClean="0"/>
              <a:t>Maths</a:t>
            </a:r>
            <a:r>
              <a:rPr lang="en-US" dirty="0" smtClean="0"/>
              <a:t> and Reading.</a:t>
            </a:r>
            <a:r>
              <a:rPr lang="ru-RU" dirty="0" smtClean="0"/>
              <a:t> </a:t>
            </a:r>
            <a:endParaRPr lang="en-US" dirty="0" smtClean="0"/>
          </a:p>
          <a:p>
            <a:r>
              <a:rPr lang="en-US" dirty="0" smtClean="0"/>
              <a:t>I have got a pony.</a:t>
            </a:r>
          </a:p>
          <a:p>
            <a:r>
              <a:rPr lang="en-US" dirty="0" smtClean="0"/>
              <a:t>I </a:t>
            </a:r>
            <a:r>
              <a:rPr lang="en-US" dirty="0"/>
              <a:t>o</a:t>
            </a:r>
            <a:r>
              <a:rPr lang="en-US" dirty="0" smtClean="0"/>
              <a:t>ften take photos of my pony.</a:t>
            </a:r>
          </a:p>
          <a:p>
            <a:endParaRPr lang="en-US" dirty="0" smtClean="0"/>
          </a:p>
          <a:p>
            <a:r>
              <a:rPr lang="en-US" dirty="0" smtClean="0"/>
              <a:t>In the evenings I read books about animals.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Управляющая кнопка: домой 8">
            <a:hlinkClick r:id="" action="ppaction://hlinkshowjump?jump=firstslide" highlightClick="1"/>
          </p:cNvPr>
          <p:cNvSpPr/>
          <p:nvPr/>
        </p:nvSpPr>
        <p:spPr>
          <a:xfrm>
            <a:off x="251520" y="6021288"/>
            <a:ext cx="720080" cy="692696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Make up questions to the sentences: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395536" y="2348880"/>
            <a:ext cx="4896544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I live in London.</a:t>
            </a:r>
          </a:p>
          <a:p>
            <a:r>
              <a:rPr lang="en-US" sz="2400" dirty="0" smtClean="0"/>
              <a:t>I go to school every day.</a:t>
            </a:r>
          </a:p>
          <a:p>
            <a:r>
              <a:rPr lang="en-US" sz="2400" dirty="0" smtClean="0"/>
              <a:t>I like </a:t>
            </a:r>
            <a:r>
              <a:rPr lang="en-US" sz="2400" dirty="0" err="1" smtClean="0"/>
              <a:t>Maths</a:t>
            </a:r>
            <a:r>
              <a:rPr lang="en-US" sz="2400" dirty="0" smtClean="0"/>
              <a:t> and Reading.</a:t>
            </a:r>
            <a:r>
              <a:rPr lang="ru-RU" sz="2400" dirty="0" smtClean="0"/>
              <a:t> </a:t>
            </a:r>
            <a:endParaRPr lang="en-US" sz="2400" dirty="0" smtClean="0"/>
          </a:p>
          <a:p>
            <a:r>
              <a:rPr lang="en-US" sz="2400" dirty="0" smtClean="0"/>
              <a:t>I </a:t>
            </a:r>
            <a:r>
              <a:rPr lang="en-US" sz="2400" dirty="0"/>
              <a:t>o</a:t>
            </a:r>
            <a:r>
              <a:rPr lang="en-US" sz="2400" dirty="0" smtClean="0"/>
              <a:t>ften take photos of my pony.</a:t>
            </a:r>
          </a:p>
          <a:p>
            <a:r>
              <a:rPr lang="en-US" sz="2400" dirty="0" smtClean="0"/>
              <a:t>In the evenings I read books about animals.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652120" y="2420888"/>
            <a:ext cx="3168352" cy="19389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WORD BANK</a:t>
            </a:r>
          </a:p>
          <a:p>
            <a:pPr algn="ctr"/>
            <a:endParaRPr lang="en-US" dirty="0" smtClean="0"/>
          </a:p>
          <a:p>
            <a:pPr algn="ctr"/>
            <a:r>
              <a:rPr lang="en-US" sz="2800" dirty="0" smtClean="0"/>
              <a:t>Do you … ?</a:t>
            </a:r>
          </a:p>
          <a:p>
            <a:pPr algn="ctr"/>
            <a:r>
              <a:rPr lang="en-US" sz="2800" dirty="0" smtClean="0"/>
              <a:t>Do you often … ?</a:t>
            </a:r>
          </a:p>
          <a:p>
            <a:pPr algn="ctr"/>
            <a:r>
              <a:rPr lang="en-US" sz="2800" dirty="0" smtClean="0"/>
              <a:t>What do you … ?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971600" y="5301208"/>
            <a:ext cx="1656184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 smtClean="0"/>
              <a:t>Press the text to get the answer</a:t>
            </a:r>
            <a:endParaRPr lang="ru-RU" sz="14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1763688" y="4725144"/>
            <a:ext cx="64807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http://freelance.ru/img/portfolio/pics/00/0C/DE/843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509120"/>
            <a:ext cx="1512457" cy="21602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dirty="0" smtClean="0"/>
              <a:t>Exercises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499992" y="2348880"/>
            <a:ext cx="4392488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Do you live in London?</a:t>
            </a:r>
          </a:p>
          <a:p>
            <a:r>
              <a:rPr lang="en-US" sz="2400" dirty="0" smtClean="0"/>
              <a:t>Do you go to school every day?</a:t>
            </a:r>
          </a:p>
          <a:p>
            <a:r>
              <a:rPr lang="en-US" sz="2400" dirty="0" smtClean="0"/>
              <a:t>What subjects do you like?</a:t>
            </a:r>
          </a:p>
          <a:p>
            <a:r>
              <a:rPr lang="en-US" sz="2400" dirty="0" smtClean="0"/>
              <a:t>Do you often take photos?</a:t>
            </a:r>
          </a:p>
          <a:p>
            <a:endParaRPr lang="en-US" sz="2400" dirty="0"/>
          </a:p>
          <a:p>
            <a:r>
              <a:rPr lang="en-US" sz="2400" dirty="0" smtClean="0"/>
              <a:t>When do you read books about animals? 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348880"/>
            <a:ext cx="4032448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I live in London.</a:t>
            </a:r>
          </a:p>
          <a:p>
            <a:r>
              <a:rPr lang="en-US" sz="2400" dirty="0" smtClean="0"/>
              <a:t>I go to school every day.</a:t>
            </a:r>
          </a:p>
          <a:p>
            <a:endParaRPr lang="en-US" sz="2400" dirty="0" smtClean="0"/>
          </a:p>
          <a:p>
            <a:r>
              <a:rPr lang="en-US" sz="2400" dirty="0" smtClean="0"/>
              <a:t>I like </a:t>
            </a:r>
            <a:r>
              <a:rPr lang="en-US" sz="2400" dirty="0" err="1" smtClean="0"/>
              <a:t>Maths</a:t>
            </a:r>
            <a:r>
              <a:rPr lang="en-US" sz="2400" dirty="0" smtClean="0"/>
              <a:t> and Reading.</a:t>
            </a:r>
            <a:r>
              <a:rPr lang="ru-RU" sz="2400" dirty="0" smtClean="0"/>
              <a:t> </a:t>
            </a:r>
            <a:endParaRPr lang="en-US" sz="2400" dirty="0" smtClean="0"/>
          </a:p>
          <a:p>
            <a:r>
              <a:rPr lang="en-US" sz="2400" dirty="0" smtClean="0"/>
              <a:t>I </a:t>
            </a:r>
            <a:r>
              <a:rPr lang="en-US" sz="2400" dirty="0"/>
              <a:t>o</a:t>
            </a:r>
            <a:r>
              <a:rPr lang="en-US" sz="2400" dirty="0" smtClean="0"/>
              <a:t>ften take photos of my pony.</a:t>
            </a:r>
          </a:p>
          <a:p>
            <a:r>
              <a:rPr lang="en-US" sz="2400" dirty="0" smtClean="0"/>
              <a:t>In the evenings I read books about animals.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0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6624736" cy="50405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Make up questions to the sentences:</a:t>
            </a:r>
            <a:endParaRPr lang="ru-RU" dirty="0"/>
          </a:p>
        </p:txBody>
      </p:sp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179512" y="6021288"/>
            <a:ext cx="720080" cy="692696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301</TotalTime>
  <Words>707</Words>
  <Application>Microsoft Office PowerPoint</Application>
  <PresentationFormat>Экран (4:3)</PresentationFormat>
  <Paragraphs>143</Paragraphs>
  <Slides>13</Slides>
  <Notes>0</Notes>
  <HiddenSlides>12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Слайд 1</vt:lpstr>
      <vt:lpstr>The Present Simple Tense</vt:lpstr>
      <vt:lpstr>The Present Simple Tense образуется:</vt:lpstr>
      <vt:lpstr>Вопросительная форма образуется</vt:lpstr>
      <vt:lpstr>Отрицательная форма образуется</vt:lpstr>
      <vt:lpstr>Exercises</vt:lpstr>
      <vt:lpstr>Exercises</vt:lpstr>
      <vt:lpstr>Exercises</vt:lpstr>
      <vt:lpstr>Exercises</vt:lpstr>
      <vt:lpstr>Exercises</vt:lpstr>
      <vt:lpstr>Exercises</vt:lpstr>
      <vt:lpstr>Time expressions</vt:lpstr>
      <vt:lpstr>Resources: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</dc:creator>
  <cp:lastModifiedBy>Мак</cp:lastModifiedBy>
  <cp:revision>12</cp:revision>
  <dcterms:created xsi:type="dcterms:W3CDTF">2013-06-12T06:31:02Z</dcterms:created>
  <dcterms:modified xsi:type="dcterms:W3CDTF">2013-06-12T12:44:48Z</dcterms:modified>
</cp:coreProperties>
</file>