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1404" y="-13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0E1AA6-DDA4-4493-8DFC-1E5080C87955}" type="datetimeFigureOut">
              <a:rPr lang="ru-RU" smtClean="0"/>
              <a:pPr/>
              <a:t>14.12.2011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44EA25A-815F-4EC8-A0C2-738B2CA53EA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0E1AA6-DDA4-4493-8DFC-1E5080C87955}" type="datetimeFigureOut">
              <a:rPr lang="ru-RU" smtClean="0"/>
              <a:pPr/>
              <a:t>14.12.2011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EA25A-815F-4EC8-A0C2-738B2CA53EA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0E1AA6-DDA4-4493-8DFC-1E5080C87955}" type="datetimeFigureOut">
              <a:rPr lang="ru-RU" smtClean="0"/>
              <a:pPr/>
              <a:t>14.12.2011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EA25A-815F-4EC8-A0C2-738B2CA53EA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970E1AA6-DDA4-4493-8DFC-1E5080C87955}" type="datetimeFigureOut">
              <a:rPr lang="ru-RU" smtClean="0"/>
              <a:pPr/>
              <a:t>14.12.2011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D44EA25A-815F-4EC8-A0C2-738B2CA53EA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0E1AA6-DDA4-4493-8DFC-1E5080C87955}" type="datetimeFigureOut">
              <a:rPr lang="ru-RU" smtClean="0"/>
              <a:pPr/>
              <a:t>14.12.2011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EA25A-815F-4EC8-A0C2-738B2CA53EA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0E1AA6-DDA4-4493-8DFC-1E5080C87955}" type="datetimeFigureOut">
              <a:rPr lang="ru-RU" smtClean="0"/>
              <a:pPr/>
              <a:t>14.12.2011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EA25A-815F-4EC8-A0C2-738B2CA53EA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EA25A-815F-4EC8-A0C2-738B2CA53EA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0E1AA6-DDA4-4493-8DFC-1E5080C87955}" type="datetimeFigureOut">
              <a:rPr lang="ru-RU" smtClean="0"/>
              <a:pPr/>
              <a:t>14.12.2011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0E1AA6-DDA4-4493-8DFC-1E5080C87955}" type="datetimeFigureOut">
              <a:rPr lang="ru-RU" smtClean="0"/>
              <a:pPr/>
              <a:t>14.12.2011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EA25A-815F-4EC8-A0C2-738B2CA53EA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0E1AA6-DDA4-4493-8DFC-1E5080C87955}" type="datetimeFigureOut">
              <a:rPr lang="ru-RU" smtClean="0"/>
              <a:pPr/>
              <a:t>14.12.2011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EA25A-815F-4EC8-A0C2-738B2CA53EA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970E1AA6-DDA4-4493-8DFC-1E5080C87955}" type="datetimeFigureOut">
              <a:rPr lang="ru-RU" smtClean="0"/>
              <a:pPr/>
              <a:t>14.12.2011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D44EA25A-815F-4EC8-A0C2-738B2CA53EA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0E1AA6-DDA4-4493-8DFC-1E5080C87955}" type="datetimeFigureOut">
              <a:rPr lang="ru-RU" smtClean="0"/>
              <a:pPr/>
              <a:t>14.12.2011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44EA25A-815F-4EC8-A0C2-738B2CA53EA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970E1AA6-DDA4-4493-8DFC-1E5080C87955}" type="datetimeFigureOut">
              <a:rPr lang="ru-RU" smtClean="0"/>
              <a:pPr/>
              <a:t>14.12.2011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D44EA25A-815F-4EC8-A0C2-738B2CA53EA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836440"/>
          </a:xfrm>
        </p:spPr>
        <p:txBody>
          <a:bodyPr>
            <a:noAutofit/>
          </a:bodyPr>
          <a:lstStyle/>
          <a:p>
            <a:pPr algn="ctr"/>
            <a:r>
              <a:rPr lang="en-US" sz="9600" b="1" dirty="0" smtClean="0">
                <a:solidFill>
                  <a:schemeClr val="bg1"/>
                </a:solidFill>
                <a:latin typeface="Blackadder ITC" pitchFamily="82" charset="0"/>
              </a:rPr>
              <a:t>Detective Agency</a:t>
            </a:r>
            <a:endParaRPr lang="ru-RU" sz="9600" b="1" dirty="0">
              <a:solidFill>
                <a:schemeClr val="bg1"/>
              </a:solidFill>
              <a:latin typeface="Arial Black" pitchFamily="34" charset="0"/>
            </a:endParaRPr>
          </a:p>
        </p:txBody>
      </p:sp>
      <p:pic>
        <p:nvPicPr>
          <p:cNvPr id="7" name="Содержимое 6" descr="m025.pn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755576" y="1412776"/>
            <a:ext cx="5256584" cy="4392488"/>
          </a:xfrm>
        </p:spPr>
      </p:pic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5292080" y="1988840"/>
            <a:ext cx="3416056" cy="4107160"/>
          </a:xfrm>
        </p:spPr>
        <p:txBody>
          <a:bodyPr>
            <a:normAutofit lnSpcReduction="10000"/>
          </a:bodyPr>
          <a:lstStyle/>
          <a:p>
            <a:pPr algn="r">
              <a:buNone/>
            </a:pPr>
            <a:endParaRPr lang="en-US" dirty="0" smtClean="0"/>
          </a:p>
          <a:p>
            <a:pPr algn="r">
              <a:buNone/>
            </a:pPr>
            <a:endParaRPr lang="en-US" dirty="0" smtClean="0"/>
          </a:p>
          <a:p>
            <a:pPr algn="r">
              <a:buNone/>
            </a:pPr>
            <a:endParaRPr lang="en-US" dirty="0" smtClean="0"/>
          </a:p>
          <a:p>
            <a:pPr algn="r">
              <a:buNone/>
            </a:pPr>
            <a:endParaRPr lang="en-US" dirty="0" smtClean="0"/>
          </a:p>
          <a:p>
            <a:pPr algn="r">
              <a:buNone/>
            </a:pPr>
            <a:endParaRPr lang="en-US" dirty="0" smtClean="0"/>
          </a:p>
          <a:p>
            <a:pPr algn="r">
              <a:buNone/>
            </a:pPr>
            <a:endParaRPr lang="en-US" dirty="0" smtClean="0"/>
          </a:p>
          <a:p>
            <a:pPr algn="r">
              <a:buNone/>
            </a:pPr>
            <a:r>
              <a:rPr lang="en-US" sz="2800" b="1" dirty="0" smtClean="0">
                <a:solidFill>
                  <a:schemeClr val="tx2">
                    <a:lumMod val="25000"/>
                  </a:schemeClr>
                </a:solidFill>
                <a:latin typeface="Blackadder ITC" pitchFamily="82" charset="0"/>
              </a:rPr>
              <a:t>If </a:t>
            </a:r>
            <a:r>
              <a:rPr lang="en-US" sz="2800" b="1" dirty="0" smtClean="0">
                <a:solidFill>
                  <a:schemeClr val="tx2">
                    <a:lumMod val="25000"/>
                  </a:schemeClr>
                </a:solidFill>
                <a:latin typeface="Blackadder ITC" pitchFamily="82" charset="0"/>
              </a:rPr>
              <a:t>you have </a:t>
            </a:r>
            <a:r>
              <a:rPr lang="en-US" sz="2800" b="1" dirty="0" smtClean="0">
                <a:solidFill>
                  <a:schemeClr val="tx2">
                    <a:lumMod val="25000"/>
                  </a:schemeClr>
                </a:solidFill>
                <a:latin typeface="Blackadder ITC" pitchFamily="82" charset="0"/>
              </a:rPr>
              <a:t>lost something, we will definitely help you</a:t>
            </a:r>
            <a:r>
              <a:rPr lang="en-US" sz="2800" dirty="0" smtClean="0">
                <a:solidFill>
                  <a:schemeClr val="tx2">
                    <a:lumMod val="25000"/>
                  </a:schemeClr>
                </a:solidFill>
                <a:latin typeface="Blackadder ITC" pitchFamily="82" charset="0"/>
              </a:rPr>
              <a:t>.</a:t>
            </a:r>
            <a:endParaRPr lang="ru-RU" sz="2800" dirty="0">
              <a:solidFill>
                <a:schemeClr val="tx2">
                  <a:lumMod val="25000"/>
                </a:schemeClr>
              </a:solidFill>
            </a:endParaRPr>
          </a:p>
        </p:txBody>
      </p:sp>
      <p:pic>
        <p:nvPicPr>
          <p:cNvPr id="8" name="Рисунок 7" descr="2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100392" y="332656"/>
            <a:ext cx="787702" cy="772026"/>
          </a:xfrm>
          <a:prstGeom prst="rect">
            <a:avLst/>
          </a:prstGeom>
        </p:spPr>
      </p:pic>
      <p:pic>
        <p:nvPicPr>
          <p:cNvPr id="9" name="Рисунок 8" descr="2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244408" y="1844824"/>
            <a:ext cx="720080" cy="705750"/>
          </a:xfrm>
          <a:prstGeom prst="rect">
            <a:avLst/>
          </a:prstGeom>
        </p:spPr>
      </p:pic>
      <p:pic>
        <p:nvPicPr>
          <p:cNvPr id="10" name="Рисунок 9" descr="2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55576" y="5949280"/>
            <a:ext cx="648072" cy="635175"/>
          </a:xfrm>
          <a:prstGeom prst="rect">
            <a:avLst/>
          </a:prstGeom>
        </p:spPr>
      </p:pic>
      <p:pic>
        <p:nvPicPr>
          <p:cNvPr id="11" name="Рисунок 10" descr="2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835696" y="5949280"/>
            <a:ext cx="720080" cy="705750"/>
          </a:xfrm>
          <a:prstGeom prst="rect">
            <a:avLst/>
          </a:prstGeom>
        </p:spPr>
      </p:pic>
      <p:pic>
        <p:nvPicPr>
          <p:cNvPr id="12" name="Рисунок 11" descr="2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244408" y="3068960"/>
            <a:ext cx="720080" cy="705750"/>
          </a:xfrm>
          <a:prstGeom prst="rect">
            <a:avLst/>
          </a:prstGeom>
        </p:spPr>
      </p:pic>
      <p:pic>
        <p:nvPicPr>
          <p:cNvPr id="13" name="Рисунок 12" descr="2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316416" y="4077072"/>
            <a:ext cx="720080" cy="705750"/>
          </a:xfrm>
          <a:prstGeom prst="rect">
            <a:avLst/>
          </a:prstGeom>
        </p:spPr>
      </p:pic>
      <p:pic>
        <p:nvPicPr>
          <p:cNvPr id="14" name="Рисунок 13" descr="2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028384" y="5805264"/>
            <a:ext cx="720080" cy="705750"/>
          </a:xfrm>
          <a:prstGeom prst="rect">
            <a:avLst/>
          </a:prstGeom>
        </p:spPr>
      </p:pic>
      <p:pic>
        <p:nvPicPr>
          <p:cNvPr id="15" name="Рисунок 14" descr="2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732240" y="5877272"/>
            <a:ext cx="720080" cy="705750"/>
          </a:xfrm>
          <a:prstGeom prst="rect">
            <a:avLst/>
          </a:prstGeom>
        </p:spPr>
      </p:pic>
      <p:pic>
        <p:nvPicPr>
          <p:cNvPr id="16" name="Рисунок 15" descr="2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508104" y="5949280"/>
            <a:ext cx="720080" cy="705750"/>
          </a:xfrm>
          <a:prstGeom prst="rect">
            <a:avLst/>
          </a:prstGeom>
        </p:spPr>
      </p:pic>
      <p:pic>
        <p:nvPicPr>
          <p:cNvPr id="17" name="Рисунок 16" descr="2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355976" y="5949280"/>
            <a:ext cx="720080" cy="705750"/>
          </a:xfrm>
          <a:prstGeom prst="rect">
            <a:avLst/>
          </a:prstGeom>
        </p:spPr>
      </p:pic>
      <p:pic>
        <p:nvPicPr>
          <p:cNvPr id="18" name="Рисунок 17" descr="2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131840" y="5949280"/>
            <a:ext cx="720080" cy="705750"/>
          </a:xfrm>
          <a:prstGeom prst="rect">
            <a:avLst/>
          </a:prstGeom>
        </p:spPr>
      </p:pic>
      <p:pic>
        <p:nvPicPr>
          <p:cNvPr id="19" name="Рисунок 18" descr="2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1520" y="3861048"/>
            <a:ext cx="720080" cy="705750"/>
          </a:xfrm>
          <a:prstGeom prst="rect">
            <a:avLst/>
          </a:prstGeom>
        </p:spPr>
      </p:pic>
      <p:pic>
        <p:nvPicPr>
          <p:cNvPr id="20" name="Рисунок 19" descr="2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1520" y="4941168"/>
            <a:ext cx="720080" cy="705750"/>
          </a:xfrm>
          <a:prstGeom prst="rect">
            <a:avLst/>
          </a:prstGeom>
        </p:spPr>
      </p:pic>
      <p:pic>
        <p:nvPicPr>
          <p:cNvPr id="21" name="Рисунок 20" descr="2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1520" y="1988840"/>
            <a:ext cx="720080" cy="705750"/>
          </a:xfrm>
          <a:prstGeom prst="rect">
            <a:avLst/>
          </a:prstGeom>
        </p:spPr>
      </p:pic>
      <p:pic>
        <p:nvPicPr>
          <p:cNvPr id="22" name="Рисунок 21" descr="2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1520" y="908720"/>
            <a:ext cx="720080" cy="705750"/>
          </a:xfrm>
          <a:prstGeom prst="rect">
            <a:avLst/>
          </a:prstGeom>
        </p:spPr>
      </p:pic>
      <p:pic>
        <p:nvPicPr>
          <p:cNvPr id="23" name="Рисунок 22" descr="2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9552" y="188640"/>
            <a:ext cx="720080" cy="705750"/>
          </a:xfrm>
          <a:prstGeom prst="rect">
            <a:avLst/>
          </a:prstGeom>
        </p:spPr>
      </p:pic>
      <p:pic>
        <p:nvPicPr>
          <p:cNvPr id="24" name="Рисунок 23" descr="2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23728" y="188640"/>
            <a:ext cx="720080" cy="705750"/>
          </a:xfrm>
          <a:prstGeom prst="rect">
            <a:avLst/>
          </a:prstGeom>
        </p:spPr>
      </p:pic>
      <p:pic>
        <p:nvPicPr>
          <p:cNvPr id="25" name="Рисунок 24" descr="2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347864" y="188640"/>
            <a:ext cx="720080" cy="705750"/>
          </a:xfrm>
          <a:prstGeom prst="rect">
            <a:avLst/>
          </a:prstGeom>
        </p:spPr>
      </p:pic>
      <p:pic>
        <p:nvPicPr>
          <p:cNvPr id="26" name="Рисунок 25" descr="2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355976" y="188640"/>
            <a:ext cx="720080" cy="705750"/>
          </a:xfrm>
          <a:prstGeom prst="rect">
            <a:avLst/>
          </a:prstGeom>
        </p:spPr>
      </p:pic>
      <p:pic>
        <p:nvPicPr>
          <p:cNvPr id="27" name="Рисунок 26" descr="2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084168" y="260648"/>
            <a:ext cx="720080" cy="705750"/>
          </a:xfrm>
          <a:prstGeom prst="rect">
            <a:avLst/>
          </a:prstGeom>
        </p:spPr>
      </p:pic>
      <p:pic>
        <p:nvPicPr>
          <p:cNvPr id="28" name="Рисунок 27" descr="2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020272" y="260648"/>
            <a:ext cx="720080" cy="705750"/>
          </a:xfrm>
          <a:prstGeom prst="rect">
            <a:avLst/>
          </a:prstGeom>
        </p:spPr>
      </p:pic>
      <p:sp>
        <p:nvSpPr>
          <p:cNvPr id="29" name="Овальная выноска 28"/>
          <p:cNvSpPr/>
          <p:nvPr/>
        </p:nvSpPr>
        <p:spPr>
          <a:xfrm>
            <a:off x="5652120" y="1916832"/>
            <a:ext cx="2376264" cy="1620760"/>
          </a:xfrm>
          <a:prstGeom prst="wedgeEllipseCallout">
            <a:avLst>
              <a:gd name="adj1" fmla="val -75593"/>
              <a:gd name="adj2" fmla="val 26308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Hello! I’m Ostin the Detective!!! Nice to meet you!</a:t>
            </a:r>
            <a:endParaRPr lang="ru-RU" b="1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Составь предложения.</a:t>
            </a:r>
            <a:endParaRPr lang="ru-RU" dirty="0"/>
          </a:p>
        </p:txBody>
      </p:sp>
      <p:pic>
        <p:nvPicPr>
          <p:cNvPr id="7" name="Содержимое 6" descr="1232019347_wkbdld23qr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rcRect l="3445" r="2537" b="8114"/>
          <a:stretch>
            <a:fillRect/>
          </a:stretch>
        </p:blipFill>
        <p:spPr>
          <a:xfrm>
            <a:off x="1259632" y="2996952"/>
            <a:ext cx="6840760" cy="3384376"/>
          </a:xfrm>
        </p:spPr>
      </p:pic>
      <p:sp>
        <p:nvSpPr>
          <p:cNvPr id="5" name="Овал 4"/>
          <p:cNvSpPr/>
          <p:nvPr/>
        </p:nvSpPr>
        <p:spPr>
          <a:xfrm>
            <a:off x="1115616" y="1628800"/>
            <a:ext cx="1512168" cy="914400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It is </a:t>
            </a:r>
            <a:endParaRPr lang="ru-RU" dirty="0"/>
          </a:p>
        </p:txBody>
      </p:sp>
      <p:sp>
        <p:nvSpPr>
          <p:cNvPr id="6" name="Овал 5"/>
          <p:cNvSpPr/>
          <p:nvPr/>
        </p:nvSpPr>
        <p:spPr>
          <a:xfrm>
            <a:off x="3707904" y="1628800"/>
            <a:ext cx="1512168" cy="914400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какой</a:t>
            </a:r>
            <a:endParaRPr lang="ru-RU" dirty="0"/>
          </a:p>
        </p:txBody>
      </p:sp>
      <p:sp>
        <p:nvSpPr>
          <p:cNvPr id="8" name="Овал 7"/>
          <p:cNvSpPr/>
          <p:nvPr/>
        </p:nvSpPr>
        <p:spPr>
          <a:xfrm>
            <a:off x="6372200" y="1628800"/>
            <a:ext cx="1512168" cy="914400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что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3059832" y="1844824"/>
            <a:ext cx="5040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C00000"/>
                </a:solidFill>
              </a:rPr>
              <a:t>a</a:t>
            </a:r>
            <a:endParaRPr lang="ru-RU" sz="28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51520" y="1052736"/>
            <a:ext cx="8424937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Например:</a:t>
            </a:r>
          </a:p>
          <a:p>
            <a:r>
              <a:rPr lang="en-US" sz="7200" dirty="0" smtClean="0"/>
              <a:t>It is  a cool book.</a:t>
            </a:r>
          </a:p>
          <a:p>
            <a:r>
              <a:rPr lang="en-US" sz="7200" dirty="0" smtClean="0"/>
              <a:t> Dad is a good cook.</a:t>
            </a:r>
            <a:endParaRPr lang="ru-RU" sz="72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 algn="ctr"/>
            <a:r>
              <a:rPr lang="ru-RU" sz="3200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1. Характеризуем этот предмет по модели: КАКОЙ? КАКАЯ? </a:t>
            </a:r>
            <a:endParaRPr lang="ru-RU" sz="3200" b="1" dirty="0" smtClean="0">
              <a:solidFill>
                <a:schemeClr val="bg1">
                  <a:lumMod val="95000"/>
                  <a:lumOff val="5000"/>
                </a:schemeClr>
              </a:solidFill>
            </a:endParaRPr>
          </a:p>
          <a:p>
            <a:pPr algn="ctr">
              <a:buNone/>
            </a:pPr>
            <a:r>
              <a:rPr lang="ru-RU" sz="3200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3200" b="1" dirty="0" smtClean="0">
                <a:solidFill>
                  <a:srgbClr val="C00000"/>
                </a:solidFill>
                <a:latin typeface="Bernard MT Condensed" pitchFamily="18" charset="0"/>
              </a:rPr>
              <a:t>It is</a:t>
            </a:r>
            <a:r>
              <a:rPr lang="ru-RU" sz="3200" b="1" dirty="0" smtClean="0">
                <a:solidFill>
                  <a:srgbClr val="C00000"/>
                </a:solidFill>
              </a:rPr>
              <a:t> + какой</a:t>
            </a:r>
            <a:r>
              <a:rPr lang="ru-RU" sz="3200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.</a:t>
            </a:r>
          </a:p>
          <a:p>
            <a:pPr algn="ctr"/>
            <a:r>
              <a:rPr lang="ru-RU" sz="3200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2. Называем те вещи, которыми не является наша пропажа (собачка </a:t>
            </a:r>
            <a:r>
              <a:rPr lang="en-US" sz="3200" b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Bernard MT Condensed" pitchFamily="18" charset="0"/>
              </a:rPr>
              <a:t>Not</a:t>
            </a:r>
            <a:r>
              <a:rPr lang="ru-RU" sz="3200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нам здесь помогает) </a:t>
            </a:r>
            <a:r>
              <a:rPr lang="ru-RU" sz="3200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–</a:t>
            </a:r>
          </a:p>
          <a:p>
            <a:pPr algn="ctr">
              <a:buNone/>
            </a:pPr>
            <a:r>
              <a:rPr lang="ru-RU" sz="3200" b="1" dirty="0" smtClean="0">
                <a:solidFill>
                  <a:srgbClr val="C00000"/>
                </a:solidFill>
              </a:rPr>
              <a:t> </a:t>
            </a:r>
            <a:r>
              <a:rPr lang="en-US" sz="3200" b="1" dirty="0" smtClean="0">
                <a:solidFill>
                  <a:srgbClr val="C00000"/>
                </a:solidFill>
                <a:latin typeface="Bernard MT Condensed" pitchFamily="18" charset="0"/>
              </a:rPr>
              <a:t>It is</a:t>
            </a:r>
            <a:r>
              <a:rPr lang="ru-RU" sz="3200" b="1" dirty="0" smtClean="0">
                <a:solidFill>
                  <a:srgbClr val="C00000"/>
                </a:solidFill>
              </a:rPr>
              <a:t> … + </a:t>
            </a:r>
            <a:r>
              <a:rPr lang="ru-RU" sz="3200" b="1" dirty="0" err="1" smtClean="0">
                <a:solidFill>
                  <a:srgbClr val="C00000"/>
                </a:solidFill>
              </a:rPr>
              <a:t>какой+что</a:t>
            </a:r>
            <a:r>
              <a:rPr lang="ru-RU" sz="3200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.</a:t>
            </a:r>
          </a:p>
          <a:p>
            <a:pPr algn="ctr"/>
            <a:r>
              <a:rPr lang="ru-RU" sz="3200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3. Называем этот предмет</a:t>
            </a:r>
            <a:r>
              <a:rPr lang="ru-RU" sz="3200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.</a:t>
            </a:r>
          </a:p>
          <a:p>
            <a:pPr algn="ctr">
              <a:buNone/>
            </a:pPr>
            <a:r>
              <a:rPr lang="ru-RU" sz="3200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3200" b="1" dirty="0" smtClean="0">
                <a:solidFill>
                  <a:srgbClr val="C00000"/>
                </a:solidFill>
                <a:latin typeface="Bernard MT Condensed" pitchFamily="18" charset="0"/>
              </a:rPr>
              <a:t>It is</a:t>
            </a:r>
            <a:r>
              <a:rPr lang="ru-RU" sz="3200" b="1" dirty="0" smtClean="0">
                <a:solidFill>
                  <a:srgbClr val="C00000"/>
                </a:solidFill>
              </a:rPr>
              <a:t> +</a:t>
            </a:r>
            <a:r>
              <a:rPr lang="ru-RU" sz="3200" b="1" dirty="0" err="1" smtClean="0">
                <a:solidFill>
                  <a:srgbClr val="C00000"/>
                </a:solidFill>
              </a:rPr>
              <a:t>какой+что</a:t>
            </a:r>
            <a:r>
              <a:rPr lang="ru-RU" sz="3200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.</a:t>
            </a:r>
          </a:p>
          <a:p>
            <a:endParaRPr lang="ru-RU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План  </a:t>
            </a:r>
            <a:br>
              <a:rPr lang="ru-RU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</a:br>
            <a:r>
              <a:rPr lang="ru-RU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описания пропавших вещей</a:t>
            </a:r>
            <a:endParaRPr lang="ru-RU" b="1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tx2">
                    <a:lumMod val="25000"/>
                  </a:schemeClr>
                </a:solidFill>
              </a:rPr>
              <a:t>Секретный код для детективов. </a:t>
            </a:r>
            <a:r>
              <a:rPr lang="en-US" dirty="0" smtClean="0">
                <a:solidFill>
                  <a:schemeClr val="tx2">
                    <a:lumMod val="25000"/>
                  </a:schemeClr>
                </a:solidFill>
              </a:rPr>
              <a:t/>
            </a:r>
            <a:br>
              <a:rPr lang="en-US" dirty="0" smtClean="0">
                <a:solidFill>
                  <a:schemeClr val="tx2">
                    <a:lumMod val="25000"/>
                  </a:schemeClr>
                </a:solidFill>
              </a:rPr>
            </a:br>
            <a:r>
              <a:rPr lang="en-US" dirty="0" smtClean="0">
                <a:solidFill>
                  <a:schemeClr val="tx2">
                    <a:lumMod val="25000"/>
                  </a:schemeClr>
                </a:solidFill>
              </a:rPr>
              <a:t>Secret Code for Detectives.</a:t>
            </a:r>
            <a:endParaRPr lang="ru-RU" dirty="0">
              <a:solidFill>
                <a:schemeClr val="tx2">
                  <a:lumMod val="2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618856" cy="4572000"/>
          </a:xfrm>
        </p:spPr>
        <p:txBody>
          <a:bodyPr/>
          <a:lstStyle/>
          <a:p>
            <a:pPr algn="ctr">
              <a:buNone/>
            </a:pPr>
            <a:r>
              <a:rPr lang="ru-RU" dirty="0" smtClean="0"/>
              <a:t>Познакомься с буквой Сс</a:t>
            </a:r>
          </a:p>
          <a:p>
            <a:pPr algn="ctr">
              <a:buNone/>
            </a:pPr>
            <a:r>
              <a:rPr lang="ru-RU" dirty="0" smtClean="0"/>
              <a:t>Букву ты произнеси.</a:t>
            </a:r>
          </a:p>
          <a:p>
            <a:pPr algn="ctr">
              <a:buNone/>
            </a:pPr>
            <a:r>
              <a:rPr lang="ru-RU" dirty="0" smtClean="0"/>
              <a:t>Знай, что Сс дает два звука.</a:t>
            </a:r>
          </a:p>
          <a:p>
            <a:pPr algn="ctr">
              <a:buNone/>
            </a:pPr>
            <a:r>
              <a:rPr lang="ru-RU" dirty="0" smtClean="0"/>
              <a:t>Первый - [</a:t>
            </a:r>
            <a:r>
              <a:rPr lang="en-US" dirty="0" smtClean="0">
                <a:latin typeface="Algerian" pitchFamily="82" charset="0"/>
              </a:rPr>
              <a:t>k</a:t>
            </a:r>
            <a:r>
              <a:rPr lang="ru-RU" dirty="0" smtClean="0"/>
              <a:t>]</a:t>
            </a:r>
            <a:r>
              <a:rPr lang="en-US" dirty="0" smtClean="0">
                <a:latin typeface="Algerian" pitchFamily="82" charset="0"/>
              </a:rPr>
              <a:t> </a:t>
            </a:r>
            <a:r>
              <a:rPr lang="ru-RU" dirty="0" smtClean="0"/>
              <a:t>как в слове</a:t>
            </a:r>
            <a:r>
              <a:rPr lang="en-US" dirty="0" smtClean="0">
                <a:latin typeface="Algerian" pitchFamily="82" charset="0"/>
              </a:rPr>
              <a:t> cook.</a:t>
            </a:r>
          </a:p>
          <a:p>
            <a:pPr algn="ctr">
              <a:buNone/>
            </a:pPr>
            <a:r>
              <a:rPr lang="ru-RU" dirty="0" smtClean="0"/>
              <a:t>Добрый повар – Мистер Брук</a:t>
            </a:r>
          </a:p>
          <a:p>
            <a:pPr algn="ctr">
              <a:buNone/>
            </a:pPr>
            <a:r>
              <a:rPr lang="ru-RU" dirty="0" smtClean="0"/>
              <a:t>[</a:t>
            </a:r>
            <a:r>
              <a:rPr lang="en-US" dirty="0" smtClean="0">
                <a:latin typeface="Algerian" pitchFamily="82" charset="0"/>
              </a:rPr>
              <a:t>s</a:t>
            </a:r>
            <a:r>
              <a:rPr lang="ru-RU" dirty="0" smtClean="0"/>
              <a:t>]</a:t>
            </a:r>
            <a:r>
              <a:rPr lang="en-US" dirty="0" smtClean="0">
                <a:latin typeface="Algerian" pitchFamily="82" charset="0"/>
              </a:rPr>
              <a:t> – </a:t>
            </a:r>
            <a:r>
              <a:rPr lang="ru-RU" dirty="0" smtClean="0"/>
              <a:t>второй звук буквы Сс.</a:t>
            </a:r>
          </a:p>
          <a:p>
            <a:pPr algn="ctr">
              <a:buNone/>
            </a:pPr>
            <a:r>
              <a:rPr lang="ru-RU" dirty="0" smtClean="0"/>
              <a:t>Звуки ты произнеси.</a:t>
            </a:r>
            <a:endParaRPr lang="ru-RU" dirty="0"/>
          </a:p>
        </p:txBody>
      </p:sp>
      <p:pic>
        <p:nvPicPr>
          <p:cNvPr id="5" name="Содержимое 4" descr="kolobki.0-05-33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5076056" y="1628801"/>
            <a:ext cx="3631382" cy="4248472"/>
          </a:xfr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Подготовь необходимые слова.</a:t>
            </a:r>
            <a:endParaRPr lang="ru-RU" b="1" dirty="0"/>
          </a:p>
        </p:txBody>
      </p:sp>
      <p:pic>
        <p:nvPicPr>
          <p:cNvPr id="5" name="Содержимое 4" descr="1232019021_5ncfzuutp3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1628800"/>
            <a:ext cx="4059238" cy="4248471"/>
          </a:xfrm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algn="ctr">
              <a:buNone/>
            </a:pPr>
            <a:r>
              <a:rPr lang="en-US" dirty="0" smtClean="0"/>
              <a:t>a</a:t>
            </a:r>
            <a:r>
              <a:rPr lang="en-US" dirty="0" smtClean="0"/>
              <a:t> bed</a:t>
            </a:r>
          </a:p>
          <a:p>
            <a:pPr algn="ctr">
              <a:buNone/>
            </a:pPr>
            <a:r>
              <a:rPr lang="en-US" dirty="0" smtClean="0"/>
              <a:t> milk </a:t>
            </a:r>
          </a:p>
          <a:p>
            <a:pPr algn="ctr">
              <a:buNone/>
            </a:pPr>
            <a:r>
              <a:rPr lang="en-US" dirty="0" smtClean="0"/>
              <a:t>a tent </a:t>
            </a:r>
          </a:p>
          <a:p>
            <a:pPr algn="ctr">
              <a:buNone/>
            </a:pPr>
            <a:r>
              <a:rPr lang="en-US" dirty="0" smtClean="0"/>
              <a:t>a tin</a:t>
            </a:r>
          </a:p>
          <a:p>
            <a:pPr algn="ctr">
              <a:buNone/>
            </a:pPr>
            <a:r>
              <a:rPr lang="en-US" dirty="0" smtClean="0"/>
              <a:t> a pin </a:t>
            </a:r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692424"/>
          </a:xfrm>
        </p:spPr>
        <p:txBody>
          <a:bodyPr>
            <a:noAutofit/>
          </a:bodyPr>
          <a:lstStyle/>
          <a:p>
            <a:pPr algn="ctr"/>
            <a:r>
              <a:rPr lang="en-US" sz="9600" dirty="0" smtClean="0"/>
              <a:t>a cook </a:t>
            </a:r>
            <a:endParaRPr lang="ru-RU" sz="9600" dirty="0"/>
          </a:p>
        </p:txBody>
      </p:sp>
      <p:pic>
        <p:nvPicPr>
          <p:cNvPr id="5" name="Содержимое 4" descr="34305-Clipart-Illustration-Of-A-Jolly-Blond-Male-Chef-Stirring-A-Pot-Of-Foaming-Soup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rcRect l="2029" t="1710" r="5727"/>
          <a:stretch>
            <a:fillRect/>
          </a:stretch>
        </p:blipFill>
        <p:spPr>
          <a:xfrm>
            <a:off x="2123728" y="1772816"/>
            <a:ext cx="4752528" cy="4146488"/>
          </a:xfr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548408"/>
          </a:xfrm>
        </p:spPr>
        <p:txBody>
          <a:bodyPr>
            <a:noAutofit/>
          </a:bodyPr>
          <a:lstStyle/>
          <a:p>
            <a:pPr algn="ctr"/>
            <a:r>
              <a:rPr lang="en-US" sz="9600" dirty="0" smtClean="0"/>
              <a:t>a cap</a:t>
            </a:r>
            <a:endParaRPr lang="ru-RU" sz="9600" dirty="0"/>
          </a:p>
        </p:txBody>
      </p:sp>
      <p:pic>
        <p:nvPicPr>
          <p:cNvPr id="5" name="Содержимое 4" descr="Cap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1763688" y="2132856"/>
            <a:ext cx="5383857" cy="3429000"/>
          </a:xfr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404392"/>
          </a:xfrm>
        </p:spPr>
        <p:txBody>
          <a:bodyPr>
            <a:noAutofit/>
          </a:bodyPr>
          <a:lstStyle/>
          <a:p>
            <a:pPr algn="ctr"/>
            <a:r>
              <a:rPr lang="en-US" sz="9600" dirty="0" smtClean="0"/>
              <a:t>a cat</a:t>
            </a:r>
            <a:endParaRPr lang="ru-RU" sz="9600" dirty="0"/>
          </a:p>
        </p:txBody>
      </p:sp>
      <p:pic>
        <p:nvPicPr>
          <p:cNvPr id="5" name="Содержимое 4" descr="post-27467-1176069259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1115616" y="1628800"/>
            <a:ext cx="6477469" cy="4572000"/>
          </a:xfr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548408"/>
          </a:xfrm>
        </p:spPr>
        <p:txBody>
          <a:bodyPr>
            <a:noAutofit/>
          </a:bodyPr>
          <a:lstStyle/>
          <a:p>
            <a:pPr algn="ctr"/>
            <a:r>
              <a:rPr lang="en-US" sz="5400" dirty="0" smtClean="0"/>
              <a:t>cool </a:t>
            </a:r>
            <a:r>
              <a:rPr lang="ru-RU" sz="5400" dirty="0" smtClean="0"/>
              <a:t/>
            </a:r>
            <a:br>
              <a:rPr lang="ru-RU" sz="5400" dirty="0" smtClean="0"/>
            </a:br>
            <a:r>
              <a:rPr lang="ru-RU" sz="5400" dirty="0" smtClean="0"/>
              <a:t>отличный, первоклассный</a:t>
            </a:r>
            <a:endParaRPr lang="ru-RU" sz="5400" dirty="0"/>
          </a:p>
        </p:txBody>
      </p:sp>
      <p:pic>
        <p:nvPicPr>
          <p:cNvPr id="5" name="Содержимое 4" descr="653-p6-adolescenta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1763688" y="1700808"/>
            <a:ext cx="5643414" cy="4516238"/>
          </a:xfr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9468" y="1844824"/>
            <a:ext cx="838498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600" dirty="0" smtClean="0">
                <a:solidFill>
                  <a:srgbClr val="C00000"/>
                </a:solidFill>
                <a:latin typeface="Algerian" pitchFamily="82" charset="0"/>
              </a:rPr>
              <a:t>WELL DONE!</a:t>
            </a:r>
            <a:endParaRPr lang="ru-RU" sz="96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548408"/>
          </a:xfrm>
        </p:spPr>
        <p:txBody>
          <a:bodyPr>
            <a:noAutofit/>
          </a:bodyPr>
          <a:lstStyle/>
          <a:p>
            <a:pPr algn="ctr"/>
            <a:r>
              <a:rPr lang="ru-RU" sz="4800" dirty="0" smtClean="0">
                <a:solidFill>
                  <a:schemeClr val="bg1">
                    <a:lumMod val="85000"/>
                    <a:lumOff val="15000"/>
                  </a:schemeClr>
                </a:solidFill>
              </a:rPr>
              <a:t>Составь словосочетания.</a:t>
            </a:r>
            <a:endParaRPr lang="ru-RU" sz="4800" dirty="0">
              <a:solidFill>
                <a:schemeClr val="bg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5" name="Содержимое 4" descr="111007_8de76568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1916832"/>
            <a:ext cx="4059238" cy="3888431"/>
          </a:xfrm>
        </p:spPr>
      </p:pic>
      <p:sp>
        <p:nvSpPr>
          <p:cNvPr id="8" name="Овал 7"/>
          <p:cNvSpPr/>
          <p:nvPr/>
        </p:nvSpPr>
        <p:spPr>
          <a:xfrm>
            <a:off x="4644008" y="2492896"/>
            <a:ext cx="1562472" cy="1490464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какой</a:t>
            </a:r>
            <a:endParaRPr lang="ru-RU" sz="2400" dirty="0"/>
          </a:p>
        </p:txBody>
      </p:sp>
      <p:sp>
        <p:nvSpPr>
          <p:cNvPr id="10" name="Плюс 9"/>
          <p:cNvSpPr/>
          <p:nvPr/>
        </p:nvSpPr>
        <p:spPr>
          <a:xfrm>
            <a:off x="6228184" y="2780928"/>
            <a:ext cx="914400" cy="914400"/>
          </a:xfrm>
          <a:prstGeom prst="mathPlus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7164288" y="2492896"/>
            <a:ext cx="1584176" cy="1490464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/>
              <a:t>к</a:t>
            </a:r>
            <a:r>
              <a:rPr lang="ru-RU" sz="2400" dirty="0" smtClean="0"/>
              <a:t>то, </a:t>
            </a:r>
          </a:p>
          <a:p>
            <a:pPr algn="ctr"/>
            <a:r>
              <a:rPr lang="ru-RU" sz="2400" dirty="0" smtClean="0"/>
              <a:t>что</a:t>
            </a:r>
            <a:endParaRPr lang="ru-RU" sz="2400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Официальная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389</TotalTime>
  <Words>187</Words>
  <Application>Microsoft Office PowerPoint</Application>
  <PresentationFormat>Экран (4:3)</PresentationFormat>
  <Paragraphs>47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Бумажная</vt:lpstr>
      <vt:lpstr>Detective Agency</vt:lpstr>
      <vt:lpstr>Секретный код для детективов.  Secret Code for Detectives.</vt:lpstr>
      <vt:lpstr>Подготовь необходимые слова.</vt:lpstr>
      <vt:lpstr>a cook </vt:lpstr>
      <vt:lpstr>a cap</vt:lpstr>
      <vt:lpstr>a cat</vt:lpstr>
      <vt:lpstr>cool  отличный, первоклассный</vt:lpstr>
      <vt:lpstr>Слайд 8</vt:lpstr>
      <vt:lpstr>Составь словосочетания.</vt:lpstr>
      <vt:lpstr>Составь предложения.</vt:lpstr>
      <vt:lpstr>Слайд 11</vt:lpstr>
      <vt:lpstr>План   описания пропавших вещей</vt:lpstr>
    </vt:vector>
  </TitlesOfParts>
  <Company>SamForum.ws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SamLab.ws</dc:creator>
  <cp:lastModifiedBy>SamLab.ws</cp:lastModifiedBy>
  <cp:revision>18</cp:revision>
  <dcterms:created xsi:type="dcterms:W3CDTF">2011-11-16T18:04:06Z</dcterms:created>
  <dcterms:modified xsi:type="dcterms:W3CDTF">2011-12-14T20:43:59Z</dcterms:modified>
</cp:coreProperties>
</file>