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9" r:id="rId3"/>
    <p:sldId id="280" r:id="rId4"/>
    <p:sldId id="257" r:id="rId5"/>
    <p:sldId id="278" r:id="rId6"/>
    <p:sldId id="261" r:id="rId7"/>
    <p:sldId id="259" r:id="rId8"/>
    <p:sldId id="262" r:id="rId9"/>
    <p:sldId id="273" r:id="rId10"/>
    <p:sldId id="274" r:id="rId11"/>
    <p:sldId id="265" r:id="rId12"/>
    <p:sldId id="264" r:id="rId13"/>
    <p:sldId id="268" r:id="rId14"/>
    <p:sldId id="269" r:id="rId15"/>
    <p:sldId id="275" r:id="rId16"/>
    <p:sldId id="276" r:id="rId17"/>
    <p:sldId id="271" r:id="rId18"/>
    <p:sldId id="277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584C4-C81C-4FC6-A101-A5749313BAD3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494306-D808-4679-869A-AEFD72B9C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584C4-C81C-4FC6-A101-A5749313BAD3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4306-D808-4679-869A-AEFD72B9C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584C4-C81C-4FC6-A101-A5749313BAD3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4306-D808-4679-869A-AEFD72B9C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0584C4-C81C-4FC6-A101-A5749313BAD3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B494306-D808-4679-869A-AEFD72B9C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584C4-C81C-4FC6-A101-A5749313BAD3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4306-D808-4679-869A-AEFD72B9C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584C4-C81C-4FC6-A101-A5749313BAD3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4306-D808-4679-869A-AEFD72B9C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4306-D808-4679-869A-AEFD72B9C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584C4-C81C-4FC6-A101-A5749313BAD3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584C4-C81C-4FC6-A101-A5749313BAD3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4306-D808-4679-869A-AEFD72B9C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584C4-C81C-4FC6-A101-A5749313BAD3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4306-D808-4679-869A-AEFD72B9C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0584C4-C81C-4FC6-A101-A5749313BAD3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B494306-D808-4679-869A-AEFD72B9C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584C4-C81C-4FC6-A101-A5749313BAD3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494306-D808-4679-869A-AEFD72B9C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50584C4-C81C-4FC6-A101-A5749313BAD3}" type="datetimeFigureOut">
              <a:rPr lang="ru-RU" smtClean="0"/>
              <a:pPr/>
              <a:t>13.01.2014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B494306-D808-4679-869A-AEFD72B9C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7"/>
            <a:ext cx="6912768" cy="2952328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2"/>
                </a:solidFill>
                <a:latin typeface="Andalus" pitchFamily="18" charset="-78"/>
                <a:cs typeface="Andalus" pitchFamily="18" charset="-78"/>
              </a:rPr>
              <a:t>The Symbols of the Russian Monarchy</a:t>
            </a:r>
            <a:endParaRPr lang="ru-RU" sz="6600" dirty="0">
              <a:solidFill>
                <a:schemeClr val="accent2"/>
              </a:solidFill>
              <a:cs typeface="Andalus" pitchFamily="18" charset="-78"/>
            </a:endParaRPr>
          </a:p>
        </p:txBody>
      </p:sp>
      <p:pic>
        <p:nvPicPr>
          <p:cNvPr id="12290" name="Picture 2" descr="C:\марина\Романовы\3 симво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861048"/>
            <a:ext cx="3600400" cy="262165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марина\Романовы\детали коро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3135484" cy="20882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07904" y="260648"/>
            <a:ext cx="51125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The materials of the crown is silver, gold, diamonds, pearls, and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spinel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  <a:br>
              <a:rPr lang="en-US" sz="2400" dirty="0" smtClean="0">
                <a:latin typeface="Andalus" pitchFamily="18" charset="-78"/>
                <a:cs typeface="Andalus" pitchFamily="18" charset="-78"/>
              </a:rPr>
            </a:b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4936 diamonds  weighing 2,858 carats are framed with silver. Sparkle diamond lace is emphasized by two rows of large pearls matte, only 75 pieces, total weight 763 carats.</a:t>
            </a:r>
            <a:br>
              <a:rPr lang="en-US" sz="2400" dirty="0" smtClean="0">
                <a:latin typeface="Andalus" pitchFamily="18" charset="-78"/>
                <a:cs typeface="Andalus" pitchFamily="18" charset="-78"/>
              </a:rPr>
            </a:b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The height of the crown with cross  is 27.5 cm and the length of the bottom rim - 64 cm</a:t>
            </a:r>
            <a:br>
              <a:rPr lang="en-US" sz="2400" dirty="0" smtClean="0">
                <a:latin typeface="Andalus" pitchFamily="18" charset="-78"/>
                <a:cs typeface="Andalus" pitchFamily="18" charset="-78"/>
              </a:rPr>
            </a:b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the weight of the crown is1993.80 grams.</a:t>
            </a:r>
            <a:br>
              <a:rPr lang="en-US" sz="2400" dirty="0" smtClean="0">
                <a:latin typeface="Andalus" pitchFamily="18" charset="-78"/>
                <a:cs typeface="Andalus" pitchFamily="18" charset="-78"/>
              </a:rPr>
            </a:b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The crown is decorated  with rare gem bright red - noble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spinel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value 398.72 carats.</a:t>
            </a:r>
            <a:br>
              <a:rPr lang="en-US" sz="2400" dirty="0" smtClean="0">
                <a:latin typeface="Andalus" pitchFamily="18" charset="-78"/>
                <a:cs typeface="Andalus" pitchFamily="18" charset="-78"/>
              </a:rPr>
            </a:b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Noble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spinel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(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Lal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) - beautiful red mineral. </a:t>
            </a:r>
            <a:endParaRPr lang="ru-RU" sz="2400" dirty="0">
              <a:cs typeface="Andalus" pitchFamily="18" charset="-7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марина\Романовы\скипет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060848"/>
            <a:ext cx="6656595" cy="432048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FFC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5400" dirty="0" smtClean="0">
                <a:solidFill>
                  <a:srgbClr val="FFC000"/>
                </a:solidFill>
                <a:latin typeface="Andalus" pitchFamily="18" charset="-78"/>
                <a:cs typeface="Andalus" pitchFamily="18" charset="-78"/>
              </a:rPr>
              <a:t>The Scepter of the Romanovs</a:t>
            </a:r>
            <a:endParaRPr lang="ru-RU" sz="5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692696"/>
            <a:ext cx="457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The scepter was made in the early 1770s for the Empress Ekaterina II the Great  from  gold, diamond “</a:t>
            </a:r>
            <a:r>
              <a:rPr lang="en-US" sz="3600" dirty="0" err="1" smtClean="0">
                <a:latin typeface="Andalus" pitchFamily="18" charset="-78"/>
                <a:cs typeface="Andalus" pitchFamily="18" charset="-78"/>
              </a:rPr>
              <a:t>Orlov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", other diamonds, silver, enamel.</a:t>
            </a:r>
            <a:br>
              <a:rPr lang="en-US" sz="3600" dirty="0" smtClean="0">
                <a:latin typeface="Andalus" pitchFamily="18" charset="-78"/>
                <a:cs typeface="Andalus" pitchFamily="18" charset="-78"/>
              </a:rPr>
            </a:b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The length of the scepter is  59.5 cm</a:t>
            </a:r>
          </a:p>
        </p:txBody>
      </p:sp>
      <p:pic>
        <p:nvPicPr>
          <p:cNvPr id="7170" name="Picture 2" descr="C:\марина\Романовы\скипет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3769461" cy="309634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марина\Романовы\469px-RU-Emp-derzhava-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96752"/>
            <a:ext cx="4104456" cy="524215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FFC000"/>
                </a:solidFill>
                <a:latin typeface="Andalus" pitchFamily="18" charset="-78"/>
                <a:cs typeface="Andalus" pitchFamily="18" charset="-78"/>
              </a:rPr>
              <a:t>The Power</a:t>
            </a:r>
            <a:endParaRPr lang="ru-RU" sz="6600" dirty="0">
              <a:solidFill>
                <a:srgbClr val="FFC000"/>
              </a:solidFill>
              <a:cs typeface="Andalus" pitchFamily="18" charset="-7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марина\Романовы\469px-RU-Emp-derzhava-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2515513" cy="321277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51920" y="620688"/>
            <a:ext cx="4320480" cy="5157192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The imperial power is a unique piece of jewelry and one of the main jewels of  the Russian Empire symbols .  It is also known as "The Tsar's apple." It represents the power of the ruler and the ability to "hold" state. It should be kept during ceremonies in the left hand.</a:t>
            </a:r>
            <a:endParaRPr lang="ru-RU" sz="3200" b="1" dirty="0">
              <a:solidFill>
                <a:schemeClr val="tx1"/>
              </a:solidFill>
              <a:cs typeface="Andalus" pitchFamily="18" charset="-7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The imperial mantle (porphyry).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марина\Романовы\мант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84784"/>
            <a:ext cx="4824536" cy="499013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51920" y="764704"/>
            <a:ext cx="4572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During the coronation in 1724 the imperial mantle (porphyry) was used for the first time. It weighed more than 60 kg.</a:t>
            </a:r>
            <a:br>
              <a:rPr lang="en-US" sz="3200" dirty="0" smtClean="0">
                <a:latin typeface="Andalus" pitchFamily="18" charset="-78"/>
                <a:cs typeface="Andalus" pitchFamily="18" charset="-78"/>
              </a:rPr>
            </a:b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Porphyry (Greek) is a  long gown, usually purple worn by monarchs for special occasions, one of the symbols of the monarch.</a:t>
            </a:r>
            <a:endParaRPr lang="ru-RU" sz="3200" dirty="0">
              <a:cs typeface="Andalus" pitchFamily="18" charset="-78"/>
            </a:endParaRPr>
          </a:p>
        </p:txBody>
      </p:sp>
      <p:pic>
        <p:nvPicPr>
          <p:cNvPr id="2051" name="Picture 3" descr="C:\марина\Романовы\мантия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3162300" cy="47625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260648"/>
            <a:ext cx="590465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Some historical regalia of House of Romanov , which had historical value, unfortunately did not come to our time for many reasons. Some regalia were destroyed by the Bolsheviks in the XX century. For example, in the 1920-1930s. from773 jewelries of Diamond Fund 569 were sold abroad or destroyed.</a:t>
            </a:r>
            <a:endParaRPr lang="en-US" sz="36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6" name="Picture 2" descr="C:\марина\Романовы\3 фигу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2578433" cy="376413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марина\Романовы\трон в оруж па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2264251" cy="2880320"/>
          </a:xfrm>
          <a:prstGeom prst="rect">
            <a:avLst/>
          </a:prstGeom>
          <a:noFill/>
        </p:spPr>
      </p:pic>
      <p:pic>
        <p:nvPicPr>
          <p:cNvPr id="3075" name="Picture 3" descr="C:\марина\Романовы\меч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564904"/>
            <a:ext cx="2106271" cy="3960440"/>
          </a:xfrm>
          <a:prstGeom prst="rect">
            <a:avLst/>
          </a:prstGeom>
          <a:noFill/>
        </p:spPr>
      </p:pic>
      <p:pic>
        <p:nvPicPr>
          <p:cNvPr id="3076" name="Picture 4" descr="C:\марина\Романовы\орде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916832"/>
            <a:ext cx="2184003" cy="324036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cs typeface="Andalus" pitchFamily="18" charset="-78"/>
              </a:rPr>
              <a:t>Домашнее задание</a:t>
            </a:r>
            <a:endParaRPr lang="ru-RU" sz="4800" dirty="0">
              <a:solidFill>
                <a:srgbClr val="FF0000"/>
              </a:solidFill>
              <a:cs typeface="Andalus" pitchFamily="18" charset="-7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Интернет-ресурсы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276872"/>
            <a:ext cx="6174432" cy="646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http://www.wolfnight.ru/forum/forum_theme.php?theme=224&amp;page=1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56792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http://subscribe.ru/group/chelovek-priroda-vselennaya/550795/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068960"/>
            <a:ext cx="6102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http://dic.academic.ru/dic.nsf/ruwiki/904686#.D0.A4.D0.B0.D0.BC.D0.B8.D0.BB.D0.B8.D1.8F_.C2.AB.D0.A0.D0.BE.D0.BC.D0.B0.D0.BD.D0.BE.D0.B2.D1.8B.C2.BB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149080"/>
            <a:ext cx="60103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http://www.oldru.com/symbol_1/04.htm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653136"/>
            <a:ext cx="58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http://the-legends.ru/articles/152/shapka-monomaha/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Monarchy                             </a:t>
            </a:r>
            <a:r>
              <a:rPr lang="ru-RU" dirty="0" smtClean="0"/>
              <a:t>монархия</a:t>
            </a:r>
          </a:p>
          <a:p>
            <a:r>
              <a:rPr lang="en-US" dirty="0" smtClean="0"/>
              <a:t>Emblem                                </a:t>
            </a:r>
            <a:r>
              <a:rPr lang="ru-RU" dirty="0" smtClean="0"/>
              <a:t>герб</a:t>
            </a:r>
            <a:endParaRPr lang="en-US" dirty="0" smtClean="0"/>
          </a:p>
          <a:p>
            <a:r>
              <a:rPr lang="en-US" dirty="0" smtClean="0"/>
              <a:t>Dynasty</a:t>
            </a:r>
            <a:r>
              <a:rPr lang="ru-RU" dirty="0" smtClean="0"/>
              <a:t>                                династия</a:t>
            </a:r>
            <a:endParaRPr lang="en-US" dirty="0" smtClean="0"/>
          </a:p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Double-headed eagle</a:t>
            </a:r>
            <a:r>
              <a:rPr lang="ru-RU" sz="2800" dirty="0" smtClean="0">
                <a:latin typeface="Andalus" pitchFamily="18" charset="-78"/>
                <a:cs typeface="Andalus" pitchFamily="18" charset="-78"/>
              </a:rPr>
              <a:t>        двуглавый орёл</a:t>
            </a: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Scepter</a:t>
            </a:r>
            <a:r>
              <a:rPr lang="ru-RU" sz="2800" dirty="0" smtClean="0">
                <a:latin typeface="Andalus" pitchFamily="18" charset="-78"/>
                <a:cs typeface="Andalus" pitchFamily="18" charset="-78"/>
              </a:rPr>
              <a:t>                                скипетр</a:t>
            </a: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Crown</a:t>
            </a:r>
            <a:r>
              <a:rPr lang="ru-RU" sz="2800" dirty="0" smtClean="0">
                <a:latin typeface="Andalus" pitchFamily="18" charset="-78"/>
                <a:cs typeface="Andalus" pitchFamily="18" charset="-78"/>
              </a:rPr>
              <a:t>                                 корона</a:t>
            </a: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Empire</a:t>
            </a:r>
            <a:r>
              <a:rPr lang="ru-RU" sz="2800" dirty="0" smtClean="0">
                <a:latin typeface="Andalus" pitchFamily="18" charset="-78"/>
                <a:cs typeface="Andalus" pitchFamily="18" charset="-78"/>
              </a:rPr>
              <a:t>                                 империя</a:t>
            </a: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Power                                  </a:t>
            </a:r>
            <a:r>
              <a:rPr lang="ru-RU" sz="2800" dirty="0" smtClean="0">
                <a:latin typeface="Andalus" pitchFamily="18" charset="-78"/>
                <a:cs typeface="Andalus" pitchFamily="18" charset="-78"/>
              </a:rPr>
              <a:t>держава</a:t>
            </a: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New words</a:t>
            </a:r>
            <a:endParaRPr lang="ru-RU" sz="6000" dirty="0">
              <a:solidFill>
                <a:srgbClr val="FF0000"/>
              </a:solidFill>
              <a:cs typeface="Andalus" pitchFamily="18" charset="-7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марина\Романовы\123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2656"/>
            <a:ext cx="4824536" cy="627581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The Emblem of  the Romanovs</a:t>
            </a:r>
            <a:endParaRPr lang="ru-RU" sz="4800" dirty="0">
              <a:solidFill>
                <a:srgbClr val="C00000"/>
              </a:solidFill>
              <a:cs typeface="Andalus" pitchFamily="18" charset="-78"/>
            </a:endParaRPr>
          </a:p>
        </p:txBody>
      </p:sp>
      <p:pic>
        <p:nvPicPr>
          <p:cNvPr id="1026" name="Picture 2" descr="C:\марина\Романовы\герб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556792"/>
            <a:ext cx="4076278" cy="506080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марина\Романовы\Byzantine_eag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548680"/>
            <a:ext cx="4148354" cy="30243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3861048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Since 1613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had 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the double-headed eagle national emblem as personal. In the second half of the XIX century the imperial family wished to acquire their own family crest.</a:t>
            </a:r>
            <a:endParaRPr lang="ru-RU" sz="3200" dirty="0">
              <a:cs typeface="Andalus" pitchFamily="18" charset="-7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марина\Романовы\гер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2247900" cy="27908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31840" y="620688"/>
            <a:ext cx="514806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I n the center of the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E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mblem you can see a griffin holding a </a:t>
            </a:r>
            <a:r>
              <a:rPr lang="en-US" sz="3200" dirty="0" err="1" smtClean="0">
                <a:latin typeface="Andalus" pitchFamily="18" charset="-78"/>
                <a:cs typeface="Andalus" pitchFamily="18" charset="-78"/>
              </a:rPr>
              <a:t>targe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- a </a:t>
            </a:r>
            <a:r>
              <a:rPr lang="en-US" sz="3200" dirty="0" err="1" smtClean="0">
                <a:latin typeface="Andalus" pitchFamily="18" charset="-78"/>
                <a:cs typeface="Andalus" pitchFamily="18" charset="-78"/>
              </a:rPr>
              <a:t>tharch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and a sword. The most important item of the  Emblem is a small black eagle sitting on the edge of the shield. The Emblem is framed with heads of lions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C000"/>
                </a:solidFill>
                <a:latin typeface="Andalus" pitchFamily="18" charset="-78"/>
                <a:cs typeface="Andalus" pitchFamily="18" charset="-78"/>
              </a:rPr>
              <a:t>The Cap of </a:t>
            </a:r>
            <a:r>
              <a:rPr lang="en-US" sz="6000" dirty="0" err="1" smtClean="0">
                <a:solidFill>
                  <a:srgbClr val="FFC000"/>
                </a:solidFill>
                <a:latin typeface="Andalus" pitchFamily="18" charset="-78"/>
                <a:cs typeface="Andalus" pitchFamily="18" charset="-78"/>
              </a:rPr>
              <a:t>Monomakh</a:t>
            </a:r>
            <a:endParaRPr lang="ru-RU" sz="6000" dirty="0">
              <a:solidFill>
                <a:srgbClr val="FFC000"/>
              </a:solidFill>
              <a:cs typeface="Andalus" pitchFamily="18" charset="-78"/>
            </a:endParaRPr>
          </a:p>
        </p:txBody>
      </p:sp>
      <p:pic>
        <p:nvPicPr>
          <p:cNvPr id="3074" name="Picture 2" descr="C:\марина\Романовы\шап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628800"/>
            <a:ext cx="4104456" cy="464912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марина\Романовы\шап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2009775" cy="227647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059832" y="1052736"/>
            <a:ext cx="51125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The Cap of </a:t>
            </a:r>
            <a:r>
              <a:rPr lang="en-US" sz="3200" dirty="0" err="1" smtClean="0">
                <a:latin typeface="Andalus" pitchFamily="18" charset="-78"/>
                <a:cs typeface="Andalus" pitchFamily="18" charset="-78"/>
              </a:rPr>
              <a:t>Monomakh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is  a gold filigree spiky headdress. It is supposed to be made at  the XIII - XIV century in the East. It is decorated with sable, pearls, rubies, emeralds and a cross.</a:t>
            </a:r>
            <a:br>
              <a:rPr lang="en-US" sz="3200" dirty="0" smtClean="0">
                <a:latin typeface="Andalus" pitchFamily="18" charset="-78"/>
                <a:cs typeface="Andalus" pitchFamily="18" charset="-78"/>
              </a:rPr>
            </a:b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The weight of the  Cap of </a:t>
            </a:r>
            <a:r>
              <a:rPr lang="en-US" sz="3200" dirty="0" err="1" smtClean="0">
                <a:latin typeface="Andalus" pitchFamily="18" charset="-78"/>
                <a:cs typeface="Andalus" pitchFamily="18" charset="-78"/>
              </a:rPr>
              <a:t>Monomakh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is 993.66 grams</a:t>
            </a:r>
            <a:endParaRPr lang="ru-RU" sz="3200" dirty="0">
              <a:cs typeface="Andalus" pitchFamily="18" charset="-7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марина\Романовы\коро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4" y="1047750"/>
            <a:ext cx="4272523" cy="5477594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The Crown of the Russian Empire</a:t>
            </a:r>
            <a:endParaRPr lang="ru-RU" sz="4800" dirty="0">
              <a:solidFill>
                <a:srgbClr val="FF0000"/>
              </a:solidFill>
              <a:cs typeface="Andalus" pitchFamily="18" charset="-7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rgbClr val="7F7F7F"/>
      </a:dk1>
      <a:lt1>
        <a:sysClr val="window" lastClr="FFFFFF"/>
      </a:lt1>
      <a:dk2>
        <a:srgbClr val="A5A5A5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F7F7F"/>
      </a:accent6>
      <a:hlink>
        <a:srgbClr val="FF8119"/>
      </a:hlink>
      <a:folHlink>
        <a:srgbClr val="44B9E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577</TotalTime>
  <Words>386</Words>
  <Application>Microsoft Office PowerPoint</Application>
  <PresentationFormat>Экран (4:3)</PresentationFormat>
  <Paragraphs>33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The Symbols of the Russian Monarchy</vt:lpstr>
      <vt:lpstr>New words</vt:lpstr>
      <vt:lpstr>Слайд 3</vt:lpstr>
      <vt:lpstr>The Emblem of  the Romanovs</vt:lpstr>
      <vt:lpstr>Слайд 5</vt:lpstr>
      <vt:lpstr>Слайд 6</vt:lpstr>
      <vt:lpstr>The Cap of Monomakh</vt:lpstr>
      <vt:lpstr>Слайд 8</vt:lpstr>
      <vt:lpstr>The Crown of the Russian Empire</vt:lpstr>
      <vt:lpstr>Слайд 10</vt:lpstr>
      <vt:lpstr> The Scepter of the Romanovs</vt:lpstr>
      <vt:lpstr>Слайд 12</vt:lpstr>
      <vt:lpstr>The Power</vt:lpstr>
      <vt:lpstr>The imperial power is a unique piece of jewelry and one of the main jewels of  the Russian Empire symbols .  It is also known as "The Tsar's apple." It represents the power of the ruler and the ability to "hold" state. It should be kept during ceremonies in the left hand.</vt:lpstr>
      <vt:lpstr>The imperial mantle (porphyry).</vt:lpstr>
      <vt:lpstr>Слайд 16</vt:lpstr>
      <vt:lpstr>Слайд 17</vt:lpstr>
      <vt:lpstr>Домашнее задание</vt:lpstr>
      <vt:lpstr>Интернет-ресурсы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Symbols of Russian Monarchy</dc:title>
  <dc:creator>Comp</dc:creator>
  <cp:lastModifiedBy>Comp</cp:lastModifiedBy>
  <cp:revision>66</cp:revision>
  <dcterms:created xsi:type="dcterms:W3CDTF">2013-11-25T07:14:31Z</dcterms:created>
  <dcterms:modified xsi:type="dcterms:W3CDTF">2014-01-13T09:23:47Z</dcterms:modified>
</cp:coreProperties>
</file>