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CE81"/>
    <a:srgbClr val="7777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57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amtasiaStudio_titleandmain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C3CE8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7F73C08-F537-40B6-AE7B-EF272E5F448E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C0B3A-F4F7-4912-BAA8-6465BEE422DC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2929C-0816-4CF7-8FDA-39510E0A1467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71DBE-DDB4-4DA0-8FB4-F0D19796336B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59A85-7E39-495B-92EB-0601FB68752A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FDD53-41C0-4B9C-AC2F-62F10692B578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2E911-B873-44FC-A8C2-25B6686895CD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CEF41-A226-4490-BEFF-F1C1A24BFDEA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6DD52-6BD3-4B81-A296-D963728061F6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EE4D2-7F1C-4926-B90B-23A9108AFAB8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26D96-E77D-46DC-A498-399A3894761E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CamtasiaStudio_content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77777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991520E-C355-4D55-842C-D8AE2001785E}" type="datetimeFigureOut">
              <a:rPr lang="en-US"/>
              <a:pPr>
                <a:defRPr/>
              </a:pPr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77777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C3CE8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3CE8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3CE8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3CE8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3CE8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3CE8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3CE8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3CE8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3CE8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929395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929395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929395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929395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929395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pixabay.com/ru/%D0%B4%D0%BE%D0%B6%D0%B4%D1%8C-%D1%81%D0%B8%D0%BB%D1%8C%D0%BD%D1%8B%D0%B9-%D0%B4%D0%BE%D0%B6%D0%B4%D1%8C-%D0%BE%D0%B1%D0%BB%D0%B0%D1%87%D0%BD%D0%BE%D1%81%D1%82%D1%8C-98538/" TargetMode="External"/><Relationship Id="rId3" Type="http://schemas.openxmlformats.org/officeDocument/2006/relationships/hyperlink" Target="http://pixabay.com/ru/%D0%B7%D0%B0%D0%BA%D0%B0%D1%82-%D0%B8%D0%BC%D0%BF%D0%B5%D1%80%D0%B0%D1%82%D0%BE%D1%80%D1%8B-%D1%82%D1%80%D0%BE%D0%BD-%D0%BA%D0%BE%D1%80%D1%84%D1%83-110512/" TargetMode="External"/><Relationship Id="rId7" Type="http://schemas.openxmlformats.org/officeDocument/2006/relationships/hyperlink" Target="http://pixabay.com/ru/%D1%87%D0%B5%D0%BB%D0%BE%D0%B2%D0%B5%D0%BA-%D0%B6%D0%B5%D0%BD%D1%89%D0%B8%D0%BD%D0%B0-%D1%81%D0%B8%D0%BB%D1%83%D1%8D%D1%82%D1%8B-flash-%D1%82%D0%B5%D0%BD%D1%8C-97976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ixabay.com/ru/%D1%81%D0%BE%D0%B2%D0%B5%D1%89%D0%B0%D0%BD%D0%B8%D0%B5-%D0%BE%D0%B1%D0%BC%D0%B5%D0%BD-%D0%B8%D0%BD%D1%84%D0%BE%D1%80%D0%BC%D0%B0%D1%86%D0%B8%D0%B5%D0%B9-%D1%81%D0%B2%D1%8F%D0%B7%D1%8C-106591/" TargetMode="External"/><Relationship Id="rId5" Type="http://schemas.openxmlformats.org/officeDocument/2006/relationships/hyperlink" Target="http://pixabay.com/ru/%D0%B6%D0%B5%D0%BD%D1%89%D0%B8%D0%BD%D0%B0-%D1%81%D0%B8%D0%BB%D1%83%D1%8D%D1%82-%D0%B2%D0%BE%D0%B7%D0%B4%D1%83%D1%88%D0%BD%D1%8B%D0%B9-%D1%88%D0%B0%D1%80-106807/" TargetMode="External"/><Relationship Id="rId4" Type="http://schemas.openxmlformats.org/officeDocument/2006/relationships/hyperlink" Target="http://pixabay.com/ru/%D0%B3%D0%BE%D1%80%D0%B0-%D0%B7%D1%83%D0%B1%D1%87%D0%B0%D1%82%D0%B0%D1%8F-%D0%BF%D0%BE%D0%B5%D0%B7%D0%B4-%D1%88%D0%B2%D0%B5%D0%B9%D1%86%D0%B0%D1%80%D0%B8%D1%8F-110531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mg.ria.ua/photos/rabota/articles/0/2/200/200m.jpg" TargetMode="External"/><Relationship Id="rId7" Type="http://schemas.openxmlformats.org/officeDocument/2006/relationships/hyperlink" Target="http://podrobnosti.ua/upload/news/2010/12/22/741547_3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&#1089;&#1085;&#1103;&#1083;&#1080;.&#1088;&#1092;/uploads/posts/2012-09/thumbs/1347299362_z-31.jpg" TargetMode="External"/><Relationship Id="rId5" Type="http://schemas.openxmlformats.org/officeDocument/2006/relationships/hyperlink" Target="http://file.mobilmusic.ru/be/38/94/651312-240.jpg" TargetMode="External"/><Relationship Id="rId4" Type="http://schemas.openxmlformats.org/officeDocument/2006/relationships/hyperlink" Target="http://www.afterschool-brasov.ro/images/vacanta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21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00200" y="1066800"/>
            <a:ext cx="609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Non-Sequence of Tenses/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Несогласование времен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2667000"/>
            <a:ext cx="5989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Автор: Емельянова А. Н., учитель английского языка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«Покровская СОШ № 2»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81000"/>
            <a:ext cx="8382000" cy="6878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Использованные ресурсы</a:t>
            </a:r>
          </a:p>
          <a:p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http://pixabay.com/ru/%D0%B7%D0%B0%D0%BA%D0%B0%D1%82-%D0%B8%D0%BC%D0%BF%D0%B5%D1%80%D0%B0%D1%82%D0%BE%D1%80%D1%8B-%D1%82%D1%80%D0%BE%D0%BD-%D0%BA%D0%BE%D1%80%D1%84%D1%83-110512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http://pixabay.com/ru/%D0%B3%D0%BE%D1%80%D0%B0-%D0%B7%D1%83%D0%B1%D1%87%D0%B0%D1%82%D0%B0%D1%8F-%D0%BF%D0%BE%D0%B5%D0%B7%D0%B4-%D1%88%D0%B2%D0%B5%D0%B9%D1%86%D0%B0%D1%80%D0%B8%D1%8F-110531</a:t>
            </a:r>
            <a:r>
              <a:rPr lang="en-US" sz="1600" u="sng" dirty="0" smtClean="0">
                <a:hlinkClick r:id="rId4"/>
              </a:rPr>
              <a:t>/</a:t>
            </a:r>
            <a:endParaRPr lang="ru-RU" sz="1600" u="sng" dirty="0" smtClean="0"/>
          </a:p>
          <a:p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://</a:t>
            </a:r>
            <a:r>
              <a:rPr lang="en-US" sz="1600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pixabay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com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r>
              <a:rPr lang="en-US" sz="1600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ru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/%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6%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5%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1%89%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8%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0-%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1%81%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8%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1%83%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1%8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1%82-%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2%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BE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7%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4%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1%83%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1%88%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1%8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9-%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1%88%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0%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1%80-106807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http://pixabay.com/ru/%D1%81%D0%BE%D0%B2%D0%B5%D1%89%D0%B0%D0%BD%D0%B8%D0%B5-%D0%BE%D0%B1%D0%BC%D0%B5%D0%BD-%D0%B8%D0%BD%D1%84%D0%BE%D1%80%D0%BC%D0%B0%D1%86%D0%B8%D0%B5%D0%B9-%D1%81%D0%B2%D1%8F%D0%B7%D1%8C-106591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/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http://pixabay.com/ru/%D1%87%D0%B5%D0%BB%D0%BE%D0%B2%D0%B5%D0%BA-%D0%B6%D0%B5%D0%BD%D1%89%D0%B8%D0%BD%D0%B0-%D1%81%D0%B8%D0%BB%D1%83%D1%8D%D1%82%D1%8B-flash-%D1%82%D0%B5%D0%BD%D1%8C-97976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http://pixabay.com/ru/%D0%B4%D0%BE%D0%B6%D0%B4%D1%8C-%D1%81%D0%B8%D0%BB%D1%8C%D0%BD%D1%8B%D0%B9-%D0%B4%D0%BE%D0%B6%D0%B4%D1%8C-%D0%BE%D0%B1%D0%BB%D0%B0%D1%87%D0%BD%D0%BE%D1%81%D1%82%D1%8C-98538</a:t>
            </a:r>
            <a:r>
              <a:rPr lang="ru-RU" sz="1600" u="sng" dirty="0" smtClean="0">
                <a:hlinkClick r:id="rId8"/>
              </a:rPr>
              <a:t>/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609600"/>
            <a:ext cx="8617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hlinkClick r:id="rId3"/>
              </a:rPr>
              <a:t>http://img.ria.ua/photos/rabota/articles/0/2/200/200m.jpg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smtClean="0">
                <a:hlinkClick r:id="rId4"/>
              </a:rPr>
              <a:t>www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smtClean="0">
                <a:hlinkClick r:id="rId4"/>
              </a:rPr>
              <a:t>afterschool</a:t>
            </a:r>
            <a:r>
              <a:rPr lang="ru-RU" u="sng" dirty="0" smtClean="0">
                <a:hlinkClick r:id="rId4"/>
              </a:rPr>
              <a:t>-</a:t>
            </a:r>
            <a:r>
              <a:rPr lang="en-US" u="sng" dirty="0" err="1" smtClean="0">
                <a:hlinkClick r:id="rId4"/>
              </a:rPr>
              <a:t>brasov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ro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images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err="1" smtClean="0">
                <a:hlinkClick r:id="rId4"/>
              </a:rPr>
              <a:t>vacanta</a:t>
            </a:r>
            <a:r>
              <a:rPr lang="ru-RU" u="sng" dirty="0" smtClean="0">
                <a:hlinkClick r:id="rId4"/>
              </a:rPr>
              <a:t>3.</a:t>
            </a:r>
            <a:r>
              <a:rPr lang="en-US" u="sng" dirty="0" smtClean="0">
                <a:hlinkClick r:id="rId4"/>
              </a:rPr>
              <a:t>jpg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</a:t>
            </a:r>
            <a:r>
              <a:rPr lang="ru-RU" u="sng" dirty="0" smtClean="0">
                <a:hlinkClick r:id="rId5"/>
              </a:rPr>
              <a:t>file.mobilmusic.ru/be/38/94/651312-240.jpg</a:t>
            </a:r>
            <a:endParaRPr lang="ru-RU" u="sng" dirty="0" smtClean="0"/>
          </a:p>
          <a:p>
            <a:r>
              <a:rPr lang="ru-RU" u="sng" dirty="0" smtClean="0">
                <a:hlinkClick r:id="rId6"/>
              </a:rPr>
              <a:t>http://xn--h1affp5e.xn--</a:t>
            </a:r>
            <a:r>
              <a:rPr lang="ru-RU" u="sng" dirty="0" smtClean="0">
                <a:hlinkClick r:id="rId6"/>
              </a:rPr>
              <a:t>p1ai/uploads/posts/2012-09/thumbs/1347299362_z-31.jpg</a:t>
            </a:r>
            <a:endParaRPr lang="ru-RU" u="sng" dirty="0" smtClean="0"/>
          </a:p>
          <a:p>
            <a:r>
              <a:rPr lang="ru-RU" u="sng" dirty="0" smtClean="0">
                <a:hlinkClick r:id="rId7"/>
              </a:rPr>
              <a:t>http://podrobnosti.ua/upload/news/2010/12/22/741547_3.jpg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en-US" dirty="0" err="1" smtClean="0">
                <a:solidFill>
                  <a:schemeClr val="bg1"/>
                </a:solidFill>
              </a:rPr>
              <a:t>Ionina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A.A.,Saakyan</a:t>
            </a:r>
            <a:r>
              <a:rPr lang="en-US" dirty="0" smtClean="0">
                <a:solidFill>
                  <a:schemeClr val="bg1"/>
                </a:solidFill>
              </a:rPr>
              <a:t> A.S. The ABC of English Grammar. – M.: </a:t>
            </a:r>
            <a:r>
              <a:rPr lang="ru-RU" dirty="0" smtClean="0">
                <a:solidFill>
                  <a:schemeClr val="bg1"/>
                </a:solidFill>
              </a:rPr>
              <a:t>Менеджер, 2006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1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762000"/>
            <a:ext cx="3810000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Правила</a:t>
            </a:r>
            <a:r>
              <a:rPr lang="ru-RU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согласования времен </a:t>
            </a:r>
          </a:p>
          <a:p>
            <a:pPr algn="ctr"/>
            <a:r>
              <a:rPr lang="ru-RU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соблюдаются</a:t>
            </a:r>
            <a:r>
              <a:rPr lang="ru-RU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762000"/>
            <a:ext cx="3276600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Примеры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1" y="2133600"/>
            <a:ext cx="3810000" cy="132343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Если речь идет об общеизвестной истине или фактах, остающихся верными на сегодняшний день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1600200"/>
            <a:ext cx="3276600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 algn="ctr">
              <a:buNone/>
            </a:pPr>
            <a:r>
              <a:rPr lang="ru-RU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teacher </a:t>
            </a:r>
            <a:r>
              <a:rPr lang="en-US" sz="2000" b="1" u="sng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told</a:t>
            </a:r>
            <a:r>
              <a:rPr lang="en-US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us (that) there </a:t>
            </a:r>
            <a:r>
              <a:rPr lang="en-US" sz="2000" b="1" u="sng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are</a:t>
            </a:r>
            <a:r>
              <a:rPr lang="en-US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four seasons in the year.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00600" y="2667000"/>
            <a:ext cx="3276600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 algn="ctr">
              <a:buNone/>
            </a:pPr>
            <a:r>
              <a:rPr lang="ru-RU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000" b="1" u="sng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learnt</a:t>
            </a:r>
            <a:r>
              <a:rPr lang="en-US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at school (that) the sun </a:t>
            </a:r>
            <a:r>
              <a:rPr lang="en-US" sz="2000" b="1" u="sng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rises</a:t>
            </a:r>
            <a:r>
              <a:rPr lang="en-US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in the East and </a:t>
            </a:r>
            <a:r>
              <a:rPr lang="en-US" sz="2000" b="1" u="sng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sets</a:t>
            </a:r>
            <a:r>
              <a:rPr lang="en-US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2000" baseline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theWest</a:t>
            </a:r>
            <a:r>
              <a:rPr lang="en-US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00600" y="3733800"/>
            <a:ext cx="3276600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 algn="ctr">
              <a:buNone/>
            </a:pPr>
            <a:r>
              <a:rPr lang="ru-RU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train </a:t>
            </a:r>
            <a:r>
              <a:rPr lang="en-US" sz="2000" b="1" u="sng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was cold </a:t>
            </a:r>
            <a:r>
              <a:rPr lang="en-US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as they always </a:t>
            </a:r>
            <a:r>
              <a:rPr lang="en-US" sz="2000" b="1" u="sng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are</a:t>
            </a:r>
            <a:r>
              <a:rPr lang="en-US" sz="20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in winter.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sunset-110512_6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3962400"/>
            <a:ext cx="3352800" cy="2514600"/>
          </a:xfrm>
          <a:prstGeom prst="rect">
            <a:avLst/>
          </a:prstGeom>
        </p:spPr>
      </p:pic>
      <p:pic>
        <p:nvPicPr>
          <p:cNvPr id="16" name="Рисунок 15" descr="mountain-winter-train110531_64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3962400"/>
            <a:ext cx="33528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0" y="914400"/>
            <a:ext cx="3657600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ru-RU" sz="2000" b="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указана точная дата</a:t>
            </a:r>
          </a:p>
          <a:p>
            <a:r>
              <a:rPr lang="en-US" sz="2000" b="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1" y="914401"/>
            <a:ext cx="3886200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2000" b="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(that) he </a:t>
            </a:r>
            <a:r>
              <a:rPr lang="en-US" sz="2000" b="1" u="sng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was born </a:t>
            </a:r>
            <a:r>
              <a:rPr lang="en-US" sz="2000" b="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 1980.</a:t>
            </a:r>
            <a:endParaRPr lang="ru-RU" sz="2000" b="0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sz="2000" b="0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24400" y="2133600"/>
            <a:ext cx="3886200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000" b="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sz="20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2000" b="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they first </a:t>
            </a:r>
            <a:r>
              <a:rPr lang="en-US" sz="20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met </a:t>
            </a:r>
            <a:r>
              <a:rPr lang="en-US" sz="2000" b="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 2005.</a:t>
            </a:r>
            <a:endParaRPr lang="ru-RU" sz="2000" b="0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woman-106807_6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429000"/>
            <a:ext cx="3263788" cy="2305050"/>
          </a:xfrm>
          <a:prstGeom prst="rect">
            <a:avLst/>
          </a:prstGeom>
        </p:spPr>
      </p:pic>
      <p:pic>
        <p:nvPicPr>
          <p:cNvPr id="8" name="Рисунок 7" descr="мужчина 30 ле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3429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0" y="685800"/>
            <a:ext cx="4724400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придаточных времени, вводимых союзами </a:t>
            </a:r>
            <a:r>
              <a:rPr lang="en-US" sz="20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when </a:t>
            </a:r>
            <a:r>
              <a:rPr lang="ru-RU" sz="20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0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since </a:t>
            </a:r>
            <a:r>
              <a:rPr lang="ru-RU" sz="20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(хотя время 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Past Perfect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возможно)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2133600"/>
            <a:ext cx="3657601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She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that 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when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she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left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school, her brother was already studying at University.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2133600"/>
            <a:ext cx="3810000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Mary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that she 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hadn’t met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him since they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(had) parted.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ч.б мужчина и женщина силуэты man-97976_6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3733800"/>
            <a:ext cx="3070550" cy="2083713"/>
          </a:xfrm>
          <a:prstGeom prst="rect">
            <a:avLst/>
          </a:prstGeom>
        </p:spPr>
      </p:pic>
      <p:pic>
        <p:nvPicPr>
          <p:cNvPr id="8" name="Рисунок 7" descr="выпускница.jpg"/>
          <p:cNvPicPr>
            <a:picLocks noChangeAspect="1"/>
          </p:cNvPicPr>
          <p:nvPr/>
        </p:nvPicPr>
        <p:blipFill>
          <a:blip r:embed="rId4"/>
          <a:srcRect b="10000"/>
          <a:stretch>
            <a:fillRect/>
          </a:stretch>
        </p:blipFill>
        <p:spPr>
          <a:xfrm>
            <a:off x="609600" y="3733800"/>
            <a:ext cx="1948069" cy="2057400"/>
          </a:xfrm>
          <a:prstGeom prst="rect">
            <a:avLst/>
          </a:prstGeom>
        </p:spPr>
      </p:pic>
      <p:pic>
        <p:nvPicPr>
          <p:cNvPr id="9" name="Рисунок 8" descr="студент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200" y="3733800"/>
            <a:ext cx="19050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0" y="762000"/>
            <a:ext cx="4343400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4) Past Progressive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меняется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1" y="1905000"/>
            <a:ext cx="7391400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She said, “When I came to the office, everybody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was working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”. – </a:t>
            </a:r>
          </a:p>
          <a:p>
            <a:endParaRPr lang="en-US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She said that when she came to the office, everybody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was working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office peop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3276600"/>
            <a:ext cx="3962400" cy="264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200" y="838200"/>
            <a:ext cx="7543800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Модальные глаголы 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must, should, ought to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меняются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1" y="1828800"/>
            <a:ext cx="7467600" cy="224676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 said, ”I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must work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hard.” – He said he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must work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hard.</a:t>
            </a:r>
          </a:p>
          <a:p>
            <a:endParaRPr lang="en-US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She said, ”I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should do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it”. – She said that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should do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it.</a:t>
            </a:r>
          </a:p>
          <a:p>
            <a:endParaRPr 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 said, “You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ought to have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rest”. – We said she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ought to have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rest.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67000" y="914400"/>
            <a:ext cx="3429000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Used to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меняется   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1" y="1981200"/>
            <a:ext cx="739139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 said, “I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used to love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football”. – He said he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used to love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football.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мальчик футболис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3276600"/>
            <a:ext cx="315277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6800" y="838200"/>
            <a:ext cx="7391400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слова говорящего тут же передаются кому-то и относятся к настоящему или будущему времени. Это так называемое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“Immediate reporting”.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1" y="2209800"/>
            <a:ext cx="7543800" cy="16312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 said, “I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ever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want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to see her.” – He said he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doesn’t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ever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want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to see you. So don’t call him.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weatherman said, “It’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ll rain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 the evening.” – The weatherman said this morning that it’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ll rain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 the evening. So don’t forget to take an umbrella.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rain-98538_6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4114800"/>
            <a:ext cx="2393396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609600"/>
            <a:ext cx="86172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Переведите предложения:</a:t>
            </a:r>
          </a:p>
          <a:p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 рассказал туристам, что Москва была основана в 1147 году.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географии сказал нам, что на Земле не осталось неизвестных островов.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написал, что я должен поговорить с ней.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Моя тетя бывало говорила, что старые привычки никогда не умирают.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 посоветовал, что ей следует быть менее властной.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3124200"/>
            <a:ext cx="8153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Проверьте себя:</a:t>
            </a: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guide told the tourists that Moscow was founded in 1147.</a:t>
            </a: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Our Geography teacher told us that there aren’t any unknown islands left on the Earth.</a:t>
            </a: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 wrote I must speak to her.</a:t>
            </a: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aunt used to tell me that old habits never die.</a:t>
            </a: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 advised that she should be less bossy.</a:t>
            </a:r>
          </a:p>
          <a:p>
            <a:pPr marL="342900" indent="-342900">
              <a:buAutoNum type="arabicPeriod"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CamtasiaStudio">
  <a:themeElements>
    <a:clrScheme name="techsmith">
      <a:dk1>
        <a:srgbClr val="58595B"/>
      </a:dk1>
      <a:lt1>
        <a:sysClr val="window" lastClr="FFFFFF"/>
      </a:lt1>
      <a:dk2>
        <a:srgbClr val="006A71"/>
      </a:dk2>
      <a:lt2>
        <a:srgbClr val="F8F8F8"/>
      </a:lt2>
      <a:accent1>
        <a:srgbClr val="F8971D"/>
      </a:accent1>
      <a:accent2>
        <a:srgbClr val="006A71"/>
      </a:accent2>
      <a:accent3>
        <a:srgbClr val="C3CE81"/>
      </a:accent3>
      <a:accent4>
        <a:srgbClr val="66AECC"/>
      </a:accent4>
      <a:accent5>
        <a:srgbClr val="DD1541"/>
      </a:accent5>
      <a:accent6>
        <a:srgbClr val="FFC425"/>
      </a:accent6>
      <a:hlink>
        <a:srgbClr val="F8971D"/>
      </a:hlink>
      <a:folHlink>
        <a:srgbClr val="C3CE8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CamtasiaStudio</Template>
  <TotalTime>480</TotalTime>
  <Words>713</Words>
  <Application>Microsoft Office PowerPoint</Application>
  <PresentationFormat>Экран 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CamtasiaStudio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TechSmith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r.eash</dc:creator>
  <cp:lastModifiedBy>DNA7 X86</cp:lastModifiedBy>
  <cp:revision>30</cp:revision>
  <dcterms:created xsi:type="dcterms:W3CDTF">2009-12-08T17:51:58Z</dcterms:created>
  <dcterms:modified xsi:type="dcterms:W3CDTF">2013-05-22T14:16:52Z</dcterms:modified>
</cp:coreProperties>
</file>