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76" r:id="rId5"/>
    <p:sldId id="258" r:id="rId6"/>
    <p:sldId id="260" r:id="rId7"/>
    <p:sldId id="262" r:id="rId8"/>
    <p:sldId id="261" r:id="rId9"/>
    <p:sldId id="264" r:id="rId10"/>
    <p:sldId id="263" r:id="rId11"/>
    <p:sldId id="265" r:id="rId12"/>
    <p:sldId id="268" r:id="rId13"/>
    <p:sldId id="270" r:id="rId14"/>
    <p:sldId id="272" r:id="rId15"/>
    <p:sldId id="274" r:id="rId16"/>
    <p:sldId id="275" r:id="rId17"/>
    <p:sldId id="267" r:id="rId18"/>
    <p:sldId id="269" r:id="rId19"/>
    <p:sldId id="271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6D55C-B681-42E8-9443-E3B0012F164E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D68E6E6-E2E3-44CB-8233-DFB276D50D7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6D55C-B681-42E8-9443-E3B0012F164E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8E6E6-E2E3-44CB-8233-DFB276D50D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6D55C-B681-42E8-9443-E3B0012F164E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8E6E6-E2E3-44CB-8233-DFB276D50D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6D55C-B681-42E8-9443-E3B0012F164E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8E6E6-E2E3-44CB-8233-DFB276D50D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6D55C-B681-42E8-9443-E3B0012F164E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8E6E6-E2E3-44CB-8233-DFB276D50D7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6D55C-B681-42E8-9443-E3B0012F164E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8E6E6-E2E3-44CB-8233-DFB276D50D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6D55C-B681-42E8-9443-E3B0012F164E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8E6E6-E2E3-44CB-8233-DFB276D50D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6D55C-B681-42E8-9443-E3B0012F164E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8E6E6-E2E3-44CB-8233-DFB276D50D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6D55C-B681-42E8-9443-E3B0012F164E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8E6E6-E2E3-44CB-8233-DFB276D50D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6D55C-B681-42E8-9443-E3B0012F164E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8E6E6-E2E3-44CB-8233-DFB276D50D7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6D55C-B681-42E8-9443-E3B0012F164E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8E6E6-E2E3-44CB-8233-DFB276D50D7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76D55C-B681-42E8-9443-E3B0012F164E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D68E6E6-E2E3-44CB-8233-DFB276D50D7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community.ru/union/" TargetMode="External"/><Relationship Id="rId2" Type="http://schemas.openxmlformats.org/officeDocument/2006/relationships/hyperlink" Target="http://www.exchange.smarttech.com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festival.1september.ru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elight2000.com/" TargetMode="External"/><Relationship Id="rId3" Type="http://schemas.openxmlformats.org/officeDocument/2006/relationships/hyperlink" Target="http://interaktiveboard.ru/load/4" TargetMode="External"/><Relationship Id="rId7" Type="http://schemas.openxmlformats.org/officeDocument/2006/relationships/hyperlink" Target="http://ru.polyvision.com/" TargetMode="External"/><Relationship Id="rId2" Type="http://schemas.openxmlformats.org/officeDocument/2006/relationships/hyperlink" Target="http://polyvision.sobolevo.net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wizteach.com/" TargetMode="External"/><Relationship Id="rId5" Type="http://schemas.openxmlformats.org/officeDocument/2006/relationships/hyperlink" Target="http://idoska.blogspot.com/2010_06_01_archive.html" TargetMode="External"/><Relationship Id="rId10" Type="http://schemas.openxmlformats.org/officeDocument/2006/relationships/image" Target="../media/image14.jpeg"/><Relationship Id="rId4" Type="http://schemas.openxmlformats.org/officeDocument/2006/relationships/hyperlink" Target="http://metodisty.ru/m/groups/files/umnye_uroki_SMART" TargetMode="External"/><Relationship Id="rId9" Type="http://schemas.openxmlformats.org/officeDocument/2006/relationships/hyperlink" Target="http://www.delight2000.com/scatalog.html?id_rub=2592&amp;obj=catalo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enchantedlearning.com/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english-online.org.uk/course.htm" TargetMode="Externa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starfall.com/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english-4kids.com/index.html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pedsovet.su/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class.ru/" TargetMode="External"/><Relationship Id="rId2" Type="http://schemas.openxmlformats.org/officeDocument/2006/relationships/hyperlink" Target="http://www.proshkolu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http://www.rusedu.r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kaboose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engfilms.ru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school-collection.edu.ru/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edu.ru/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mon.gov.ru/pro/fgos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Паршина А.М. ,учитель английского языка МБОУ СОШ №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1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г.Морозовска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Ростовской области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ЦОР для уроков английского языка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07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Для тех , кто работает с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интерактивной доской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www.exchange.smarttech.com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://www.edcommunity.ru/union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pPr marL="114300" indent="0">
              <a:buNone/>
            </a:pPr>
            <a:r>
              <a:rPr lang="ru-RU" dirty="0" smtClean="0"/>
              <a:t>Поиск </a:t>
            </a:r>
            <a:r>
              <a:rPr lang="ru-RU" dirty="0"/>
              <a:t>и скачивание разработок уроков и материалов к уроку для работы с </a:t>
            </a:r>
            <a:r>
              <a:rPr lang="ru-RU" dirty="0" err="1"/>
              <a:t>Smart</a:t>
            </a:r>
            <a:r>
              <a:rPr lang="ru-RU" dirty="0"/>
              <a:t> доской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02" y="2348880"/>
            <a:ext cx="331061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224" y="5877272"/>
            <a:ext cx="3255963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956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Учительский фестиваль педагогических идей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en-US" dirty="0" smtClean="0">
                <a:hlinkClick r:id="rId2"/>
              </a:rPr>
              <a:t>www.festival.1september.ru</a:t>
            </a:r>
            <a:endParaRPr lang="ru-RU" dirty="0" smtClean="0"/>
          </a:p>
          <a:p>
            <a:pPr marL="114300" indent="0">
              <a:buNone/>
            </a:pPr>
            <a:r>
              <a:rPr lang="en-US" dirty="0" smtClean="0"/>
              <a:t> </a:t>
            </a:r>
            <a:r>
              <a:rPr lang="ru-RU" dirty="0" smtClean="0"/>
              <a:t>Публикации статей,    конкурсы.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10" y="2708920"/>
            <a:ext cx="307834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653136"/>
            <a:ext cx="2823517" cy="1652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064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548680"/>
            <a:ext cx="8260672" cy="899119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chemeClr val="accent2">
                    <a:lumMod val="50000"/>
                  </a:schemeClr>
                </a:solidFill>
              </a:rPr>
              <a:t>Интересные сайты, где даны разработки 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уроков с </a:t>
            </a: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</a:rPr>
              <a:t>использованием интерактивных досок. </a:t>
            </a: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772816"/>
            <a:ext cx="4038600" cy="4407408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polyvision.sobolevo.net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interaktiveboard.ru/load/4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metodisty.ru/m/groups/files/umnye_uroki_SMART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idoska.blogspot.com/2010_06_01_archive.html</a:t>
            </a:r>
            <a:endParaRPr lang="ru-RU" dirty="0" smtClean="0"/>
          </a:p>
          <a:p>
            <a:endParaRPr lang="en-US" dirty="0"/>
          </a:p>
          <a:p>
            <a:r>
              <a:rPr lang="en-US" dirty="0">
                <a:hlinkClick r:id="rId6"/>
              </a:rPr>
              <a:t>http://www.wizteach.com</a:t>
            </a:r>
            <a:r>
              <a:rPr lang="en-US" dirty="0" smtClean="0">
                <a:hlinkClick r:id="rId6"/>
              </a:rPr>
              <a:t>/</a:t>
            </a:r>
            <a:endParaRPr lang="ru-RU" dirty="0" smtClean="0"/>
          </a:p>
          <a:p>
            <a:endParaRPr lang="en-US" dirty="0"/>
          </a:p>
          <a:p>
            <a:r>
              <a:rPr lang="en-US" dirty="0">
                <a:hlinkClick r:id="rId7"/>
              </a:rPr>
              <a:t>http://ru.polyvision.com</a:t>
            </a:r>
            <a:r>
              <a:rPr lang="en-US" dirty="0" smtClean="0">
                <a:hlinkClick r:id="rId7"/>
              </a:rPr>
              <a:t>/</a:t>
            </a:r>
            <a:endParaRPr lang="ru-RU" dirty="0" smtClean="0"/>
          </a:p>
          <a:p>
            <a:endParaRPr lang="en-US" dirty="0"/>
          </a:p>
          <a:p>
            <a:r>
              <a:rPr lang="en-US" dirty="0">
                <a:hlinkClick r:id="rId8"/>
              </a:rPr>
              <a:t>http://www.delight2000.com</a:t>
            </a:r>
            <a:r>
              <a:rPr lang="en-US" dirty="0" smtClean="0">
                <a:hlinkClick r:id="rId8"/>
              </a:rPr>
              <a:t>/</a:t>
            </a:r>
            <a:endParaRPr lang="ru-RU" dirty="0" smtClean="0"/>
          </a:p>
          <a:p>
            <a:endParaRPr lang="en-US" dirty="0"/>
          </a:p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www.delight2000.com/scatalog.html?id_rub=2592&amp;obj=catalog</a:t>
            </a:r>
            <a:endParaRPr lang="ru-RU" dirty="0" smtClean="0"/>
          </a:p>
          <a:p>
            <a:endParaRPr lang="en-US" dirty="0"/>
          </a:p>
          <a:p>
            <a:endParaRPr lang="en-US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492896"/>
            <a:ext cx="3960440" cy="297033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435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 помощь учителю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>
                <a:hlinkClick r:id="rId2"/>
              </a:rPr>
              <a:t>www.enchantedlearning.com</a:t>
            </a:r>
            <a:endParaRPr lang="ru-RU" dirty="0" smtClean="0"/>
          </a:p>
          <a:p>
            <a:r>
              <a:rPr lang="ru-RU" dirty="0"/>
              <a:t>. Здесь Вы найдете множество идей по интеграции уроков английского языка с другими предметами (музыка, искусство, окружающий мир). Вам предложат солидный ресурс раздаточных материалов (</a:t>
            </a:r>
            <a:r>
              <a:rPr lang="ru-RU" dirty="0" err="1" smtClean="0"/>
              <a:t>кросскультурные</a:t>
            </a:r>
            <a:r>
              <a:rPr lang="ru-RU" dirty="0" smtClean="0"/>
              <a:t> материалы</a:t>
            </a:r>
            <a:r>
              <a:rPr lang="ru-RU" dirty="0"/>
              <a:t>, пословицы, рассказы). Для ребят постарше есть возможность онлайнового общения. Сайт богат идеями и для самых маленьких </a:t>
            </a:r>
            <a:r>
              <a:rPr lang="ru-RU" dirty="0" smtClean="0"/>
              <a:t> </a:t>
            </a:r>
            <a:r>
              <a:rPr lang="ru-RU" dirty="0"/>
              <a:t>- стихи, раскраски, счет </a:t>
            </a:r>
            <a:r>
              <a:rPr lang="ru-RU" dirty="0" err="1"/>
              <a:t>и.т.д</a:t>
            </a:r>
            <a:r>
              <a:rPr lang="ru-RU" dirty="0"/>
              <a:t>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3917235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620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Для начальной школы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94275" y="1585336"/>
            <a:ext cx="4038600" cy="4407408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dirty="0" smtClean="0">
                <a:hlinkClick r:id="rId2"/>
              </a:rPr>
              <a:t>www.english-online.org.uk/course.htm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сайте представлены </a:t>
            </a:r>
            <a:r>
              <a:rPr lang="ru-RU" dirty="0" err="1"/>
              <a:t>разноуровневые</a:t>
            </a:r>
            <a:r>
              <a:rPr lang="ru-RU" dirty="0"/>
              <a:t> задания для младших школьников на все виды речевой деятельности, включая </a:t>
            </a:r>
            <a:r>
              <a:rPr lang="ru-RU" dirty="0" err="1"/>
              <a:t>аудирование</a:t>
            </a:r>
            <a:r>
              <a:rPr lang="ru-RU" dirty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6912"/>
            <a:ext cx="3686809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715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Для начальной школы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>
                <a:hlinkClick r:id="rId2"/>
              </a:rPr>
              <a:t>www.starfall.com</a:t>
            </a:r>
            <a:endParaRPr lang="ru-RU" dirty="0" smtClean="0"/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  Сайт </a:t>
            </a:r>
            <a:r>
              <a:rPr lang="ru-RU" dirty="0"/>
              <a:t>для обучения чтению детей младшего школьного возраста. «Читалки» располагаются по возрастанию сложности, начиная с алфавита, далее чтение буквосочетаний и дифтонгов, фраз и целых предложений. Все записано на видео, можно смотреть, слушать, выполнять задания. Если у вас нет возможности посмотреть видео, распечатки прилагаются.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4147661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17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для начальной школы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http://</a:t>
            </a:r>
            <a:r>
              <a:rPr lang="ru-RU" dirty="0" smtClean="0">
                <a:hlinkClick r:id="rId2"/>
              </a:rPr>
              <a:t>www.english-4kids.com/index.html</a:t>
            </a:r>
            <a:endParaRPr lang="ru-RU" dirty="0" smtClean="0"/>
          </a:p>
          <a:p>
            <a:r>
              <a:rPr lang="ru-RU" dirty="0" smtClean="0"/>
              <a:t>  </a:t>
            </a:r>
            <a:r>
              <a:rPr lang="ru-RU" dirty="0"/>
              <a:t>-  игры, презентации, раздаточный материал для уроков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437808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27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 помощь учителю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hlinkClick r:id="rId2"/>
              </a:rPr>
              <a:t>www.pedsovet.su</a:t>
            </a:r>
            <a:endParaRPr lang="ru-RU" dirty="0" smtClean="0"/>
          </a:p>
          <a:p>
            <a:r>
              <a:rPr lang="ru-RU" sz="2600" dirty="0" smtClean="0"/>
              <a:t>На сайте размещено </a:t>
            </a:r>
            <a:r>
              <a:rPr lang="ru-RU" sz="2600" dirty="0"/>
              <a:t>более </a:t>
            </a:r>
            <a:r>
              <a:rPr lang="ru-RU" sz="2600" dirty="0" smtClean="0"/>
              <a:t>2000 материалов </a:t>
            </a:r>
            <a:r>
              <a:rPr lang="ru-RU" sz="2600" dirty="0"/>
              <a:t>для скачивания: </a:t>
            </a:r>
          </a:p>
          <a:p>
            <a:r>
              <a:rPr lang="ru-RU" sz="2600" dirty="0" smtClean="0"/>
              <a:t>•разработки </a:t>
            </a:r>
            <a:r>
              <a:rPr lang="ru-RU" sz="2600" dirty="0"/>
              <a:t>уроков </a:t>
            </a:r>
          </a:p>
          <a:p>
            <a:r>
              <a:rPr lang="ru-RU" sz="2600" dirty="0" smtClean="0"/>
              <a:t>•</a:t>
            </a:r>
            <a:r>
              <a:rPr lang="ru-RU" sz="2600" dirty="0" err="1" smtClean="0"/>
              <a:t>видеоуроки</a:t>
            </a:r>
            <a:r>
              <a:rPr lang="ru-RU" sz="2600" dirty="0" smtClean="0"/>
              <a:t> </a:t>
            </a:r>
            <a:endParaRPr lang="ru-RU" sz="2600" dirty="0"/>
          </a:p>
          <a:p>
            <a:r>
              <a:rPr lang="ru-RU" sz="2600" dirty="0" smtClean="0"/>
              <a:t>•презентации </a:t>
            </a:r>
            <a:r>
              <a:rPr lang="ru-RU" sz="2600" dirty="0"/>
              <a:t>к урокам </a:t>
            </a:r>
          </a:p>
          <a:p>
            <a:r>
              <a:rPr lang="ru-RU" sz="2600" dirty="0" smtClean="0"/>
              <a:t>•и </a:t>
            </a:r>
            <a:r>
              <a:rPr lang="ru-RU" sz="2600" dirty="0"/>
              <a:t>многое другое </a:t>
            </a:r>
          </a:p>
          <a:p>
            <a:endParaRPr lang="ru-RU" dirty="0" smtClean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068960"/>
            <a:ext cx="3700833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435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помощь учителю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ru-RU" dirty="0" smtClean="0">
                <a:hlinkClick r:id="rId2"/>
              </a:rPr>
              <a:t>www.proshkolu.ru</a:t>
            </a:r>
            <a:endParaRPr lang="ru-RU" dirty="0" smtClean="0"/>
          </a:p>
          <a:p>
            <a:pPr marL="114300" indent="0">
              <a:buNone/>
            </a:pPr>
            <a:r>
              <a:rPr lang="ru-RU" dirty="0" smtClean="0">
                <a:hlinkClick r:id="rId3"/>
              </a:rPr>
              <a:t>www.openclass.ru</a:t>
            </a:r>
            <a:endParaRPr lang="ru-RU" dirty="0" smtClean="0"/>
          </a:p>
          <a:p>
            <a:pPr marL="114300" indent="0">
              <a:buNone/>
            </a:pPr>
            <a:r>
              <a:rPr lang="ru-RU" dirty="0" smtClean="0">
                <a:hlinkClick r:id="rId4"/>
              </a:rPr>
              <a:t>www.rusedu.r</a:t>
            </a:r>
            <a:endParaRPr lang="en-US" dirty="0" smtClean="0"/>
          </a:p>
          <a:p>
            <a:endParaRPr lang="ru-RU" dirty="0" smtClean="0"/>
          </a:p>
          <a:p>
            <a:pPr marL="114300" indent="0">
              <a:buNone/>
            </a:pPr>
            <a:r>
              <a:rPr lang="ru-RU" dirty="0" smtClean="0"/>
              <a:t>хранилище </a:t>
            </a:r>
            <a:r>
              <a:rPr lang="ru-RU" dirty="0"/>
              <a:t>работ учителей, </a:t>
            </a:r>
            <a:r>
              <a:rPr lang="ru-RU" b="1" dirty="0"/>
              <a:t>где может быть и ваша работа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4984"/>
            <a:ext cx="4252547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454" y="2132856"/>
            <a:ext cx="847725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831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 помощь учителю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hlinkClick r:id="rId2"/>
              </a:rPr>
              <a:t>www.kaboose.com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Здесь </a:t>
            </a:r>
            <a:r>
              <a:rPr lang="ru-RU" dirty="0"/>
              <a:t>Вы найдете массу полезных материалов и советов о том, как подготовить и провести уроки и мероприятия к новогодним праздникам. Авторы сайта предлагают веселые игры, загадки, викторины.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3962293" cy="2476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31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60672" cy="1039427"/>
          </a:xfrm>
        </p:spPr>
        <p:txBody>
          <a:bodyPr/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Что такое </a:t>
            </a:r>
            <a:r>
              <a:rPr lang="ru-RU" b="1" dirty="0">
                <a:solidFill>
                  <a:srgbClr val="FFC000"/>
                </a:solidFill>
              </a:rPr>
              <a:t>ЦОР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ЦОР</a:t>
            </a:r>
            <a:r>
              <a:rPr lang="ru-RU" dirty="0"/>
              <a:t>- это учебные (образовательные) материалы, представленные в цифровой </a:t>
            </a:r>
            <a:r>
              <a:rPr lang="ru-RU" dirty="0" smtClean="0"/>
              <a:t>форме</a:t>
            </a:r>
            <a:r>
              <a:rPr lang="ru-RU" dirty="0"/>
              <a:t>:</a:t>
            </a:r>
          </a:p>
          <a:p>
            <a:r>
              <a:rPr lang="ru-RU" dirty="0"/>
              <a:t>•	фотографии, </a:t>
            </a:r>
          </a:p>
          <a:p>
            <a:r>
              <a:rPr lang="ru-RU" dirty="0"/>
              <a:t>•	видеофрагменты, </a:t>
            </a:r>
          </a:p>
          <a:p>
            <a:r>
              <a:rPr lang="ru-RU" dirty="0"/>
              <a:t>•	текстовые документы, </a:t>
            </a:r>
          </a:p>
          <a:p>
            <a:r>
              <a:rPr lang="ru-RU" dirty="0"/>
              <a:t>•	звукозаписи, </a:t>
            </a:r>
          </a:p>
          <a:p>
            <a:r>
              <a:rPr lang="ru-RU" dirty="0"/>
              <a:t>•	картографические материалы, </a:t>
            </a:r>
          </a:p>
          <a:p>
            <a:r>
              <a:rPr lang="ru-RU" dirty="0"/>
              <a:t>•	статические и динамические модели, </a:t>
            </a:r>
          </a:p>
          <a:p>
            <a:r>
              <a:rPr lang="ru-RU" dirty="0"/>
              <a:t>•	объекты виртуальной реальности и интерактивного моделирования, </a:t>
            </a:r>
          </a:p>
          <a:p>
            <a:r>
              <a:rPr lang="ru-RU" dirty="0"/>
              <a:t>•	символьные объекты и деловая графика, </a:t>
            </a:r>
          </a:p>
          <a:p>
            <a:r>
              <a:rPr lang="ru-RU" dirty="0"/>
              <a:t>или иные учебные материалы, необходимые для организации учебного процесса.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129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 помощь учителю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hlinkClick r:id="rId2"/>
              </a:rPr>
              <a:t>http://engfilms.ru</a:t>
            </a:r>
            <a:r>
              <a:rPr lang="ru-RU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 сайт, на котором вы можете выбрать и скачать фильм на английском языке, без перевода и дубляжа, но зато с субтитрами, которые также на английском языке. Большинство фильмов представленных на сайте, признанные шедевры мирового кинематографа, но и без новинок не обошлось.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81" y="2733890"/>
            <a:ext cx="3798137" cy="2377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539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Классификация </a:t>
            </a:r>
            <a:r>
              <a:rPr lang="ru-RU" b="1" dirty="0" smtClean="0">
                <a:solidFill>
                  <a:srgbClr val="FFC000"/>
                </a:solidFill>
              </a:rPr>
              <a:t>ЦОР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776" y="2625579"/>
            <a:ext cx="5712447" cy="2627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221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Классификация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электронных учебных изданий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-Справочники и энциклопедии</a:t>
            </a:r>
          </a:p>
          <a:p>
            <a:r>
              <a:rPr lang="ru-RU" dirty="0" smtClean="0"/>
              <a:t>-Тематические библиотеки</a:t>
            </a:r>
          </a:p>
          <a:p>
            <a:r>
              <a:rPr lang="ru-RU" dirty="0" smtClean="0"/>
              <a:t>-Путеводители</a:t>
            </a:r>
          </a:p>
          <a:p>
            <a:r>
              <a:rPr lang="ru-RU" dirty="0" smtClean="0"/>
              <a:t>-Образовательные комплексы</a:t>
            </a:r>
          </a:p>
          <a:p>
            <a:r>
              <a:rPr lang="ru-RU" dirty="0"/>
              <a:t>-</a:t>
            </a:r>
            <a:r>
              <a:rPr lang="ru-RU" dirty="0" smtClean="0"/>
              <a:t>Репетиторы и тренажеры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25" y="4653136"/>
            <a:ext cx="1217602" cy="1211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797152"/>
            <a:ext cx="10096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101313"/>
            <a:ext cx="1775643" cy="3391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9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Использование ЦОР позволяет: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373563"/>
          </a:xfrm>
        </p:spPr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ru-RU" b="1" dirty="0" smtClean="0"/>
              <a:t>1. </a:t>
            </a:r>
            <a:r>
              <a:rPr lang="ru-RU" dirty="0" smtClean="0"/>
              <a:t>улучшить </a:t>
            </a:r>
            <a:r>
              <a:rPr lang="ru-RU" dirty="0"/>
              <a:t>эффективность и </a:t>
            </a:r>
            <a:r>
              <a:rPr lang="ru-RU" dirty="0" smtClean="0"/>
              <a:t>качество образования ; </a:t>
            </a:r>
          </a:p>
          <a:p>
            <a:pPr marL="114300" indent="0">
              <a:buNone/>
            </a:pPr>
            <a:r>
              <a:rPr lang="ru-RU" b="1" dirty="0" smtClean="0"/>
              <a:t>2. </a:t>
            </a:r>
            <a:r>
              <a:rPr lang="ru-RU" dirty="0" smtClean="0"/>
              <a:t>ориентироваться </a:t>
            </a:r>
            <a:r>
              <a:rPr lang="ru-RU" dirty="0"/>
              <a:t>на современные цели обучения;</a:t>
            </a:r>
          </a:p>
          <a:p>
            <a:pPr marL="114300" indent="0">
              <a:buNone/>
            </a:pPr>
            <a:r>
              <a:rPr lang="ru-RU" b="1" dirty="0" smtClean="0"/>
              <a:t>3. </a:t>
            </a:r>
            <a:r>
              <a:rPr lang="ru-RU" dirty="0" smtClean="0"/>
              <a:t>повысить </a:t>
            </a:r>
            <a:r>
              <a:rPr lang="ru-RU" dirty="0"/>
              <a:t>мотивацию учащихся к обучению;</a:t>
            </a:r>
          </a:p>
          <a:p>
            <a:pPr marL="114300" indent="0">
              <a:buNone/>
            </a:pPr>
            <a:r>
              <a:rPr lang="ru-RU" b="1" dirty="0" smtClean="0"/>
              <a:t>4. </a:t>
            </a:r>
            <a:r>
              <a:rPr lang="ru-RU" dirty="0" smtClean="0"/>
              <a:t>развивать </a:t>
            </a:r>
            <a:r>
              <a:rPr lang="ru-RU" dirty="0"/>
              <a:t>речевую </a:t>
            </a:r>
            <a:r>
              <a:rPr lang="ru-RU" dirty="0" smtClean="0"/>
              <a:t>компетенцию</a:t>
            </a:r>
            <a:r>
              <a:rPr lang="ru-RU" dirty="0"/>
              <a:t>;</a:t>
            </a:r>
          </a:p>
          <a:p>
            <a:pPr marL="114300" indent="0">
              <a:buNone/>
            </a:pPr>
            <a:r>
              <a:rPr lang="ru-RU" b="1" dirty="0" smtClean="0"/>
              <a:t>5. </a:t>
            </a:r>
            <a:r>
              <a:rPr lang="ru-RU" dirty="0" smtClean="0"/>
              <a:t>увеличить </a:t>
            </a:r>
            <a:r>
              <a:rPr lang="ru-RU" dirty="0"/>
              <a:t>объем лингвистических знаний;</a:t>
            </a:r>
          </a:p>
          <a:p>
            <a:pPr marL="114300" indent="0">
              <a:buNone/>
            </a:pPr>
            <a:r>
              <a:rPr lang="ru-RU" b="1" dirty="0" smtClean="0"/>
              <a:t>6. </a:t>
            </a:r>
            <a:r>
              <a:rPr lang="ru-RU" dirty="0" smtClean="0"/>
              <a:t>расширить </a:t>
            </a:r>
            <a:r>
              <a:rPr lang="ru-RU" dirty="0"/>
              <a:t>объем знаний о социокультурной </a:t>
            </a:r>
            <a:r>
              <a:rPr lang="ru-RU" dirty="0" smtClean="0"/>
              <a:t>  специфике </a:t>
            </a:r>
            <a:r>
              <a:rPr lang="ru-RU" dirty="0"/>
              <a:t>страны изучаемого языка; </a:t>
            </a:r>
          </a:p>
          <a:p>
            <a:pPr marL="114300" indent="0">
              <a:buNone/>
            </a:pPr>
            <a:r>
              <a:rPr lang="ru-RU" b="1" dirty="0" smtClean="0"/>
              <a:t>7</a:t>
            </a:r>
            <a:r>
              <a:rPr lang="ru-RU" b="1" dirty="0"/>
              <a:t>. </a:t>
            </a:r>
            <a:r>
              <a:rPr lang="ru-RU" dirty="0" smtClean="0"/>
              <a:t>развить </a:t>
            </a:r>
            <a:r>
              <a:rPr lang="ru-RU" dirty="0"/>
              <a:t>способность и готовность к самостоятельному изучению английского языка;</a:t>
            </a:r>
          </a:p>
          <a:p>
            <a:pPr marL="114300" indent="0">
              <a:buNone/>
            </a:pPr>
            <a:r>
              <a:rPr lang="ru-RU" b="1" dirty="0" smtClean="0"/>
              <a:t>8. </a:t>
            </a:r>
            <a:r>
              <a:rPr lang="ru-RU" dirty="0" smtClean="0"/>
              <a:t>сделать </a:t>
            </a:r>
            <a:r>
              <a:rPr lang="ru-RU" dirty="0"/>
              <a:t>уроки эмоциональными и </a:t>
            </a:r>
            <a:r>
              <a:rPr lang="ru-RU" dirty="0" smtClean="0"/>
              <a:t>запоминающимися;</a:t>
            </a:r>
          </a:p>
          <a:p>
            <a:pPr marL="114300" indent="0">
              <a:buNone/>
            </a:pPr>
            <a:r>
              <a:rPr lang="ru-RU" b="1" dirty="0" smtClean="0"/>
              <a:t>9.</a:t>
            </a:r>
            <a:r>
              <a:rPr lang="ru-RU" dirty="0" smtClean="0"/>
              <a:t>облегчить </a:t>
            </a:r>
            <a:r>
              <a:rPr lang="ru-RU" dirty="0"/>
              <a:t>труд учителя.</a:t>
            </a:r>
          </a:p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028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6128" y="692696"/>
            <a:ext cx="8260672" cy="720079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accent2">
                    <a:lumMod val="50000"/>
                  </a:schemeClr>
                </a:solidFill>
              </a:rPr>
              <a:t>Единая Коллекция цифровых образовательных ресурсов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u="sng" dirty="0" smtClean="0">
                <a:solidFill>
                  <a:srgbClr val="0070C0"/>
                </a:solidFill>
                <a:hlinkClick r:id="rId2"/>
              </a:rPr>
              <a:t>www.school-collection.edu.ru</a:t>
            </a:r>
            <a:endParaRPr lang="ru-RU" u="sng" dirty="0" smtClean="0">
              <a:solidFill>
                <a:srgbClr val="0070C0"/>
              </a:solidFill>
            </a:endParaRPr>
          </a:p>
          <a:p>
            <a:endParaRPr lang="ru-RU" u="sng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Хранилище </a:t>
            </a:r>
            <a:r>
              <a:rPr lang="ru-RU" dirty="0"/>
              <a:t>предоставляет всем заинтересованным участникам образовательного процесса бесплатный и свободный (в техническом и правовом отношении) доступ к учебным материалам, представленным в Коллекции, все ресурсы которой предназначены только для некоммерческого использования в системе образования Российской </a:t>
            </a:r>
          </a:p>
          <a:p>
            <a:endParaRPr lang="ru-RU" u="sng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439248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213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Федеральный центр информационно-образовательных ресурсов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Данный портал является окном доступа к центральному хранилищу электронных образовательных ресурсов (ЭОР)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65" y="3068960"/>
            <a:ext cx="3568284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76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Система федеральных образовательных порталов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www.edu.ru</a:t>
            </a:r>
            <a:endParaRPr lang="ru-RU" dirty="0" smtClean="0"/>
          </a:p>
          <a:p>
            <a:pPr marL="114300" indent="0">
              <a:buNone/>
            </a:pP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/>
              <a:t>Сайты</a:t>
            </a:r>
          </a:p>
          <a:p>
            <a:r>
              <a:rPr lang="ru-RU" dirty="0"/>
              <a:t>Электронные библиотеки, </a:t>
            </a:r>
          </a:p>
          <a:p>
            <a:r>
              <a:rPr lang="ru-RU" dirty="0"/>
              <a:t>СМИ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80928"/>
            <a:ext cx="3536371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236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ФЕДЕРАЛЬНЫЕ ГОСУДАРСТВЕННЫЕ ОБРАЗОВАТЕЛЬНЫЕ СТАНДАРТЫ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www.mon.gov.ru/pro/fgos/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3744416" cy="1644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888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149</TotalTime>
  <Words>578</Words>
  <Application>Microsoft Office PowerPoint</Application>
  <PresentationFormat>Экран (4:3)</PresentationFormat>
  <Paragraphs>107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Аптека</vt:lpstr>
      <vt:lpstr>ЦОР для уроков английского языка</vt:lpstr>
      <vt:lpstr>Что такое ЦОР?</vt:lpstr>
      <vt:lpstr>Классификация ЦОР</vt:lpstr>
      <vt:lpstr>Классификация   электронных учебных изданий</vt:lpstr>
      <vt:lpstr>Использование ЦОР позволяет:</vt:lpstr>
      <vt:lpstr>Единая Коллекция цифровых образовательных ресурсов  </vt:lpstr>
      <vt:lpstr>Федеральный центр информационно-образовательных ресурсов </vt:lpstr>
      <vt:lpstr>Система федеральных образовательных порталов </vt:lpstr>
      <vt:lpstr>ФЕДЕРАЛЬНЫЕ ГОСУДАРСТВЕННЫЕ ОБРАЗОВАТЕЛЬНЫЕ СТАНДАРТЫ</vt:lpstr>
      <vt:lpstr>Для тех , кто работает с   интерактивной доской</vt:lpstr>
      <vt:lpstr>Учительский фестиваль педагогических идей</vt:lpstr>
      <vt:lpstr>Интересные сайты, где даны разработки уроков с использованием интерактивных досок.  </vt:lpstr>
      <vt:lpstr> В помощь учителю</vt:lpstr>
      <vt:lpstr>Для начальной школы</vt:lpstr>
      <vt:lpstr>Для начальной школы</vt:lpstr>
      <vt:lpstr> для начальной школы</vt:lpstr>
      <vt:lpstr>В помощь учителю</vt:lpstr>
      <vt:lpstr>В помощь учителю</vt:lpstr>
      <vt:lpstr>В помощь учителю</vt:lpstr>
      <vt:lpstr>В помощь учителю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ЦОР для уроков английского языка</dc:title>
  <dc:creator>Uzir</dc:creator>
  <cp:lastModifiedBy>Uzir</cp:lastModifiedBy>
  <cp:revision>18</cp:revision>
  <dcterms:created xsi:type="dcterms:W3CDTF">2012-11-02T04:22:17Z</dcterms:created>
  <dcterms:modified xsi:type="dcterms:W3CDTF">2013-02-22T05:19:38Z</dcterms:modified>
</cp:coreProperties>
</file>