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2">
                <a:lumMod val="60000"/>
                <a:lumOff val="40000"/>
                <a:alpha val="3000"/>
              </a:scheme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93766-E151-45A0-B010-BDABC2D4F868}" type="datetimeFigureOut">
              <a:rPr lang="ru-RU" smtClean="0"/>
              <a:t>22.05.2013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1CD12-6420-4990-AA79-89C2B61DEEE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tudy-english.info/noun-possessive-case.php" TargetMode="External"/><Relationship Id="rId2" Type="http://schemas.openxmlformats.org/officeDocument/2006/relationships/hyperlink" Target="https://www.google.ru/imghp?hl=ru&amp;tab=ii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66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Georgia" pitchFamily="18" charset="0"/>
              </a:rPr>
              <a:t>Possessive Case of Nouns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Author: </a:t>
            </a:r>
            <a:r>
              <a:rPr lang="en-US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Chebotareva</a:t>
            </a:r>
            <a:r>
              <a:rPr lang="en-US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Anna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32656"/>
            <a:ext cx="4038600" cy="5793507"/>
          </a:xfrm>
        </p:spPr>
        <p:txBody>
          <a:bodyPr/>
          <a:lstStyle/>
          <a:p>
            <a:pPr algn="ctr">
              <a:buNone/>
            </a:pPr>
            <a:r>
              <a:rPr lang="en-US" sz="4400" dirty="0" smtClean="0">
                <a:latin typeface="Georgia" pitchFamily="18" charset="0"/>
              </a:rPr>
              <a:t>Common case</a:t>
            </a:r>
          </a:p>
          <a:p>
            <a:pPr>
              <a:buNone/>
            </a:pPr>
            <a:endParaRPr lang="en-US" dirty="0"/>
          </a:p>
          <a:p>
            <a:pPr algn="ctr">
              <a:buNone/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he girl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038600" cy="5793507"/>
          </a:xfrm>
        </p:spPr>
        <p:txBody>
          <a:bodyPr/>
          <a:lstStyle/>
          <a:p>
            <a:pPr algn="ctr">
              <a:buNone/>
            </a:pPr>
            <a:r>
              <a:rPr lang="en-US" sz="4400" dirty="0" smtClean="0">
                <a:latin typeface="Georgia" pitchFamily="18" charset="0"/>
              </a:rPr>
              <a:t>Possessive case</a:t>
            </a:r>
          </a:p>
          <a:p>
            <a:pPr>
              <a:buNone/>
            </a:pPr>
            <a:endParaRPr lang="en-US" dirty="0"/>
          </a:p>
          <a:p>
            <a:pPr algn="ctr">
              <a:buNone/>
            </a:pP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the girl</a:t>
            </a:r>
            <a:r>
              <a:rPr lang="en-US" sz="4000" u="sng" dirty="0" smtClean="0">
                <a:latin typeface="Times New Roman" pitchFamily="18" charset="0"/>
                <a:cs typeface="Times New Roman" pitchFamily="18" charset="0"/>
              </a:rPr>
              <a:t>’s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bag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636912"/>
            <a:ext cx="2664297" cy="3991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564904"/>
            <a:ext cx="2630475" cy="39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itchFamily="18" charset="0"/>
              </a:rPr>
              <a:t>Если существительное оканчивается на </a:t>
            </a:r>
            <a:r>
              <a:rPr lang="ru-RU" b="1" dirty="0" smtClean="0">
                <a:latin typeface="Georgia" pitchFamily="18" charset="0"/>
              </a:rPr>
              <a:t>-</a:t>
            </a:r>
            <a:r>
              <a:rPr lang="ru-RU" b="1" dirty="0" err="1" smtClean="0">
                <a:latin typeface="Georgia" pitchFamily="18" charset="0"/>
              </a:rPr>
              <a:t>s</a:t>
            </a:r>
            <a:r>
              <a:rPr lang="ru-RU" dirty="0" smtClean="0">
                <a:latin typeface="Georgia" pitchFamily="18" charset="0"/>
              </a:rPr>
              <a:t>, то возможны два варианта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Dicken</a:t>
            </a:r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s′</a:t>
            </a:r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novels = Dicken</a:t>
            </a:r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novels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романы Диккенса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89040"/>
            <a:ext cx="2448272" cy="2121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Georgia" pitchFamily="18" charset="0"/>
              </a:rPr>
              <a:t>Если существительное во множественном числе оканчивается на </a:t>
            </a:r>
            <a:r>
              <a:rPr lang="ru-RU" sz="3200" b="1" dirty="0" smtClean="0">
                <a:latin typeface="Georgia" pitchFamily="18" charset="0"/>
              </a:rPr>
              <a:t>-</a:t>
            </a:r>
            <a:r>
              <a:rPr lang="ru-RU" sz="3200" b="1" dirty="0" err="1" smtClean="0">
                <a:latin typeface="Georgia" pitchFamily="18" charset="0"/>
              </a:rPr>
              <a:t>s</a:t>
            </a:r>
            <a:r>
              <a:rPr lang="ru-RU" sz="3200" dirty="0" smtClean="0">
                <a:latin typeface="Georgia" pitchFamily="18" charset="0"/>
              </a:rPr>
              <a:t>, то притяжательный падеж образуется путем добавления апострофа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worker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s′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caps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кепки рабочих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cat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s′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paws 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лапы кошек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nurse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s′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toys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игрушки нянек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492896"/>
            <a:ext cx="2543944" cy="190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1" y="4725144"/>
            <a:ext cx="321464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437112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Georgia" pitchFamily="18" charset="0"/>
              </a:rPr>
              <a:t>Существительные, не имеющие во множественном числе окончания </a:t>
            </a:r>
            <a:r>
              <a:rPr lang="ru-RU" sz="3200" b="1" dirty="0" smtClean="0">
                <a:latin typeface="Georgia" pitchFamily="18" charset="0"/>
              </a:rPr>
              <a:t>-</a:t>
            </a:r>
            <a:r>
              <a:rPr lang="ru-RU" sz="3200" b="1" dirty="0" err="1" smtClean="0">
                <a:latin typeface="Georgia" pitchFamily="18" charset="0"/>
              </a:rPr>
              <a:t>s</a:t>
            </a:r>
            <a:r>
              <a:rPr lang="ru-RU" sz="3200" dirty="0" smtClean="0">
                <a:latin typeface="Georgia" pitchFamily="18" charset="0"/>
              </a:rPr>
              <a:t>, в притяжательном падеже приобретают окончание </a:t>
            </a:r>
            <a:r>
              <a:rPr lang="ru-RU" sz="3200" b="1" dirty="0" smtClean="0">
                <a:latin typeface="Georgia" pitchFamily="18" charset="0"/>
              </a:rPr>
              <a:t>-</a:t>
            </a:r>
            <a:r>
              <a:rPr lang="ru-RU" sz="3200" b="1" dirty="0" err="1" smtClean="0">
                <a:latin typeface="Georgia" pitchFamily="18" charset="0"/>
              </a:rPr>
              <a:t>s</a:t>
            </a:r>
            <a:r>
              <a:rPr lang="ru-RU" sz="3200" dirty="0" smtClean="0">
                <a:latin typeface="Georgia" pitchFamily="18" charset="0"/>
              </a:rPr>
              <a:t>, перед которым стоит апостроф</a:t>
            </a:r>
            <a:endParaRPr lang="ru-RU" sz="3200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children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toys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детские игрушки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men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coats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мужские пальто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women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umbrellas </a:t>
            </a:r>
            <a:r>
              <a:rPr lang="ru-RU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женские зонты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841086"/>
            <a:ext cx="3319264" cy="201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3645024"/>
            <a:ext cx="2195736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941168"/>
            <a:ext cx="25908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eorgia" pitchFamily="18" charset="0"/>
              </a:rPr>
              <a:t>В сложных существительных апостроф и окончание </a:t>
            </a:r>
            <a:r>
              <a:rPr lang="ru-RU" b="1" dirty="0" smtClean="0">
                <a:latin typeface="Georgia" pitchFamily="18" charset="0"/>
              </a:rPr>
              <a:t>-</a:t>
            </a:r>
            <a:r>
              <a:rPr lang="ru-RU" b="1" dirty="0" err="1" smtClean="0">
                <a:latin typeface="Georgia" pitchFamily="18" charset="0"/>
              </a:rPr>
              <a:t>s</a:t>
            </a:r>
            <a:r>
              <a:rPr lang="ru-RU" dirty="0" smtClean="0">
                <a:latin typeface="Georgia" pitchFamily="18" charset="0"/>
              </a:rPr>
              <a:t> ставят после последнего элемента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teacher of art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room</a:t>
            </a:r>
          </a:p>
          <a:p>
            <a:r>
              <a:rPr lang="en-US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комната</a:t>
            </a:r>
            <a:r>
              <a:rPr lang="en-US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учителя</a:t>
            </a:r>
            <a:r>
              <a:rPr lang="en-US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искусства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 sister-in-law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′s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bag </a:t>
            </a:r>
            <a:b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сумка</a:t>
            </a:r>
            <a:r>
              <a:rPr lang="en-US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невестки</a:t>
            </a:r>
            <a:endParaRPr lang="en-US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501008"/>
            <a:ext cx="3413831" cy="3029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4725144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Georgia" pitchFamily="18" charset="0"/>
              </a:rPr>
              <a:t>Materials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https://www.google.ru/imghp?hl=ru&amp;tab=ii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http://study-english.info/noun-possessive-case.php</a:t>
            </a:r>
            <a:endParaRPr lang="en-US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129</Words>
  <Application>Microsoft Office PowerPoint</Application>
  <PresentationFormat>Экран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Possessive Case of Nouns </vt:lpstr>
      <vt:lpstr>Слайд 2</vt:lpstr>
      <vt:lpstr>Если существительное оканчивается на -s, то возможны два варианта</vt:lpstr>
      <vt:lpstr>Если существительное во множественном числе оканчивается на -s, то притяжательный падеж образуется путем добавления апострофа</vt:lpstr>
      <vt:lpstr>Существительные, не имеющие во множественном числе окончания -s, в притяжательном падеже приобретают окончание -s, перед которым стоит апостроф</vt:lpstr>
      <vt:lpstr>В сложных существительных апостроф и окончание -s ставят после последнего элемента</vt:lpstr>
      <vt:lpstr>Materials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Possessive Case of Nouns </dc:title>
  <dc:creator>Admin</dc:creator>
  <cp:lastModifiedBy>Admin</cp:lastModifiedBy>
  <cp:revision>9</cp:revision>
  <dcterms:created xsi:type="dcterms:W3CDTF">2013-05-22T11:24:37Z</dcterms:created>
  <dcterms:modified xsi:type="dcterms:W3CDTF">2013-05-22T12:48:27Z</dcterms:modified>
</cp:coreProperties>
</file>