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6" r:id="rId4"/>
    <p:sldId id="257" r:id="rId5"/>
    <p:sldId id="258" r:id="rId6"/>
    <p:sldId id="277" r:id="rId7"/>
    <p:sldId id="260" r:id="rId8"/>
    <p:sldId id="261" r:id="rId9"/>
    <p:sldId id="262" r:id="rId10"/>
    <p:sldId id="263" r:id="rId11"/>
    <p:sldId id="267" r:id="rId12"/>
    <p:sldId id="271" r:id="rId13"/>
    <p:sldId id="266" r:id="rId14"/>
    <p:sldId id="265" r:id="rId15"/>
    <p:sldId id="268" r:id="rId16"/>
    <p:sldId id="269" r:id="rId17"/>
    <p:sldId id="270" r:id="rId18"/>
    <p:sldId id="279" r:id="rId19"/>
    <p:sldId id="278" r:id="rId2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6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17" name="Нижний колонтитул 16"/>
          <p:cNvSpPr>
            <a:spLocks noGrp="1"/>
          </p:cNvSpPr>
          <p:nvPr>
            <p:ph type="ftr" sz="quarter" idx="11"/>
          </p:nvPr>
        </p:nvSpPr>
        <p:spPr/>
        <p:txBody>
          <a:bodyPr/>
          <a:lstStyle>
            <a:extLst/>
          </a:lstStyle>
          <a:p>
            <a:endParaRPr lang="en-US"/>
          </a:p>
        </p:txBody>
      </p:sp>
      <p:sp>
        <p:nvSpPr>
          <p:cNvPr id="29" name="Номер слайда 2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12/30/2012</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7EAF463A-BC7C-46EE-9F1E-7F377CCA4891}" type="datetimeFigureOut">
              <a:rPr lang="en-US" smtClean="0"/>
              <a:pPr/>
              <a:t>12/30/2012</a:t>
            </a:fld>
            <a:endParaRPr lang="en-US"/>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en-US"/>
          </a:p>
        </p:txBody>
      </p:sp>
      <p:sp>
        <p:nvSpPr>
          <p:cNvPr id="7" name="Номер слайда 6"/>
          <p:cNvSpPr>
            <a:spLocks noGrp="1"/>
          </p:cNvSpPr>
          <p:nvPr>
            <p:ph type="sldNum" sz="quarter" idx="12"/>
          </p:nvPr>
        </p:nvSpPr>
        <p:spPr>
          <a:xfrm>
            <a:off x="8610600" y="55499"/>
            <a:ext cx="457200" cy="365125"/>
          </a:xfrm>
        </p:spPr>
        <p:txBody>
          <a:bodyPr/>
          <a:lstStyle>
            <a:extLst/>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EAF463A-BC7C-46EE-9F1E-7F377CCA4891}" type="datetimeFigureOut">
              <a:rPr lang="en-US" smtClean="0"/>
              <a:pPr/>
              <a:t>12/30/2012</a:t>
            </a:fld>
            <a:endParaRPr lang="en-US"/>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Orthodox Russia</a:t>
            </a:r>
            <a:endParaRPr lang="ru-RU" dirty="0"/>
          </a:p>
        </p:txBody>
      </p:sp>
      <p:pic>
        <p:nvPicPr>
          <p:cNvPr id="15" name="Содержимое 14" descr="ah17i.jpg"/>
          <p:cNvPicPr>
            <a:picLocks noGrp="1" noChangeAspect="1"/>
          </p:cNvPicPr>
          <p:nvPr>
            <p:ph sz="half" idx="1"/>
          </p:nvPr>
        </p:nvPicPr>
        <p:blipFill>
          <a:blip r:embed="rId2"/>
          <a:stretch>
            <a:fillRect/>
          </a:stretch>
        </p:blipFill>
        <p:spPr>
          <a:xfrm>
            <a:off x="787202" y="1770063"/>
            <a:ext cx="3394472" cy="4525962"/>
          </a:xfrm>
        </p:spPr>
      </p:pic>
      <p:sp>
        <p:nvSpPr>
          <p:cNvPr id="4" name="Содержимое 3"/>
          <p:cNvSpPr>
            <a:spLocks noGrp="1"/>
          </p:cNvSpPr>
          <p:nvPr>
            <p:ph sz="half" idx="2"/>
          </p:nvPr>
        </p:nvSpPr>
        <p:spPr/>
        <p:txBody>
          <a:bodyPr>
            <a:normAutofit fontScale="92500" lnSpcReduction="10000"/>
          </a:bodyPr>
          <a:lstStyle/>
          <a:p>
            <a:pPr>
              <a:buNone/>
            </a:pPr>
            <a:r>
              <a:rPr lang="en-US" dirty="0" smtClean="0"/>
              <a:t>     Russian </a:t>
            </a:r>
            <a:r>
              <a:rPr lang="en-US" dirty="0" smtClean="0"/>
              <a:t>Orthodox Christianity has been the largest religion in Russia since it was adopted in the </a:t>
            </a:r>
            <a:r>
              <a:rPr lang="en-US" dirty="0" smtClean="0"/>
              <a:t>9th </a:t>
            </a:r>
            <a:r>
              <a:rPr lang="en-US" dirty="0" smtClean="0"/>
              <a:t>century AD. The rebirth of religion and religious traditions began in 1970s. Since then a lot of Orthodox traditions has become very popular in our country.</a:t>
            </a:r>
            <a:endParaRPr lang="ru-RU" dirty="0"/>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Epiphany Traditions</a:t>
            </a:r>
            <a:endParaRPr lang="ru-RU" dirty="0"/>
          </a:p>
        </p:txBody>
      </p:sp>
      <p:pic>
        <p:nvPicPr>
          <p:cNvPr id="5" name="Содержимое 4" descr="530412266.jpg"/>
          <p:cNvPicPr>
            <a:picLocks noGrp="1" noChangeAspect="1"/>
          </p:cNvPicPr>
          <p:nvPr>
            <p:ph sz="half" idx="1"/>
          </p:nvPr>
        </p:nvPicPr>
        <p:blipFill>
          <a:blip r:embed="rId2"/>
          <a:stretch>
            <a:fillRect/>
          </a:stretch>
        </p:blipFill>
        <p:spPr>
          <a:xfrm>
            <a:off x="465138" y="2518569"/>
            <a:ext cx="4038600" cy="3028950"/>
          </a:xfrm>
        </p:spPr>
      </p:pic>
      <p:sp>
        <p:nvSpPr>
          <p:cNvPr id="4" name="Содержимое 3"/>
          <p:cNvSpPr>
            <a:spLocks noGrp="1"/>
          </p:cNvSpPr>
          <p:nvPr>
            <p:ph sz="half" idx="2"/>
          </p:nvPr>
        </p:nvSpPr>
        <p:spPr/>
        <p:txBody>
          <a:bodyPr>
            <a:normAutofit fontScale="92500" lnSpcReduction="20000"/>
          </a:bodyPr>
          <a:lstStyle/>
          <a:p>
            <a:pPr>
              <a:buNone/>
            </a:pPr>
            <a:r>
              <a:rPr lang="en-US" dirty="0" smtClean="0"/>
              <a:t>     In Russia, where the winters are severe, a hole is cut into the ice so that the waters may be blessed. The cross is held  by the priest and dipped three times into the water. Then people swim in the blessed waters. There is also a tradition to drink blessed water to heal from different diseases.</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r>
              <a:rPr lang="en-US" dirty="0" err="1" smtClean="0"/>
              <a:t>Maslenitsa</a:t>
            </a:r>
            <a:r>
              <a:rPr lang="en-US" dirty="0" smtClean="0"/>
              <a:t> Traditions</a:t>
            </a:r>
            <a:endParaRPr lang="ru-RU" dirty="0"/>
          </a:p>
        </p:txBody>
      </p:sp>
      <p:pic>
        <p:nvPicPr>
          <p:cNvPr id="5" name="Содержимое 4" descr="22786.jpg"/>
          <p:cNvPicPr>
            <a:picLocks noGrp="1" noChangeAspect="1"/>
          </p:cNvPicPr>
          <p:nvPr>
            <p:ph sz="half" idx="1"/>
          </p:nvPr>
        </p:nvPicPr>
        <p:blipFill>
          <a:blip r:embed="rId2"/>
          <a:stretch>
            <a:fillRect/>
          </a:stretch>
        </p:blipFill>
        <p:spPr>
          <a:xfrm>
            <a:off x="304800" y="2286000"/>
            <a:ext cx="4343400" cy="2971800"/>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a:t>
            </a:r>
            <a:r>
              <a:rPr lang="en-US" dirty="0" err="1" smtClean="0"/>
              <a:t>Maslenitsa</a:t>
            </a:r>
            <a:r>
              <a:rPr lang="en-US" dirty="0" smtClean="0"/>
              <a:t> is a religious and folk holiday. It is celebrated during the last week before Great Lent, the seventh week before Easter. Traditional food on </a:t>
            </a:r>
            <a:r>
              <a:rPr lang="en-US" dirty="0" err="1" smtClean="0"/>
              <a:t>Maslenitsa</a:t>
            </a:r>
            <a:r>
              <a:rPr lang="en-US" dirty="0" smtClean="0"/>
              <a:t> is pancakes. Round and golden, they are made from butter, eggs and milk by the Orthodox tradition.</a:t>
            </a:r>
          </a:p>
          <a:p>
            <a:pPr>
              <a:buNone/>
            </a:pPr>
            <a:r>
              <a:rPr lang="en-US" dirty="0" smtClean="0"/>
              <a:t>      </a:t>
            </a:r>
            <a:r>
              <a:rPr lang="en-US" dirty="0" err="1" smtClean="0"/>
              <a:t>Maslenitsa</a:t>
            </a:r>
            <a:r>
              <a:rPr lang="en-US" dirty="0" smtClean="0"/>
              <a:t> includes snowball fights, sledging, riding on swings and sleigh rides. As the  culmination of the celebration Lady </a:t>
            </a:r>
            <a:r>
              <a:rPr lang="en-US" dirty="0" err="1" smtClean="0"/>
              <a:t>Maslenitsa</a:t>
            </a:r>
            <a:r>
              <a:rPr lang="en-US" dirty="0" smtClean="0"/>
              <a:t> is stripped of her finery and put to the flames of a bonfire.</a:t>
            </a:r>
          </a:p>
          <a:p>
            <a:endParaRPr lang="ru-RU" dirty="0"/>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Palm Sunday</a:t>
            </a:r>
            <a:endParaRPr lang="ru-RU" dirty="0"/>
          </a:p>
        </p:txBody>
      </p:sp>
      <p:pic>
        <p:nvPicPr>
          <p:cNvPr id="5" name="Содержимое 4" descr="1306.jpg"/>
          <p:cNvPicPr>
            <a:picLocks noGrp="1" noChangeAspect="1"/>
          </p:cNvPicPr>
          <p:nvPr>
            <p:ph sz="half" idx="1"/>
          </p:nvPr>
        </p:nvPicPr>
        <p:blipFill>
          <a:blip r:embed="rId2"/>
          <a:stretch>
            <a:fillRect/>
          </a:stretch>
        </p:blipFill>
        <p:spPr>
          <a:xfrm>
            <a:off x="465138" y="2521805"/>
            <a:ext cx="4038600" cy="3022478"/>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Palm Sunday falls on the week before Easter. In Russia the custom developed of using pussy willow instead of palm. The branches are blessed and distributed together with candles either on the Eve of the Feast on Saturday night or before the Divine Liturgy on Sunday morning. The Great Entrance  of the Divine Liturgy commemorates the "Entry of the Lord into Jerusalem". The faithful take these branches and candles home after the service, and keep them in their icon corner</a:t>
            </a:r>
            <a:endParaRPr lang="ru-RU" dirty="0"/>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Easter Traditions</a:t>
            </a:r>
            <a:endParaRPr lang="ru-RU" dirty="0"/>
          </a:p>
        </p:txBody>
      </p:sp>
      <p:pic>
        <p:nvPicPr>
          <p:cNvPr id="5" name="Содержимое 4" descr="57.jpg"/>
          <p:cNvPicPr>
            <a:picLocks noGrp="1" noChangeAspect="1"/>
          </p:cNvPicPr>
          <p:nvPr>
            <p:ph sz="half" idx="1"/>
          </p:nvPr>
        </p:nvPicPr>
        <p:blipFill>
          <a:blip r:embed="rId2"/>
          <a:stretch>
            <a:fillRect/>
          </a:stretch>
        </p:blipFill>
        <p:spPr>
          <a:xfrm>
            <a:off x="609600" y="1905000"/>
            <a:ext cx="3581400" cy="3657600"/>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The feast of the Resurrection of Jesus, called </a:t>
            </a:r>
            <a:r>
              <a:rPr lang="en-US" dirty="0" err="1" smtClean="0"/>
              <a:t>Paskha</a:t>
            </a:r>
            <a:r>
              <a:rPr lang="en-US" dirty="0" smtClean="0"/>
              <a:t> in </a:t>
            </a:r>
            <a:r>
              <a:rPr lang="en-US" dirty="0" smtClean="0"/>
              <a:t>Russia, </a:t>
            </a:r>
            <a:r>
              <a:rPr lang="en-US" dirty="0" smtClean="0"/>
              <a:t>usually falls on </a:t>
            </a:r>
            <a:r>
              <a:rPr lang="en-US" dirty="0" smtClean="0"/>
              <a:t>different days in March or April.</a:t>
            </a:r>
            <a:endParaRPr lang="ru-RU" dirty="0" smtClean="0"/>
          </a:p>
          <a:p>
            <a:pPr>
              <a:buNone/>
            </a:pPr>
            <a:r>
              <a:rPr lang="en-US" dirty="0" smtClean="0"/>
              <a:t>       Easter is the main spring feast. It is a light and kind </a:t>
            </a:r>
            <a:r>
              <a:rPr lang="en-US" dirty="0" smtClean="0"/>
              <a:t>holiday</a:t>
            </a:r>
            <a:r>
              <a:rPr lang="en-US" dirty="0" smtClean="0"/>
              <a:t> </a:t>
            </a:r>
            <a:r>
              <a:rPr lang="en-US" dirty="0" smtClean="0"/>
              <a:t>that brings belief, hope and love. </a:t>
            </a:r>
            <a:endParaRPr lang="ru-RU" dirty="0" smtClean="0"/>
          </a:p>
          <a:p>
            <a:pPr>
              <a:buNone/>
            </a:pPr>
            <a:r>
              <a:rPr lang="en-US" dirty="0" smtClean="0"/>
              <a:t>      People bake </a:t>
            </a:r>
            <a:r>
              <a:rPr lang="en-US" dirty="0" err="1" smtClean="0"/>
              <a:t>kulichi</a:t>
            </a:r>
            <a:r>
              <a:rPr lang="en-US" dirty="0" smtClean="0"/>
              <a:t>, prepare </a:t>
            </a:r>
            <a:r>
              <a:rPr lang="en-US" dirty="0" err="1" smtClean="0"/>
              <a:t>paskhas</a:t>
            </a:r>
            <a:r>
              <a:rPr lang="en-US" dirty="0" smtClean="0"/>
              <a:t> </a:t>
            </a:r>
            <a:r>
              <a:rPr lang="en-US" dirty="0" smtClean="0"/>
              <a:t>(cottage cheesecakes</a:t>
            </a:r>
            <a:r>
              <a:rPr lang="en-US" dirty="0" smtClean="0"/>
              <a:t>) and </a:t>
            </a:r>
            <a:r>
              <a:rPr lang="en-US" dirty="0" err="1" smtClean="0"/>
              <a:t>colour</a:t>
            </a:r>
            <a:r>
              <a:rPr lang="en-US" dirty="0" smtClean="0"/>
              <a:t> </a:t>
            </a:r>
            <a:r>
              <a:rPr lang="en-US" dirty="0" smtClean="0"/>
              <a:t>eggs. On Saturday night people gather in the church to take part in Easter night service. Easter sunrise services are marked by tolling of bells. Everyone can try being a bell ringer that day. </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Easter Traditions</a:t>
            </a:r>
            <a:endParaRPr lang="ru-RU" dirty="0"/>
          </a:p>
        </p:txBody>
      </p:sp>
      <p:pic>
        <p:nvPicPr>
          <p:cNvPr id="5" name="Содержимое 4" descr="b6ae3ccbb33d.jpg"/>
          <p:cNvPicPr>
            <a:picLocks noGrp="1" noChangeAspect="1"/>
          </p:cNvPicPr>
          <p:nvPr>
            <p:ph sz="half" idx="1"/>
          </p:nvPr>
        </p:nvPicPr>
        <p:blipFill>
          <a:blip r:embed="rId2"/>
          <a:stretch>
            <a:fillRect/>
          </a:stretch>
        </p:blipFill>
        <p:spPr>
          <a:xfrm>
            <a:off x="465138" y="2239232"/>
            <a:ext cx="4038600" cy="3587623"/>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One of Orthodox Christmas tradition is a game, almost like a competition. The family sits at the table and everyone chooses an egg. Then one of the family members holds the egg firmly in </a:t>
            </a:r>
            <a:r>
              <a:rPr lang="en-US" dirty="0" smtClean="0"/>
              <a:t> </a:t>
            </a:r>
            <a:r>
              <a:rPr lang="en-US" dirty="0" smtClean="0"/>
              <a:t>hands and lets another family member hit it with </a:t>
            </a:r>
            <a:r>
              <a:rPr lang="en-US" dirty="0" smtClean="0"/>
              <a:t>her/her </a:t>
            </a:r>
            <a:r>
              <a:rPr lang="en-US" dirty="0" smtClean="0"/>
              <a:t>egg. One of the eggs breaks, and the one with the unbroken egg wins. The last person to win can eat an egg or choose another egg and repeat the game with somebody else. It is especially popular in families with young children. </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The Savior of Honey Feast Day</a:t>
            </a:r>
            <a:endParaRPr lang="ru-RU" dirty="0"/>
          </a:p>
        </p:txBody>
      </p:sp>
      <p:pic>
        <p:nvPicPr>
          <p:cNvPr id="5" name="Содержимое 4" descr="77104900_70818_jpg.jpg"/>
          <p:cNvPicPr>
            <a:picLocks noGrp="1" noChangeAspect="1"/>
          </p:cNvPicPr>
          <p:nvPr>
            <p:ph sz="half" idx="1"/>
          </p:nvPr>
        </p:nvPicPr>
        <p:blipFill>
          <a:blip r:embed="rId2"/>
          <a:stretch>
            <a:fillRect/>
          </a:stretch>
        </p:blipFill>
        <p:spPr>
          <a:xfrm>
            <a:off x="465138" y="2686844"/>
            <a:ext cx="4038600" cy="2692400"/>
          </a:xfrm>
        </p:spPr>
      </p:pic>
      <p:sp>
        <p:nvSpPr>
          <p:cNvPr id="4" name="Содержимое 3"/>
          <p:cNvSpPr>
            <a:spLocks noGrp="1"/>
          </p:cNvSpPr>
          <p:nvPr>
            <p:ph sz="half" idx="2"/>
          </p:nvPr>
        </p:nvSpPr>
        <p:spPr/>
        <p:txBody>
          <a:bodyPr>
            <a:normAutofit fontScale="85000" lnSpcReduction="10000"/>
          </a:bodyPr>
          <a:lstStyle/>
          <a:p>
            <a:pPr>
              <a:buNone/>
            </a:pPr>
            <a:r>
              <a:rPr lang="en-US" dirty="0" smtClean="0"/>
              <a:t>    </a:t>
            </a:r>
            <a:r>
              <a:rPr lang="en-US" dirty="0" smtClean="0"/>
              <a:t> The </a:t>
            </a:r>
            <a:r>
              <a:rPr lang="en-US" dirty="0" smtClean="0"/>
              <a:t>Savior </a:t>
            </a:r>
            <a:r>
              <a:rPr lang="en-US" dirty="0" smtClean="0"/>
              <a:t>of </a:t>
            </a:r>
            <a:r>
              <a:rPr lang="en-US" dirty="0" smtClean="0"/>
              <a:t>Honey Feast Day is an Orthodox holiday which is observed on the </a:t>
            </a:r>
            <a:r>
              <a:rPr lang="en-US" dirty="0" smtClean="0"/>
              <a:t>14th </a:t>
            </a:r>
            <a:r>
              <a:rPr lang="en-US" dirty="0" smtClean="0"/>
              <a:t>of August. It is one of the three Savior (Spas) days. </a:t>
            </a:r>
            <a:r>
              <a:rPr lang="en-US" dirty="0" smtClean="0"/>
              <a:t>In churches</a:t>
            </a:r>
            <a:r>
              <a:rPr lang="en-US" dirty="0" smtClean="0"/>
              <a:t> </a:t>
            </a:r>
            <a:r>
              <a:rPr lang="en-US" dirty="0" smtClean="0"/>
              <a:t>priests </a:t>
            </a:r>
            <a:r>
              <a:rPr lang="en-US" dirty="0" smtClean="0"/>
              <a:t>consecrate</a:t>
            </a:r>
            <a:r>
              <a:rPr lang="en-US" dirty="0" smtClean="0"/>
              <a:t> </a:t>
            </a:r>
            <a:r>
              <a:rPr lang="en-US" dirty="0" smtClean="0"/>
              <a:t>newly gathered honey. People </a:t>
            </a:r>
            <a:r>
              <a:rPr lang="en-US" dirty="0" smtClean="0"/>
              <a:t>often make </a:t>
            </a:r>
            <a:r>
              <a:rPr lang="en-US" dirty="0" smtClean="0"/>
              <a:t>pancakes </a:t>
            </a:r>
            <a:r>
              <a:rPr lang="en-US" dirty="0" smtClean="0"/>
              <a:t>on this day and </a:t>
            </a:r>
            <a:r>
              <a:rPr lang="en-US" dirty="0" smtClean="0"/>
              <a:t>eat them with honey</a:t>
            </a:r>
            <a:r>
              <a:rPr lang="ru-RU" dirty="0" smtClean="0"/>
              <a:t>.</a:t>
            </a:r>
            <a:r>
              <a:rPr lang="en-US" dirty="0" smtClean="0"/>
              <a:t> You can buy different kinds of honey in the special street markets</a:t>
            </a:r>
            <a:endParaRPr lang="ru-RU" dirty="0"/>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Savior of Apple Feast Day</a:t>
            </a:r>
            <a:endParaRPr lang="ru-RU" dirty="0"/>
          </a:p>
        </p:txBody>
      </p:sp>
      <p:pic>
        <p:nvPicPr>
          <p:cNvPr id="5" name="Содержимое 4" descr="19 avgusta Yablochnyi Spas.jpg"/>
          <p:cNvPicPr>
            <a:picLocks noGrp="1" noChangeAspect="1"/>
          </p:cNvPicPr>
          <p:nvPr>
            <p:ph sz="half" idx="1"/>
          </p:nvPr>
        </p:nvPicPr>
        <p:blipFill>
          <a:blip r:embed="rId2"/>
          <a:stretch>
            <a:fillRect/>
          </a:stretch>
        </p:blipFill>
        <p:spPr>
          <a:xfrm>
            <a:off x="465138" y="2498376"/>
            <a:ext cx="4038600" cy="3069336"/>
          </a:xfrm>
        </p:spPr>
      </p:pic>
      <p:sp>
        <p:nvSpPr>
          <p:cNvPr id="4" name="Содержимое 3"/>
          <p:cNvSpPr>
            <a:spLocks noGrp="1"/>
          </p:cNvSpPr>
          <p:nvPr>
            <p:ph sz="half" idx="2"/>
          </p:nvPr>
        </p:nvSpPr>
        <p:spPr/>
        <p:txBody>
          <a:bodyPr>
            <a:normAutofit fontScale="85000" lnSpcReduction="20000"/>
          </a:bodyPr>
          <a:lstStyle/>
          <a:p>
            <a:pPr>
              <a:buNone/>
            </a:pPr>
            <a:r>
              <a:rPr lang="en-US" dirty="0" smtClean="0"/>
              <a:t>    The Savior of the Apple Feast Day is an Orthodox folk </a:t>
            </a:r>
            <a:r>
              <a:rPr lang="en-US" dirty="0" smtClean="0"/>
              <a:t>holiday </a:t>
            </a:r>
            <a:r>
              <a:rPr lang="en-US" dirty="0" smtClean="0"/>
              <a:t>which is observed on the 19th of August. It is one of the three Savior (</a:t>
            </a:r>
            <a:r>
              <a:rPr lang="en-US" i="1" dirty="0" smtClean="0"/>
              <a:t>Spas</a:t>
            </a:r>
            <a:r>
              <a:rPr lang="en-US" dirty="0" smtClean="0"/>
              <a:t>) days. The holiday is associated with harvesting of ripe fruits, especially apples. </a:t>
            </a:r>
            <a:r>
              <a:rPr lang="en-US" dirty="0" smtClean="0"/>
              <a:t>Special church services are held  where priests consecrate apples. When </a:t>
            </a:r>
            <a:r>
              <a:rPr lang="en-US" dirty="0" smtClean="0"/>
              <a:t>people meet, they treat each other </a:t>
            </a:r>
            <a:r>
              <a:rPr lang="en-US" dirty="0" smtClean="0"/>
              <a:t>to</a:t>
            </a:r>
            <a:r>
              <a:rPr lang="en-US" dirty="0" smtClean="0"/>
              <a:t> </a:t>
            </a:r>
            <a:r>
              <a:rPr lang="en-US" dirty="0" smtClean="0"/>
              <a:t>apples on this day.</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The Holy Trinity</a:t>
            </a:r>
            <a:endParaRPr lang="ru-RU" dirty="0"/>
          </a:p>
        </p:txBody>
      </p:sp>
      <p:pic>
        <p:nvPicPr>
          <p:cNvPr id="5" name="Содержимое 4" descr="87862113_.jpg"/>
          <p:cNvPicPr>
            <a:picLocks noGrp="1" noChangeAspect="1"/>
          </p:cNvPicPr>
          <p:nvPr>
            <p:ph sz="half" idx="1"/>
          </p:nvPr>
        </p:nvPicPr>
        <p:blipFill>
          <a:blip r:embed="rId2"/>
          <a:stretch>
            <a:fillRect/>
          </a:stretch>
        </p:blipFill>
        <p:spPr>
          <a:xfrm>
            <a:off x="465138" y="2314216"/>
            <a:ext cx="4038600" cy="3437656"/>
          </a:xfrm>
        </p:spPr>
      </p:pic>
      <p:sp>
        <p:nvSpPr>
          <p:cNvPr id="4" name="Содержимое 3"/>
          <p:cNvSpPr>
            <a:spLocks noGrp="1"/>
          </p:cNvSpPr>
          <p:nvPr>
            <p:ph sz="half" idx="2"/>
          </p:nvPr>
        </p:nvSpPr>
        <p:spPr/>
        <p:txBody>
          <a:bodyPr>
            <a:normAutofit fontScale="92500" lnSpcReduction="10000"/>
          </a:bodyPr>
          <a:lstStyle/>
          <a:p>
            <a:pPr>
              <a:buNone/>
            </a:pPr>
            <a:r>
              <a:rPr lang="en-US" dirty="0" smtClean="0"/>
              <a:t>    Trinity Sunday  falls on the fiftieth day after Easter. On Trinity Sunday we remember and honor the eternal God: the Father, the Son, and the Holy Spirit. People go to </a:t>
            </a:r>
            <a:r>
              <a:rPr lang="en-US" dirty="0" smtClean="0"/>
              <a:t> </a:t>
            </a:r>
            <a:r>
              <a:rPr lang="en-US" dirty="0" smtClean="0"/>
              <a:t>church </a:t>
            </a:r>
            <a:r>
              <a:rPr lang="en-US" dirty="0" smtClean="0"/>
              <a:t>services </a:t>
            </a:r>
            <a:r>
              <a:rPr lang="en-US" dirty="0" smtClean="0"/>
              <a:t>and decorate their houses </a:t>
            </a:r>
            <a:r>
              <a:rPr lang="en-US" dirty="0" smtClean="0"/>
              <a:t>and rooms with </a:t>
            </a:r>
            <a:r>
              <a:rPr lang="en-US" dirty="0" smtClean="0"/>
              <a:t>branches of a birch tree on this </a:t>
            </a:r>
            <a:r>
              <a:rPr lang="en-US" dirty="0" smtClean="0"/>
              <a:t>summer day</a:t>
            </a:r>
            <a:r>
              <a:rPr lang="en-US" dirty="0" smtClean="0"/>
              <a:t>.</a:t>
            </a:r>
            <a:endParaRPr lang="ru-RU" dirty="0"/>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2057400"/>
            <a:ext cx="7772400" cy="2819400"/>
          </a:xfrm>
        </p:spPr>
        <p:txBody>
          <a:bodyPr/>
          <a:lstStyle/>
          <a:p>
            <a:r>
              <a:rPr lang="en-US" dirty="0" smtClean="0"/>
              <a:t> Thank you for attention!</a:t>
            </a:r>
            <a:endParaRPr lang="ru-RU" dirty="0"/>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143000"/>
            <a:ext cx="4572000" cy="2739211"/>
          </a:xfrm>
          <a:prstGeom prst="rect">
            <a:avLst/>
          </a:prstGeom>
        </p:spPr>
        <p:txBody>
          <a:bodyPr wrap="square">
            <a:spAutoFit/>
          </a:bodyPr>
          <a:lstStyle/>
          <a:p>
            <a:r>
              <a:rPr lang="en-US" dirty="0" smtClean="0"/>
              <a:t> </a:t>
            </a:r>
            <a:r>
              <a:rPr lang="en-US" dirty="0" smtClean="0"/>
              <a:t>                         </a:t>
            </a:r>
            <a:r>
              <a:rPr lang="en-US" sz="2800" dirty="0" smtClean="0"/>
              <a:t>Resources</a:t>
            </a:r>
            <a:r>
              <a:rPr lang="en-US" sz="2800" dirty="0" smtClean="0"/>
              <a:t>:</a:t>
            </a:r>
            <a:r>
              <a:rPr lang="en-US" dirty="0" smtClean="0"/>
              <a:t/>
            </a:r>
            <a:br>
              <a:rPr lang="en-US" dirty="0" smtClean="0"/>
            </a:br>
            <a:endParaRPr lang="en-US" dirty="0" smtClean="0"/>
          </a:p>
          <a:p>
            <a:r>
              <a:rPr lang="en-US" dirty="0" smtClean="0"/>
              <a:t>http</a:t>
            </a:r>
            <a:r>
              <a:rPr lang="ru-RU" dirty="0" smtClean="0"/>
              <a:t>://</a:t>
            </a:r>
            <a:r>
              <a:rPr lang="en-US" dirty="0" smtClean="0"/>
              <a:t>www</a:t>
            </a:r>
            <a:r>
              <a:rPr lang="ru-RU" dirty="0" smtClean="0"/>
              <a:t>.</a:t>
            </a:r>
            <a:r>
              <a:rPr lang="en-US" dirty="0" err="1" smtClean="0"/>
              <a:t>hristianstvo</a:t>
            </a:r>
            <a:r>
              <a:rPr lang="ru-RU" dirty="0" smtClean="0"/>
              <a:t>.</a:t>
            </a:r>
            <a:r>
              <a:rPr lang="en-US" dirty="0" err="1" smtClean="0"/>
              <a:t>ru</a:t>
            </a:r>
            <a:r>
              <a:rPr lang="ru-RU" dirty="0" smtClean="0"/>
              <a:t>/</a:t>
            </a:r>
            <a:r>
              <a:rPr lang="en-US" dirty="0" smtClean="0"/>
              <a:t>stat</a:t>
            </a:r>
            <a:r>
              <a:rPr lang="ru-RU" dirty="0" smtClean="0"/>
              <a:t>2004.</a:t>
            </a:r>
            <a:r>
              <a:rPr lang="en-US" dirty="0" smtClean="0"/>
              <a:t>ph</a:t>
            </a:r>
            <a:r>
              <a:rPr lang="ru-RU" dirty="0" smtClean="0"/>
              <a:t>   </a:t>
            </a:r>
            <a:r>
              <a:rPr lang="en-US" dirty="0" smtClean="0"/>
              <a:t>http</a:t>
            </a:r>
            <a:r>
              <a:rPr lang="ru-RU" dirty="0" smtClean="0"/>
              <a:t>://</a:t>
            </a:r>
            <a:r>
              <a:rPr lang="en-US" dirty="0" err="1" smtClean="0"/>
              <a:t>wau</a:t>
            </a:r>
            <a:r>
              <a:rPr lang="ru-RU" dirty="0" smtClean="0"/>
              <a:t>.</a:t>
            </a:r>
            <a:r>
              <a:rPr lang="en-US" dirty="0" smtClean="0"/>
              <a:t>com</a:t>
            </a:r>
            <a:r>
              <a:rPr lang="ru-RU" dirty="0" smtClean="0"/>
              <a:t>.</a:t>
            </a:r>
            <a:r>
              <a:rPr lang="en-US" dirty="0" err="1" smtClean="0"/>
              <a:t>ua</a:t>
            </a:r>
            <a:r>
              <a:rPr lang="ru-RU" dirty="0" smtClean="0"/>
              <a:t>/</a:t>
            </a:r>
            <a:r>
              <a:rPr lang="en-US" dirty="0" smtClean="0"/>
              <a:t>bibl</a:t>
            </a:r>
            <a:r>
              <a:rPr lang="ru-RU" dirty="0" smtClean="0"/>
              <a:t>/</a:t>
            </a:r>
            <a:r>
              <a:rPr lang="en-US" dirty="0" err="1" smtClean="0"/>
              <a:t>pravoslavie</a:t>
            </a:r>
            <a:r>
              <a:rPr lang="ru-RU" dirty="0" smtClean="0"/>
              <a:t>/182.</a:t>
            </a:r>
            <a:r>
              <a:rPr lang="en-US" dirty="0" smtClean="0"/>
              <a:t>html</a:t>
            </a:r>
            <a:r>
              <a:rPr lang="ru-RU" dirty="0" smtClean="0"/>
              <a:t>                </a:t>
            </a:r>
            <a:r>
              <a:rPr lang="en-US" dirty="0" smtClean="0"/>
              <a:t>http</a:t>
            </a:r>
            <a:r>
              <a:rPr lang="ru-RU" dirty="0" smtClean="0"/>
              <a:t>://</a:t>
            </a:r>
            <a:r>
              <a:rPr lang="en-US" dirty="0" smtClean="0"/>
              <a:t>www</a:t>
            </a:r>
            <a:r>
              <a:rPr lang="ru-RU" dirty="0" smtClean="0"/>
              <a:t>.</a:t>
            </a:r>
            <a:r>
              <a:rPr lang="en-US" dirty="0" err="1" smtClean="0"/>
              <a:t>calend</a:t>
            </a:r>
            <a:r>
              <a:rPr lang="ru-RU" dirty="0" smtClean="0"/>
              <a:t>.</a:t>
            </a:r>
            <a:r>
              <a:rPr lang="en-US" dirty="0" err="1" smtClean="0"/>
              <a:t>ru</a:t>
            </a:r>
            <a:r>
              <a:rPr lang="ru-RU" dirty="0" smtClean="0"/>
              <a:t>/</a:t>
            </a:r>
            <a:r>
              <a:rPr lang="en-US" dirty="0" smtClean="0"/>
              <a:t>holidays</a:t>
            </a:r>
            <a:r>
              <a:rPr lang="ru-RU" dirty="0" smtClean="0"/>
              <a:t>/</a:t>
            </a:r>
            <a:r>
              <a:rPr lang="en-US" dirty="0" smtClean="0"/>
              <a:t>orthodox</a:t>
            </a:r>
            <a:r>
              <a:rPr lang="ru-RU" dirty="0" smtClean="0"/>
              <a:t>/          </a:t>
            </a:r>
            <a:r>
              <a:rPr lang="en-US" dirty="0" smtClean="0"/>
              <a:t>http</a:t>
            </a:r>
            <a:r>
              <a:rPr lang="ru-RU" dirty="0" smtClean="0"/>
              <a:t>://</a:t>
            </a:r>
            <a:r>
              <a:rPr lang="en-US" dirty="0" smtClean="0"/>
              <a:t>images</a:t>
            </a:r>
            <a:r>
              <a:rPr lang="ru-RU" dirty="0" smtClean="0"/>
              <a:t>.</a:t>
            </a:r>
            <a:r>
              <a:rPr lang="en-US" dirty="0" err="1" smtClean="0"/>
              <a:t>yandex</a:t>
            </a:r>
            <a:r>
              <a:rPr lang="ru-RU" dirty="0" smtClean="0"/>
              <a:t>.</a:t>
            </a:r>
            <a:r>
              <a:rPr lang="en-US" dirty="0" err="1" smtClean="0"/>
              <a:t>ru</a:t>
            </a:r>
            <a:r>
              <a:rPr lang="ru-RU" dirty="0" smtClean="0"/>
              <a:t>/  </a:t>
            </a:r>
            <a:r>
              <a:rPr lang="en-US" dirty="0" smtClean="0"/>
              <a:t>http</a:t>
            </a:r>
            <a:r>
              <a:rPr lang="ru-RU" dirty="0" smtClean="0"/>
              <a:t>://</a:t>
            </a:r>
            <a:r>
              <a:rPr lang="en-US" dirty="0" smtClean="0"/>
              <a:t>en</a:t>
            </a:r>
            <a:r>
              <a:rPr lang="ru-RU" dirty="0" smtClean="0"/>
              <a:t>.</a:t>
            </a:r>
            <a:r>
              <a:rPr lang="en-US" dirty="0" err="1" smtClean="0"/>
              <a:t>wikipedia</a:t>
            </a:r>
            <a:r>
              <a:rPr lang="ru-RU" dirty="0" smtClean="0"/>
              <a:t>.</a:t>
            </a:r>
            <a:r>
              <a:rPr lang="en-US" dirty="0" smtClean="0"/>
              <a:t>org</a:t>
            </a:r>
            <a:r>
              <a:rPr lang="ru-RU" dirty="0" smtClean="0"/>
              <a:t>/</a:t>
            </a:r>
            <a:r>
              <a:rPr lang="en-US" dirty="0" smtClean="0"/>
              <a:t>wiki</a:t>
            </a:r>
            <a:r>
              <a:rPr lang="ru-RU" dirty="0" smtClean="0"/>
              <a:t>/</a:t>
            </a:r>
            <a:r>
              <a:rPr lang="en-US" dirty="0" smtClean="0"/>
              <a:t>Orthodoxy</a:t>
            </a:r>
            <a:endParaRPr lang="ru-RU" dirty="0" smtClean="0"/>
          </a:p>
          <a:p>
            <a:r>
              <a:rPr lang="ru-RU" dirty="0" smtClean="0"/>
              <a:t/>
            </a:r>
            <a:br>
              <a:rPr lang="ru-RU" dirty="0" smtClean="0"/>
            </a:br>
            <a:r>
              <a:rPr lang="ru-RU" dirty="0" smtClean="0"/>
              <a:t> </a:t>
            </a:r>
            <a:endParaRPr lang="ru-RU" dirty="0"/>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Wedding Orthodox Traditions</a:t>
            </a:r>
            <a:endParaRPr lang="ru-RU" dirty="0"/>
          </a:p>
        </p:txBody>
      </p:sp>
      <p:pic>
        <p:nvPicPr>
          <p:cNvPr id="5" name="Содержимое 4" descr="x_1100905e.jpg"/>
          <p:cNvPicPr>
            <a:picLocks noGrp="1" noChangeAspect="1"/>
          </p:cNvPicPr>
          <p:nvPr>
            <p:ph sz="half" idx="1"/>
          </p:nvPr>
        </p:nvPicPr>
        <p:blipFill>
          <a:blip r:embed="rId2"/>
          <a:stretch>
            <a:fillRect/>
          </a:stretch>
        </p:blipFill>
        <p:spPr>
          <a:xfrm>
            <a:off x="304800" y="2209800"/>
            <a:ext cx="3886200" cy="2895600"/>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According to the </a:t>
            </a:r>
            <a:r>
              <a:rPr lang="en-US" dirty="0" smtClean="0"/>
              <a:t>Orthodox</a:t>
            </a:r>
            <a:r>
              <a:rPr lang="en-US" dirty="0" smtClean="0"/>
              <a:t> </a:t>
            </a:r>
            <a:r>
              <a:rPr lang="en-US" dirty="0" smtClean="0"/>
              <a:t>wedding traditions, a groom and bride should go to confession and receive communion on the eve of the nuptials. The mystery of nuptials consists of two parts: a betrothal and a nuptial benediction. The priest blesses the couple's rings and puts </a:t>
            </a:r>
            <a:r>
              <a:rPr lang="en-US" dirty="0" smtClean="0"/>
              <a:t>them </a:t>
            </a:r>
            <a:r>
              <a:rPr lang="en-US" dirty="0" smtClean="0"/>
              <a:t>in their right hands. The groomsman then exchanges the rings between the bride </a:t>
            </a:r>
            <a:r>
              <a:rPr lang="en-US" dirty="0" smtClean="0"/>
              <a:t>and the </a:t>
            </a:r>
            <a:r>
              <a:rPr lang="en-US" dirty="0" smtClean="0"/>
              <a:t>groom three times. This means that </a:t>
            </a:r>
            <a:r>
              <a:rPr lang="en-US" dirty="0" smtClean="0"/>
              <a:t>their lives are </a:t>
            </a:r>
            <a:r>
              <a:rPr lang="en-US" dirty="0" smtClean="0"/>
              <a:t>now entwined forever. The wedding rings symbolize the infinity of </a:t>
            </a:r>
            <a:r>
              <a:rPr lang="en-US" dirty="0" smtClean="0"/>
              <a:t>marriage. </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Wedding Orthodox Traditions</a:t>
            </a:r>
            <a:endParaRPr lang="ru-RU" dirty="0"/>
          </a:p>
        </p:txBody>
      </p:sp>
      <p:pic>
        <p:nvPicPr>
          <p:cNvPr id="5" name="Содержимое 4" descr="1233082944_1.jpg"/>
          <p:cNvPicPr>
            <a:picLocks noGrp="1" noChangeAspect="1"/>
          </p:cNvPicPr>
          <p:nvPr>
            <p:ph sz="half" idx="1"/>
          </p:nvPr>
        </p:nvPicPr>
        <p:blipFill>
          <a:blip r:embed="rId2"/>
          <a:stretch>
            <a:fillRect/>
          </a:stretch>
        </p:blipFill>
        <p:spPr>
          <a:xfrm>
            <a:off x="381000" y="2057400"/>
            <a:ext cx="3962400" cy="3200400"/>
          </a:xfrm>
        </p:spPr>
      </p:pic>
      <p:sp>
        <p:nvSpPr>
          <p:cNvPr id="4" name="Содержимое 3"/>
          <p:cNvSpPr>
            <a:spLocks noGrp="1"/>
          </p:cNvSpPr>
          <p:nvPr>
            <p:ph sz="half" idx="2"/>
          </p:nvPr>
        </p:nvSpPr>
        <p:spPr/>
        <p:txBody>
          <a:bodyPr>
            <a:normAutofit fontScale="62500" lnSpcReduction="20000"/>
          </a:bodyPr>
          <a:lstStyle/>
          <a:p>
            <a:pPr>
              <a:buNone/>
            </a:pPr>
            <a:r>
              <a:rPr lang="en-US" dirty="0" smtClean="0"/>
              <a:t>      When the couple arrives at the altar, they are given lightened </a:t>
            </a:r>
            <a:r>
              <a:rPr lang="en-US" dirty="0" smtClean="0"/>
              <a:t>candles, </a:t>
            </a:r>
            <a:r>
              <a:rPr lang="en-US" dirty="0" smtClean="0"/>
              <a:t>the symbol of purity and chastity of two people in love. They listen to some passages from the Bible</a:t>
            </a:r>
            <a:r>
              <a:rPr lang="en-US" dirty="0" smtClean="0"/>
              <a:t>. </a:t>
            </a:r>
            <a:r>
              <a:rPr lang="en-US" dirty="0" smtClean="0"/>
              <a:t>T</a:t>
            </a:r>
            <a:r>
              <a:rPr lang="en-US" dirty="0" smtClean="0"/>
              <a:t>he </a:t>
            </a:r>
            <a:r>
              <a:rPr lang="en-US" dirty="0" smtClean="0"/>
              <a:t>Priest blesses the </a:t>
            </a:r>
            <a:r>
              <a:rPr lang="en-US" dirty="0" smtClean="0"/>
              <a:t>crowns, </a:t>
            </a:r>
            <a:r>
              <a:rPr lang="en-US" dirty="0" smtClean="0"/>
              <a:t>the symbol of creating a new house. The crowns are presented to the couple and each kisses the crown before the Priest puts them on their heads. The couple drink from a common cup, signifying they will share their happiness and sorrows together. Finally, the Priest leads them around the altar three times. The circle around the altar represents eternal marriage.</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Orthodox Icons</a:t>
            </a:r>
            <a:endParaRPr lang="ru-RU" dirty="0"/>
          </a:p>
        </p:txBody>
      </p:sp>
      <p:pic>
        <p:nvPicPr>
          <p:cNvPr id="5" name="Содержимое 4" descr="fad5c066c1ea8c85fb6e231643773cd2.jpg"/>
          <p:cNvPicPr>
            <a:picLocks noGrp="1" noChangeAspect="1"/>
          </p:cNvPicPr>
          <p:nvPr>
            <p:ph sz="half" idx="1"/>
          </p:nvPr>
        </p:nvPicPr>
        <p:blipFill>
          <a:blip r:embed="rId2"/>
          <a:stretch>
            <a:fillRect/>
          </a:stretch>
        </p:blipFill>
        <p:spPr>
          <a:xfrm>
            <a:off x="465138" y="2561198"/>
            <a:ext cx="4038600" cy="2943691"/>
          </a:xfrm>
        </p:spPr>
      </p:pic>
      <p:sp>
        <p:nvSpPr>
          <p:cNvPr id="4" name="Содержимое 3"/>
          <p:cNvSpPr>
            <a:spLocks noGrp="1"/>
          </p:cNvSpPr>
          <p:nvPr>
            <p:ph sz="half" idx="2"/>
          </p:nvPr>
        </p:nvSpPr>
        <p:spPr/>
        <p:txBody>
          <a:bodyPr>
            <a:normAutofit fontScale="70000" lnSpcReduction="20000"/>
          </a:bodyPr>
          <a:lstStyle/>
          <a:p>
            <a:pPr>
              <a:buNone/>
            </a:pPr>
            <a:r>
              <a:rPr lang="en-US" dirty="0" smtClean="0"/>
              <a:t>      In all times family icons were the largest treasures for family members. They  were passed from parents to children, each newly formed family got at least two icons - the icon of our Lord Jesus Christ and icon of the Most Holy Mother of God. They were given by parents on wedding day for the church wedding ceremony. The Orthodox </a:t>
            </a:r>
            <a:r>
              <a:rPr lang="en-US" dirty="0" smtClean="0"/>
              <a:t>tradition </a:t>
            </a:r>
            <a:r>
              <a:rPr lang="en-US" dirty="0" smtClean="0"/>
              <a:t>has developed a special form of prayer that consists of  repetition of </a:t>
            </a:r>
            <a:r>
              <a:rPr lang="en-US" dirty="0" smtClean="0"/>
              <a:t>the</a:t>
            </a:r>
            <a:r>
              <a:rPr lang="en-US" dirty="0" smtClean="0"/>
              <a:t> </a:t>
            </a:r>
            <a:r>
              <a:rPr lang="en-US" dirty="0" smtClean="0"/>
              <a:t>words : 'Lord Jesus Christ, Son of God, have mercy upon me, a sinner'. </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Baptism of Infants</a:t>
            </a:r>
            <a:endParaRPr lang="ru-RU" dirty="0"/>
          </a:p>
        </p:txBody>
      </p:sp>
      <p:pic>
        <p:nvPicPr>
          <p:cNvPr id="5" name="Содержимое 4" descr="IMG_3432_cr.jpg"/>
          <p:cNvPicPr>
            <a:picLocks noGrp="1" noChangeAspect="1"/>
          </p:cNvPicPr>
          <p:nvPr>
            <p:ph sz="half" idx="1"/>
          </p:nvPr>
        </p:nvPicPr>
        <p:blipFill>
          <a:blip r:embed="rId2"/>
          <a:stretch>
            <a:fillRect/>
          </a:stretch>
        </p:blipFill>
        <p:spPr>
          <a:xfrm>
            <a:off x="465138" y="2465562"/>
            <a:ext cx="4038600" cy="3134963"/>
          </a:xfrm>
        </p:spPr>
      </p:pic>
      <p:sp>
        <p:nvSpPr>
          <p:cNvPr id="4" name="Содержимое 3"/>
          <p:cNvSpPr>
            <a:spLocks noGrp="1"/>
          </p:cNvSpPr>
          <p:nvPr>
            <p:ph sz="half" idx="2"/>
          </p:nvPr>
        </p:nvSpPr>
        <p:spPr/>
        <p:txBody>
          <a:bodyPr>
            <a:normAutofit fontScale="62500" lnSpcReduction="20000"/>
          </a:bodyPr>
          <a:lstStyle/>
          <a:p>
            <a:pPr>
              <a:buNone/>
            </a:pPr>
            <a:r>
              <a:rPr lang="en-US" dirty="0" smtClean="0"/>
              <a:t>     </a:t>
            </a:r>
            <a:r>
              <a:rPr lang="en-US" dirty="0" smtClean="0"/>
              <a:t>  </a:t>
            </a:r>
            <a:r>
              <a:rPr lang="en-US" dirty="0" smtClean="0"/>
              <a:t>Baptism of infants is by immersion in water three times in the name of the Trinity and is both the initiation into the Church and a sign of forgiveness of sins. </a:t>
            </a:r>
            <a:r>
              <a:rPr lang="en-US" dirty="0" smtClean="0"/>
              <a:t> </a:t>
            </a:r>
            <a:r>
              <a:rPr lang="en-US" dirty="0" smtClean="0"/>
              <a:t>Immediately after baptism follows   </a:t>
            </a:r>
            <a:r>
              <a:rPr lang="en-US" dirty="0" err="1" smtClean="0"/>
              <a:t>C</a:t>
            </a:r>
            <a:r>
              <a:rPr lang="en-US" dirty="0" err="1" smtClean="0"/>
              <a:t>hrissmation</a:t>
            </a:r>
            <a:r>
              <a:rPr lang="en-US" dirty="0" smtClean="0"/>
              <a:t> </a:t>
            </a:r>
            <a:r>
              <a:rPr lang="en-US" dirty="0" smtClean="0"/>
              <a:t>and Holy Communion. </a:t>
            </a:r>
            <a:r>
              <a:rPr lang="en-US" dirty="0" smtClean="0"/>
              <a:t>It</a:t>
            </a:r>
            <a:r>
              <a:rPr lang="en-US" dirty="0" smtClean="0"/>
              <a:t> </a:t>
            </a:r>
            <a:r>
              <a:rPr lang="en-US" dirty="0" smtClean="0"/>
              <a:t>means that </a:t>
            </a:r>
            <a:r>
              <a:rPr lang="en-US" dirty="0" smtClean="0"/>
              <a:t>in</a:t>
            </a:r>
            <a:r>
              <a:rPr lang="en-US" dirty="0" smtClean="0"/>
              <a:t>fants</a:t>
            </a:r>
            <a:r>
              <a:rPr lang="en-US" dirty="0" smtClean="0"/>
              <a:t> </a:t>
            </a:r>
            <a:r>
              <a:rPr lang="en-US" dirty="0" smtClean="0"/>
              <a:t>are fully communicant members of the Church. </a:t>
            </a:r>
            <a:endParaRPr lang="ru-RU" dirty="0" smtClean="0"/>
          </a:p>
          <a:p>
            <a:pPr>
              <a:buNone/>
            </a:pPr>
            <a:r>
              <a:rPr lang="en-US" dirty="0" smtClean="0"/>
              <a:t>       In Russian Orthodox Church there is a tradition of believe in the intercession of saints. </a:t>
            </a:r>
            <a:r>
              <a:rPr lang="en-US" dirty="0" smtClean="0"/>
              <a:t>A</a:t>
            </a:r>
            <a:r>
              <a:rPr lang="en-US" dirty="0" smtClean="0"/>
              <a:t> </a:t>
            </a:r>
            <a:r>
              <a:rPr lang="en-US" dirty="0" smtClean="0"/>
              <a:t>person who is baptized is </a:t>
            </a:r>
            <a:r>
              <a:rPr lang="en-US" dirty="0" smtClean="0"/>
              <a:t>often named </a:t>
            </a:r>
            <a:r>
              <a:rPr lang="en-US" dirty="0" smtClean="0"/>
              <a:t>in honor of a specific saint and this saint is a patron for the whole life. </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Fasting</a:t>
            </a:r>
            <a:endParaRPr lang="ru-RU" dirty="0"/>
          </a:p>
        </p:txBody>
      </p:sp>
      <p:pic>
        <p:nvPicPr>
          <p:cNvPr id="5" name="Содержимое 4" descr="23166_600.jpg"/>
          <p:cNvPicPr>
            <a:picLocks noGrp="1" noChangeAspect="1"/>
          </p:cNvPicPr>
          <p:nvPr>
            <p:ph sz="half" idx="1"/>
          </p:nvPr>
        </p:nvPicPr>
        <p:blipFill>
          <a:blip r:embed="rId2"/>
          <a:stretch>
            <a:fillRect/>
          </a:stretch>
        </p:blipFill>
        <p:spPr>
          <a:xfrm>
            <a:off x="465138" y="2013744"/>
            <a:ext cx="4038600" cy="4038600"/>
          </a:xfrm>
        </p:spPr>
      </p:pic>
      <p:sp>
        <p:nvSpPr>
          <p:cNvPr id="4" name="Содержимое 3"/>
          <p:cNvSpPr>
            <a:spLocks noGrp="1"/>
          </p:cNvSpPr>
          <p:nvPr>
            <p:ph sz="half" idx="2"/>
          </p:nvPr>
        </p:nvSpPr>
        <p:spPr/>
        <p:txBody>
          <a:bodyPr>
            <a:normAutofit fontScale="62500" lnSpcReduction="20000"/>
          </a:bodyPr>
          <a:lstStyle/>
          <a:p>
            <a:pPr>
              <a:buNone/>
            </a:pPr>
            <a:endParaRPr lang="ru-RU" dirty="0" smtClean="0"/>
          </a:p>
          <a:p>
            <a:pPr>
              <a:buNone/>
            </a:pPr>
            <a:r>
              <a:rPr lang="en-US" dirty="0" smtClean="0"/>
              <a:t>     </a:t>
            </a:r>
            <a:r>
              <a:rPr lang="en-US" dirty="0" smtClean="0"/>
              <a:t>  </a:t>
            </a:r>
            <a:r>
              <a:rPr lang="en-US" dirty="0" smtClean="0"/>
              <a:t>Fasting is purification and the regaining of innocence. Fasting means abstaining from meat and dairy products, fish, olive oil, and wine. Wine, oil and fish are allowed on certain feast days when they </a:t>
            </a:r>
            <a:r>
              <a:rPr lang="en-US" dirty="0" smtClean="0"/>
              <a:t> </a:t>
            </a:r>
            <a:r>
              <a:rPr lang="en-US" dirty="0" smtClean="0"/>
              <a:t>fall on a day of fasting but animal and dairy products are forbidden, with the exception of "Cheese Fare" </a:t>
            </a:r>
            <a:r>
              <a:rPr lang="en-US" dirty="0" smtClean="0"/>
              <a:t>week, </a:t>
            </a:r>
            <a:r>
              <a:rPr lang="en-US" dirty="0" smtClean="0"/>
              <a:t>which precedes Great Lent, during which dairy products are allowed.                                          </a:t>
            </a:r>
            <a:r>
              <a:rPr lang="en-US" dirty="0" smtClean="0"/>
              <a:t>        </a:t>
            </a:r>
            <a:r>
              <a:rPr lang="en-US" dirty="0" smtClean="0"/>
              <a:t>The number of fast days varies from year to year, but in general Orthodox Christians spend a little over half the year fasting at some level of strictness</a:t>
            </a:r>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Christmas Traditions</a:t>
            </a:r>
            <a:endParaRPr lang="ru-RU" dirty="0"/>
          </a:p>
        </p:txBody>
      </p:sp>
      <p:pic>
        <p:nvPicPr>
          <p:cNvPr id="5" name="Содержимое 4" descr="152410530.jpg"/>
          <p:cNvPicPr>
            <a:picLocks noGrp="1" noChangeAspect="1"/>
          </p:cNvPicPr>
          <p:nvPr>
            <p:ph sz="half" idx="1"/>
          </p:nvPr>
        </p:nvPicPr>
        <p:blipFill>
          <a:blip r:embed="rId2"/>
          <a:stretch>
            <a:fillRect/>
          </a:stretch>
        </p:blipFill>
        <p:spPr>
          <a:xfrm>
            <a:off x="457200" y="2438400"/>
            <a:ext cx="4191000" cy="2819400"/>
          </a:xfrm>
        </p:spPr>
      </p:pic>
      <p:sp>
        <p:nvSpPr>
          <p:cNvPr id="4" name="Содержимое 3"/>
          <p:cNvSpPr>
            <a:spLocks noGrp="1"/>
          </p:cNvSpPr>
          <p:nvPr>
            <p:ph sz="half" idx="2"/>
          </p:nvPr>
        </p:nvSpPr>
        <p:spPr/>
        <p:txBody>
          <a:bodyPr>
            <a:normAutofit fontScale="92500" lnSpcReduction="20000"/>
          </a:bodyPr>
          <a:lstStyle/>
          <a:p>
            <a:pPr>
              <a:buNone/>
            </a:pPr>
            <a:r>
              <a:rPr lang="en-US" dirty="0" smtClean="0"/>
              <a:t>                   </a:t>
            </a:r>
            <a:endParaRPr lang="ru-RU" dirty="0" smtClean="0"/>
          </a:p>
          <a:p>
            <a:pPr>
              <a:buNone/>
            </a:pPr>
            <a:r>
              <a:rPr lang="en-US" dirty="0" smtClean="0"/>
              <a:t>     Russian Orthodox Christmas falls on the 7th </a:t>
            </a:r>
            <a:r>
              <a:rPr lang="en-US" dirty="0" smtClean="0"/>
              <a:t>of January</a:t>
            </a:r>
            <a:r>
              <a:rPr lang="en-US" dirty="0" smtClean="0"/>
              <a:t>. It is a day of both solemn ritual and joyous celebration with the faithful participation in </a:t>
            </a:r>
            <a:r>
              <a:rPr lang="en-US" dirty="0" smtClean="0"/>
              <a:t>an</a:t>
            </a:r>
            <a:r>
              <a:rPr lang="en-US" dirty="0" smtClean="0"/>
              <a:t> </a:t>
            </a:r>
            <a:r>
              <a:rPr lang="en-US" dirty="0" smtClean="0"/>
              <a:t>all-night service in </a:t>
            </a:r>
            <a:r>
              <a:rPr lang="en-US" dirty="0" smtClean="0"/>
              <a:t>churches and Cathedrals</a:t>
            </a:r>
            <a:r>
              <a:rPr lang="en-US" dirty="0" smtClean="0"/>
              <a:t>. It remains one the most important and </a:t>
            </a:r>
            <a:r>
              <a:rPr lang="en-US" dirty="0" err="1" smtClean="0"/>
              <a:t>favourite</a:t>
            </a:r>
            <a:r>
              <a:rPr lang="en-US" dirty="0" smtClean="0"/>
              <a:t> Orthodox holidays</a:t>
            </a:r>
            <a:endParaRPr lang="ru-RU" dirty="0" smtClean="0"/>
          </a:p>
          <a:p>
            <a:pPr>
              <a:buNone/>
            </a:pPr>
            <a:r>
              <a:rPr lang="en-US" dirty="0" smtClean="0"/>
              <a:t>     </a:t>
            </a:r>
            <a:endParaRPr lang="ru-RU" dirty="0" smtClean="0"/>
          </a:p>
          <a:p>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Christmas Traditions</a:t>
            </a:r>
            <a:endParaRPr lang="ru-RU" dirty="0"/>
          </a:p>
        </p:txBody>
      </p:sp>
      <p:pic>
        <p:nvPicPr>
          <p:cNvPr id="5" name="Содержимое 4" descr="206971_468326.jpg"/>
          <p:cNvPicPr>
            <a:picLocks noGrp="1" noChangeAspect="1"/>
          </p:cNvPicPr>
          <p:nvPr>
            <p:ph sz="half" idx="1"/>
          </p:nvPr>
        </p:nvPicPr>
        <p:blipFill>
          <a:blip r:embed="rId2"/>
          <a:stretch>
            <a:fillRect/>
          </a:stretch>
        </p:blipFill>
        <p:spPr>
          <a:xfrm>
            <a:off x="683070" y="2231676"/>
            <a:ext cx="3602736" cy="3602736"/>
          </a:xfrm>
        </p:spPr>
      </p:pic>
      <p:sp>
        <p:nvSpPr>
          <p:cNvPr id="4" name="Содержимое 3"/>
          <p:cNvSpPr>
            <a:spLocks noGrp="1"/>
          </p:cNvSpPr>
          <p:nvPr>
            <p:ph sz="half" idx="2"/>
          </p:nvPr>
        </p:nvSpPr>
        <p:spPr/>
        <p:txBody>
          <a:bodyPr>
            <a:normAutofit fontScale="85000" lnSpcReduction="10000"/>
          </a:bodyPr>
          <a:lstStyle/>
          <a:p>
            <a:pPr>
              <a:buNone/>
            </a:pPr>
            <a:r>
              <a:rPr lang="en-US" dirty="0" smtClean="0"/>
              <a:t>    </a:t>
            </a:r>
            <a:r>
              <a:rPr lang="en-US" dirty="0" smtClean="0"/>
              <a:t> The </a:t>
            </a:r>
            <a:r>
              <a:rPr lang="en-US" dirty="0" smtClean="0"/>
              <a:t>tradition of going from house to house to sing </a:t>
            </a:r>
            <a:r>
              <a:rPr lang="en-US" dirty="0" err="1" smtClean="0"/>
              <a:t>kolyadki</a:t>
            </a:r>
            <a:r>
              <a:rPr lang="en-US" dirty="0" smtClean="0"/>
              <a:t> (carols) gets a new lease of life. In return to the songs, the hosts are supposed to offer singers some tasty things or money before they leave for another </a:t>
            </a:r>
            <a:r>
              <a:rPr lang="en-US" dirty="0" smtClean="0"/>
              <a:t>house.                                     </a:t>
            </a:r>
            <a:r>
              <a:rPr lang="en-US" dirty="0" smtClean="0"/>
              <a:t>Nowadays mainly children go to sing </a:t>
            </a:r>
            <a:r>
              <a:rPr lang="en-US" dirty="0" err="1" smtClean="0"/>
              <a:t>kolyadki</a:t>
            </a:r>
            <a:r>
              <a:rPr lang="en-US" dirty="0" smtClean="0"/>
              <a:t> for fun and for pleasure. </a:t>
            </a:r>
            <a:endParaRPr lang="ru-RU" dirty="0" smtClean="0"/>
          </a:p>
          <a:p>
            <a:endParaRPr lang="ru-RU" dirty="0" smtClean="0"/>
          </a:p>
          <a:p>
            <a:endParaRPr lang="ru-RU" dirty="0" smtClean="0"/>
          </a:p>
          <a:p>
            <a:endParaRPr lang="ru-RU"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Epiphany Traditions</a:t>
            </a:r>
            <a:endParaRPr lang="ru-RU" dirty="0"/>
          </a:p>
        </p:txBody>
      </p:sp>
      <p:pic>
        <p:nvPicPr>
          <p:cNvPr id="5" name="Содержимое 4" descr="x_c37e1ae9.jpg"/>
          <p:cNvPicPr>
            <a:picLocks noGrp="1" noChangeAspect="1"/>
          </p:cNvPicPr>
          <p:nvPr>
            <p:ph sz="half" idx="1"/>
          </p:nvPr>
        </p:nvPicPr>
        <p:blipFill>
          <a:blip r:embed="rId2"/>
          <a:stretch>
            <a:fillRect/>
          </a:stretch>
        </p:blipFill>
        <p:spPr>
          <a:xfrm>
            <a:off x="457200" y="2133600"/>
            <a:ext cx="4495800" cy="3200400"/>
          </a:xfrm>
        </p:spPr>
      </p:pic>
      <p:sp>
        <p:nvSpPr>
          <p:cNvPr id="4" name="Содержимое 3"/>
          <p:cNvSpPr>
            <a:spLocks noGrp="1"/>
          </p:cNvSpPr>
          <p:nvPr>
            <p:ph sz="half" idx="2"/>
          </p:nvPr>
        </p:nvSpPr>
        <p:spPr/>
        <p:txBody>
          <a:bodyPr>
            <a:normAutofit fontScale="85000" lnSpcReduction="20000"/>
          </a:bodyPr>
          <a:lstStyle/>
          <a:p>
            <a:pPr>
              <a:buNone/>
            </a:pPr>
            <a:r>
              <a:rPr lang="en-US" b="1" dirty="0" smtClean="0"/>
              <a:t>    </a:t>
            </a:r>
            <a:r>
              <a:rPr lang="en-US" dirty="0" smtClean="0"/>
              <a:t> The Orthodox Churches perform the Great Blessing of Waters on Epiphany which falls on January,19.</a:t>
            </a:r>
            <a:r>
              <a:rPr lang="en-US" baseline="30000" dirty="0" smtClean="0"/>
              <a:t> </a:t>
            </a:r>
            <a:r>
              <a:rPr lang="en-US" dirty="0" smtClean="0"/>
              <a:t>The blessing is  done twice: once on the Eve of the Feast inside the church and then again on the day of the feast, outdoors at a body of water. The clergy and people go in a procession with cross</a:t>
            </a:r>
            <a:r>
              <a:rPr lang="ru-RU" dirty="0" smtClean="0"/>
              <a:t> </a:t>
            </a:r>
            <a:r>
              <a:rPr lang="en-US" dirty="0" smtClean="0"/>
              <a:t> to the nearest river or lake where the priest  blesses the waters. </a:t>
            </a:r>
            <a:endParaRPr lang="ru-RU"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151</TotalTime>
  <Words>1418</Words>
  <PresentationFormat>Экран (4:3)</PresentationFormat>
  <Paragraphs>46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Метро</vt:lpstr>
      <vt:lpstr>      Orthodox Russia</vt:lpstr>
      <vt:lpstr>  Wedding Orthodox Traditions</vt:lpstr>
      <vt:lpstr>  Wedding Orthodox Traditions</vt:lpstr>
      <vt:lpstr>      Orthodox Icons</vt:lpstr>
      <vt:lpstr>     Baptism of Infants</vt:lpstr>
      <vt:lpstr>            Fasting</vt:lpstr>
      <vt:lpstr>    Christmas Traditions</vt:lpstr>
      <vt:lpstr>     Christmas Traditions</vt:lpstr>
      <vt:lpstr>     Epiphany Traditions</vt:lpstr>
      <vt:lpstr>     Epiphany Traditions</vt:lpstr>
      <vt:lpstr>   Maslenitsa Traditions</vt:lpstr>
      <vt:lpstr>         Palm Sunday</vt:lpstr>
      <vt:lpstr>      Easter Traditions</vt:lpstr>
      <vt:lpstr>     Easter Traditions</vt:lpstr>
      <vt:lpstr> The Savior of Honey Feast Day</vt:lpstr>
      <vt:lpstr>The Savior of Apple Feast Day</vt:lpstr>
      <vt:lpstr>      The Holy Trinity</vt:lpstr>
      <vt:lpstr> Thank you for attention!</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Маккаферри</cp:lastModifiedBy>
  <cp:revision>43</cp:revision>
  <dcterms:modified xsi:type="dcterms:W3CDTF">2012-12-30T16:34:28Z</dcterms:modified>
</cp:coreProperties>
</file>