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3"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4" r:id="rId18"/>
    <p:sldId id="279" r:id="rId19"/>
    <p:sldId id="272" r:id="rId20"/>
    <p:sldId id="280" r:id="rId21"/>
    <p:sldId id="275" r:id="rId22"/>
    <p:sldId id="276" r:id="rId23"/>
    <p:sldId id="278" r:id="rId24"/>
    <p:sldId id="281"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01822C3-0B9A-4C6F-AC7B-315CC09687C1}" type="datetimeFigureOut">
              <a:rPr lang="ru-RU" smtClean="0"/>
              <a:pPr/>
              <a:t>09.01.2013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FB88B73-8C06-4CDC-932A-E3044D33FA1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1822C3-0B9A-4C6F-AC7B-315CC09687C1}" type="datetimeFigureOut">
              <a:rPr lang="ru-RU" smtClean="0"/>
              <a:pPr/>
              <a:t>09.01.2013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88B73-8C06-4CDC-932A-E3044D33FA1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7" name="Picture 3" descr="78000408_649"/>
          <p:cNvPicPr>
            <a:picLocks noChangeAspect="1" noChangeArrowheads="1"/>
          </p:cNvPicPr>
          <p:nvPr/>
        </p:nvPicPr>
        <p:blipFill>
          <a:blip r:embed="rId2" cstate="print"/>
          <a:srcRect/>
          <a:stretch>
            <a:fillRect/>
          </a:stretch>
        </p:blipFill>
        <p:spPr bwMode="auto">
          <a:xfrm>
            <a:off x="0" y="0"/>
            <a:ext cx="9144000" cy="6898580"/>
          </a:xfrm>
          <a:prstGeom prst="rect">
            <a:avLst/>
          </a:prstGeom>
          <a:noFill/>
          <a:ln w="9525">
            <a:noFill/>
            <a:miter lim="800000"/>
            <a:headEnd/>
            <a:tailEnd/>
          </a:ln>
        </p:spPr>
      </p:pic>
      <p:sp>
        <p:nvSpPr>
          <p:cNvPr id="6" name="TextBox 5"/>
          <p:cNvSpPr txBox="1"/>
          <p:nvPr/>
        </p:nvSpPr>
        <p:spPr>
          <a:xfrm>
            <a:off x="827584" y="332656"/>
            <a:ext cx="7623497" cy="830997"/>
          </a:xfrm>
          <a:prstGeom prst="rect">
            <a:avLst/>
          </a:prstGeom>
          <a:noFill/>
        </p:spPr>
        <p:txBody>
          <a:bodyPr wrap="none" rtlCol="0">
            <a:spAutoFit/>
          </a:bodyPr>
          <a:lstStyle/>
          <a:p>
            <a:r>
              <a:rPr lang="en-US" sz="4800" b="1" dirty="0" smtClean="0">
                <a:solidFill>
                  <a:schemeClr val="bg1">
                    <a:lumMod val="95000"/>
                  </a:schemeClr>
                </a:solidFill>
                <a:latin typeface="Andalus" pitchFamily="18" charset="-78"/>
                <a:cs typeface="Andalus" pitchFamily="18" charset="-78"/>
              </a:rPr>
              <a:t>Orthodoxy in the modern life</a:t>
            </a:r>
            <a:endParaRPr lang="ru-RU" sz="4800" b="1" dirty="0">
              <a:solidFill>
                <a:schemeClr val="bg1">
                  <a:lumMod val="95000"/>
                </a:schemeClr>
              </a:solidFill>
              <a:cs typeface="Andalus" pitchFamily="18"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1" descr="master162_background"/>
          <p:cNvPicPr>
            <a:picLocks noChangeAspect="1" noChangeArrowheads="1"/>
          </p:cNvPicPr>
          <p:nvPr/>
        </p:nvPicPr>
        <p:blipFill>
          <a:blip r:embed="rId2" cstate="print"/>
          <a:srcRect/>
          <a:stretch>
            <a:fillRect/>
          </a:stretch>
        </p:blipFill>
        <p:spPr bwMode="auto">
          <a:xfrm>
            <a:off x="-1" y="0"/>
            <a:ext cx="9162071" cy="6858000"/>
          </a:xfrm>
          <a:prstGeom prst="rect">
            <a:avLst/>
          </a:prstGeom>
          <a:noFill/>
          <a:ln w="9525">
            <a:noFill/>
            <a:miter lim="800000"/>
            <a:headEnd/>
            <a:tailEnd/>
          </a:ln>
        </p:spPr>
      </p:pic>
      <p:sp>
        <p:nvSpPr>
          <p:cNvPr id="5" name="Прямоугольник 4"/>
          <p:cNvSpPr/>
          <p:nvPr/>
        </p:nvSpPr>
        <p:spPr>
          <a:xfrm>
            <a:off x="0" y="188640"/>
            <a:ext cx="9144000" cy="584775"/>
          </a:xfrm>
          <a:prstGeom prst="rect">
            <a:avLst/>
          </a:prstGeom>
        </p:spPr>
        <p:txBody>
          <a:bodyPr wrap="square">
            <a:spAutoFit/>
          </a:bodyPr>
          <a:lstStyle/>
          <a:p>
            <a:pPr algn="ctr"/>
            <a:r>
              <a:rPr lang="en-US" sz="3200" b="1" dirty="0">
                <a:solidFill>
                  <a:schemeClr val="tx2">
                    <a:lumMod val="20000"/>
                    <a:lumOff val="80000"/>
                  </a:schemeClr>
                </a:solidFill>
                <a:latin typeface="Andalus" pitchFamily="18" charset="-78"/>
                <a:cs typeface="Andalus" pitchFamily="18" charset="-78"/>
              </a:rPr>
              <a:t>What are the names of the sons of Adam and </a:t>
            </a:r>
            <a:r>
              <a:rPr lang="en-US" sz="3200" b="1" dirty="0" smtClean="0">
                <a:solidFill>
                  <a:schemeClr val="tx2">
                    <a:lumMod val="20000"/>
                    <a:lumOff val="80000"/>
                  </a:schemeClr>
                </a:solidFill>
                <a:latin typeface="Andalus" pitchFamily="18" charset="-78"/>
                <a:cs typeface="Andalus" pitchFamily="18" charset="-78"/>
              </a:rPr>
              <a:t>Eve?</a:t>
            </a:r>
            <a:endParaRPr lang="ru-RU" sz="3200" b="1" dirty="0">
              <a:solidFill>
                <a:schemeClr val="tx2">
                  <a:lumMod val="20000"/>
                  <a:lumOff val="80000"/>
                </a:schemeClr>
              </a:solidFill>
              <a:cs typeface="Andalus" pitchFamily="18" charset="-78"/>
            </a:endParaRPr>
          </a:p>
        </p:txBody>
      </p:sp>
      <p:sp>
        <p:nvSpPr>
          <p:cNvPr id="22529" name="Rectangle 1"/>
          <p:cNvSpPr>
            <a:spLocks noChangeArrowheads="1"/>
          </p:cNvSpPr>
          <p:nvPr/>
        </p:nvSpPr>
        <p:spPr bwMode="auto">
          <a:xfrm>
            <a:off x="5004048" y="1412776"/>
            <a:ext cx="3852936"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Adam and Eve had two sons. Their names were Cain and Abel. Abel obeyed God, but Cain did not obey God. Cain was angry and killed Abel. This was wrong. Adam and Eve were very sad. </a:t>
            </a:r>
          </a:p>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God was sad, too.</a:t>
            </a:r>
            <a:endParaRPr kumimoji="0" lang="en-US" sz="24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pic>
        <p:nvPicPr>
          <p:cNvPr id="3074" name="Picture 2" descr="E:\открытый урок\img011.jpg"/>
          <p:cNvPicPr>
            <a:picLocks noChangeAspect="1" noChangeArrowheads="1"/>
          </p:cNvPicPr>
          <p:nvPr/>
        </p:nvPicPr>
        <p:blipFill>
          <a:blip r:embed="rId3" cstate="print"/>
          <a:srcRect/>
          <a:stretch>
            <a:fillRect/>
          </a:stretch>
        </p:blipFill>
        <p:spPr bwMode="auto">
          <a:xfrm>
            <a:off x="467544" y="1124744"/>
            <a:ext cx="4214706" cy="5328592"/>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529"/>
                                        </p:tgtEl>
                                        <p:attrNameLst>
                                          <p:attrName>style.visibility</p:attrName>
                                        </p:attrNameLst>
                                      </p:cBhvr>
                                      <p:to>
                                        <p:strVal val="visible"/>
                                      </p:to>
                                    </p:set>
                                    <p:animEffect transition="in" filter="circle(in)">
                                      <p:cBhvr>
                                        <p:cTn id="10" dur="2000"/>
                                        <p:tgtEl>
                                          <p:spTgt spid="22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1" descr="master162_background"/>
          <p:cNvPicPr>
            <a:picLocks noChangeAspect="1" noChangeArrowheads="1"/>
          </p:cNvPicPr>
          <p:nvPr/>
        </p:nvPicPr>
        <p:blipFill>
          <a:blip r:embed="rId2" cstate="print"/>
          <a:srcRect/>
          <a:stretch>
            <a:fillRect/>
          </a:stretch>
        </p:blipFill>
        <p:spPr bwMode="auto">
          <a:xfrm>
            <a:off x="-1" y="0"/>
            <a:ext cx="9162071" cy="6858000"/>
          </a:xfrm>
          <a:prstGeom prst="rect">
            <a:avLst/>
          </a:prstGeom>
          <a:noFill/>
          <a:ln w="9525">
            <a:noFill/>
            <a:miter lim="800000"/>
            <a:headEnd/>
            <a:tailEnd/>
          </a:ln>
        </p:spPr>
      </p:pic>
      <p:sp>
        <p:nvSpPr>
          <p:cNvPr id="21505" name="Rectangle 1"/>
          <p:cNvSpPr>
            <a:spLocks noChangeArrowheads="1"/>
          </p:cNvSpPr>
          <p:nvPr/>
        </p:nvSpPr>
        <p:spPr bwMode="auto">
          <a:xfrm>
            <a:off x="2123728" y="260648"/>
            <a:ext cx="4580100"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What is Noah famous for?</a:t>
            </a:r>
            <a:endParaRPr kumimoji="0" lang="en-US" sz="32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sp>
        <p:nvSpPr>
          <p:cNvPr id="21506" name="Rectangle 2"/>
          <p:cNvSpPr>
            <a:spLocks noChangeArrowheads="1"/>
          </p:cNvSpPr>
          <p:nvPr/>
        </p:nvSpPr>
        <p:spPr bwMode="auto">
          <a:xfrm>
            <a:off x="4860032" y="1911893"/>
            <a:ext cx="352839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God told Noah to build a huge boat. It is called an ark. Noah’s sons are helping him. The ark is not in the water. But soon it will begin to rain and rain until there is water everywhere.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Noah and all his family will be safe in the boat.</a:t>
            </a:r>
            <a:endParaRPr kumimoji="0" lang="en-US" sz="24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pic>
        <p:nvPicPr>
          <p:cNvPr id="4098" name="Picture 2" descr="E:\открытый урок\img012.jpg"/>
          <p:cNvPicPr>
            <a:picLocks noChangeAspect="1" noChangeArrowheads="1"/>
          </p:cNvPicPr>
          <p:nvPr/>
        </p:nvPicPr>
        <p:blipFill>
          <a:blip r:embed="rId3" cstate="print"/>
          <a:srcRect/>
          <a:stretch>
            <a:fillRect/>
          </a:stretch>
        </p:blipFill>
        <p:spPr bwMode="auto">
          <a:xfrm>
            <a:off x="395536" y="1120115"/>
            <a:ext cx="4104456" cy="5189205"/>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1506"/>
                                        </p:tgtEl>
                                        <p:attrNameLst>
                                          <p:attrName>style.visibility</p:attrName>
                                        </p:attrNameLst>
                                      </p:cBhvr>
                                      <p:to>
                                        <p:strVal val="visible"/>
                                      </p:to>
                                    </p:set>
                                    <p:animEffect transition="in" filter="circle(in)">
                                      <p:cBhvr>
                                        <p:cTn id="10"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1" descr="master162_background"/>
          <p:cNvPicPr>
            <a:picLocks noChangeAspect="1" noChangeArrowheads="1"/>
          </p:cNvPicPr>
          <p:nvPr/>
        </p:nvPicPr>
        <p:blipFill>
          <a:blip r:embed="rId2" cstate="print"/>
          <a:srcRect/>
          <a:stretch>
            <a:fillRect/>
          </a:stretch>
        </p:blipFill>
        <p:spPr bwMode="auto">
          <a:xfrm>
            <a:off x="0" y="0"/>
            <a:ext cx="9162071" cy="6858000"/>
          </a:xfrm>
          <a:prstGeom prst="rect">
            <a:avLst/>
          </a:prstGeom>
          <a:noFill/>
          <a:ln w="9525">
            <a:noFill/>
            <a:miter lim="800000"/>
            <a:headEnd/>
            <a:tailEnd/>
          </a:ln>
        </p:spPr>
      </p:pic>
      <p:sp>
        <p:nvSpPr>
          <p:cNvPr id="20481" name="Rectangle 1"/>
          <p:cNvSpPr>
            <a:spLocks noChangeArrowheads="1"/>
          </p:cNvSpPr>
          <p:nvPr/>
        </p:nvSpPr>
        <p:spPr bwMode="auto">
          <a:xfrm>
            <a:off x="0" y="188640"/>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What did Noah do after he had built his ark?</a:t>
            </a:r>
            <a:endParaRPr kumimoji="0" lang="en-US" sz="32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sp>
        <p:nvSpPr>
          <p:cNvPr id="20482" name="Rectangle 2"/>
          <p:cNvSpPr>
            <a:spLocks noChangeArrowheads="1"/>
          </p:cNvSpPr>
          <p:nvPr/>
        </p:nvSpPr>
        <p:spPr bwMode="auto">
          <a:xfrm>
            <a:off x="4788024" y="1484784"/>
            <a:ext cx="4067944" cy="447814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Noah finished building the boat. Then God told him to bring two of each kind of animal and bird into the boat. There are two giraffes and two tigers and two ducks. </a:t>
            </a:r>
          </a:p>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They will all be safe in the ark when the flood comes.</a:t>
            </a:r>
            <a:endParaRPr kumimoji="0" lang="en-US" sz="24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pic>
        <p:nvPicPr>
          <p:cNvPr id="5122" name="Picture 2" descr="E:\открытый урок\img013.jpg"/>
          <p:cNvPicPr>
            <a:picLocks noChangeAspect="1" noChangeArrowheads="1"/>
          </p:cNvPicPr>
          <p:nvPr/>
        </p:nvPicPr>
        <p:blipFill>
          <a:blip r:embed="rId3" cstate="print"/>
          <a:srcRect/>
          <a:stretch>
            <a:fillRect/>
          </a:stretch>
        </p:blipFill>
        <p:spPr bwMode="auto">
          <a:xfrm>
            <a:off x="467544" y="1196752"/>
            <a:ext cx="4000500" cy="5057775"/>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0482"/>
                                        </p:tgtEl>
                                        <p:attrNameLst>
                                          <p:attrName>style.visibility</p:attrName>
                                        </p:attrNameLst>
                                      </p:cBhvr>
                                      <p:to>
                                        <p:strVal val="visible"/>
                                      </p:to>
                                    </p:set>
                                    <p:animEffect transition="in" filter="circle(in)">
                                      <p:cBhvr>
                                        <p:cTn id="10"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9457" name="Picture 1" descr="42541571_1110jpg_resize"/>
          <p:cNvPicPr>
            <a:picLocks noChangeAspect="1" noChangeArrowheads="1"/>
          </p:cNvPicPr>
          <p:nvPr/>
        </p:nvPicPr>
        <p:blipFill>
          <a:blip r:embed="rId2" cstate="print"/>
          <a:srcRect/>
          <a:stretch>
            <a:fillRect/>
          </a:stretch>
        </p:blipFill>
        <p:spPr bwMode="auto">
          <a:xfrm>
            <a:off x="0" y="0"/>
            <a:ext cx="9144000" cy="6886104"/>
          </a:xfrm>
          <a:prstGeom prst="rect">
            <a:avLst/>
          </a:prstGeom>
          <a:noFill/>
          <a:ln w="9525">
            <a:noFill/>
            <a:miter lim="800000"/>
            <a:headEnd/>
            <a:tailEnd/>
          </a:ln>
        </p:spPr>
      </p:pic>
      <p:sp>
        <p:nvSpPr>
          <p:cNvPr id="5" name="Блок-схема: процесс 4"/>
          <p:cNvSpPr/>
          <p:nvPr/>
        </p:nvSpPr>
        <p:spPr>
          <a:xfrm>
            <a:off x="2771800" y="3573016"/>
            <a:ext cx="4104456" cy="1944216"/>
          </a:xfrm>
          <a:prstGeom prst="flowChart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ru-RU"/>
          </a:p>
        </p:txBody>
      </p:sp>
      <p:sp>
        <p:nvSpPr>
          <p:cNvPr id="19458" name="Rectangle 2"/>
          <p:cNvSpPr>
            <a:spLocks noChangeArrowheads="1"/>
          </p:cNvSpPr>
          <p:nvPr/>
        </p:nvSpPr>
        <p:spPr bwMode="auto">
          <a:xfrm>
            <a:off x="2771800" y="3717032"/>
            <a:ext cx="403244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smtClean="0">
                <a:ln>
                  <a:noFill/>
                </a:ln>
                <a:solidFill>
                  <a:srgbClr val="FF0000"/>
                </a:solidFill>
                <a:effectLst/>
                <a:latin typeface="Andalus" pitchFamily="18" charset="-78"/>
                <a:ea typeface="Times New Roman" pitchFamily="18" charset="0"/>
                <a:cs typeface="Andalus" pitchFamily="18" charset="-78"/>
              </a:rPr>
              <a:t>Easter </a:t>
            </a:r>
            <a:r>
              <a:rPr kumimoji="0" lang="en-US" sz="2400" b="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is a Christian holy day in March or April when people remember the death of Christ and his return to life.</a:t>
            </a:r>
            <a:endParaRPr kumimoji="0" lang="en-US" sz="2400" b="0" u="none" strike="noStrike" cap="none" normalizeH="0" baseline="0" dirty="0" smtClean="0">
              <a:ln>
                <a:noFill/>
              </a:ln>
              <a:solidFill>
                <a:schemeClr val="tx1"/>
              </a:solidFill>
              <a:effectLst/>
              <a:latin typeface="Andalus" pitchFamily="18" charset="-78"/>
              <a:cs typeface="Andalus" pitchFamily="18" charset="-78"/>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58"/>
                                        </p:tgtEl>
                                        <p:attrNameLst>
                                          <p:attrName>style.visibility</p:attrName>
                                        </p:attrNameLst>
                                      </p:cBhvr>
                                      <p:to>
                                        <p:strVal val="visible"/>
                                      </p:to>
                                    </p:set>
                                    <p:anim calcmode="lin" valueType="num">
                                      <p:cBhvr additive="base">
                                        <p:cTn id="11" dur="500" fill="hold"/>
                                        <p:tgtEl>
                                          <p:spTgt spid="19458"/>
                                        </p:tgtEl>
                                        <p:attrNameLst>
                                          <p:attrName>ppt_x</p:attrName>
                                        </p:attrNameLst>
                                      </p:cBhvr>
                                      <p:tavLst>
                                        <p:tav tm="0">
                                          <p:val>
                                            <p:strVal val="#ppt_x"/>
                                          </p:val>
                                        </p:tav>
                                        <p:tav tm="100000">
                                          <p:val>
                                            <p:strVal val="#ppt_x"/>
                                          </p:val>
                                        </p:tav>
                                      </p:tavLst>
                                    </p:anim>
                                    <p:anim calcmode="lin" valueType="num">
                                      <p:cBhvr additive="base">
                                        <p:cTn id="12"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4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11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1265" name="Picture 1"/>
          <p:cNvPicPr>
            <a:picLocks noChangeAspect="1" noChangeArrowheads="1"/>
          </p:cNvPicPr>
          <p:nvPr/>
        </p:nvPicPr>
        <p:blipFill>
          <a:blip r:embed="rId2" cstate="print"/>
          <a:srcRect/>
          <a:stretch>
            <a:fillRect/>
          </a:stretch>
        </p:blipFill>
        <p:spPr bwMode="auto">
          <a:xfrm>
            <a:off x="1800" y="0"/>
            <a:ext cx="9142200" cy="6858000"/>
          </a:xfrm>
          <a:prstGeom prst="rect">
            <a:avLst/>
          </a:prstGeom>
          <a:noFill/>
        </p:spPr>
      </p:pic>
      <p:sp>
        <p:nvSpPr>
          <p:cNvPr id="6" name="Прямоугольник 5"/>
          <p:cNvSpPr/>
          <p:nvPr/>
        </p:nvSpPr>
        <p:spPr>
          <a:xfrm>
            <a:off x="1043608" y="1196752"/>
            <a:ext cx="6624736" cy="461665"/>
          </a:xfrm>
          <a:prstGeom prst="rect">
            <a:avLst/>
          </a:prstGeom>
        </p:spPr>
        <p:txBody>
          <a:bodyPr wrap="square">
            <a:spAutoFit/>
          </a:bodyPr>
          <a:lstStyle/>
          <a:p>
            <a:r>
              <a:rPr lang="en-US" sz="2400" dirty="0" smtClean="0"/>
              <a:t>At Easter people decorate a tree with colorful tinsel.</a:t>
            </a:r>
            <a:endParaRPr lang="ru-RU" sz="2400" dirty="0"/>
          </a:p>
        </p:txBody>
      </p:sp>
      <p:sp>
        <p:nvSpPr>
          <p:cNvPr id="7" name="Прямоугольник 6"/>
          <p:cNvSpPr/>
          <p:nvPr/>
        </p:nvSpPr>
        <p:spPr>
          <a:xfrm>
            <a:off x="1043608" y="1628800"/>
            <a:ext cx="6480720" cy="830997"/>
          </a:xfrm>
          <a:prstGeom prst="rect">
            <a:avLst/>
          </a:prstGeom>
        </p:spPr>
        <p:txBody>
          <a:bodyPr wrap="square">
            <a:spAutoFit/>
          </a:bodyPr>
          <a:lstStyle/>
          <a:p>
            <a:r>
              <a:rPr lang="en-US" sz="2400" dirty="0" smtClean="0">
                <a:solidFill>
                  <a:schemeClr val="tx2">
                    <a:lumMod val="60000"/>
                    <a:lumOff val="40000"/>
                  </a:schemeClr>
                </a:solidFill>
              </a:rPr>
              <a:t>At Easter people go to the church and listen to the preaching.</a:t>
            </a:r>
            <a:endParaRPr lang="ru-RU" sz="2400" dirty="0">
              <a:solidFill>
                <a:schemeClr val="tx2">
                  <a:lumMod val="60000"/>
                  <a:lumOff val="40000"/>
                </a:schemeClr>
              </a:solidFill>
            </a:endParaRPr>
          </a:p>
        </p:txBody>
      </p:sp>
      <p:sp>
        <p:nvSpPr>
          <p:cNvPr id="8" name="Прямоугольник 7"/>
          <p:cNvSpPr/>
          <p:nvPr/>
        </p:nvSpPr>
        <p:spPr>
          <a:xfrm>
            <a:off x="7668344" y="1196752"/>
            <a:ext cx="325730" cy="461665"/>
          </a:xfrm>
          <a:prstGeom prst="rect">
            <a:avLst/>
          </a:prstGeom>
        </p:spPr>
        <p:txBody>
          <a:bodyPr wrap="none">
            <a:spAutoFit/>
          </a:bodyPr>
          <a:lstStyle/>
          <a:p>
            <a:r>
              <a:rPr lang="en-US" sz="2400" b="1" dirty="0" smtClean="0">
                <a:solidFill>
                  <a:schemeClr val="accent2"/>
                </a:solidFill>
              </a:rPr>
              <a:t>F</a:t>
            </a:r>
            <a:endParaRPr lang="ru-RU" sz="2400" b="1" dirty="0">
              <a:solidFill>
                <a:schemeClr val="accent2"/>
              </a:solidFill>
            </a:endParaRPr>
          </a:p>
        </p:txBody>
      </p:sp>
      <p:sp>
        <p:nvSpPr>
          <p:cNvPr id="9" name="Прямоугольник 8"/>
          <p:cNvSpPr/>
          <p:nvPr/>
        </p:nvSpPr>
        <p:spPr>
          <a:xfrm>
            <a:off x="7596336" y="1844824"/>
            <a:ext cx="335348" cy="461665"/>
          </a:xfrm>
          <a:prstGeom prst="rect">
            <a:avLst/>
          </a:prstGeom>
        </p:spPr>
        <p:txBody>
          <a:bodyPr wrap="none">
            <a:spAutoFit/>
          </a:bodyPr>
          <a:lstStyle/>
          <a:p>
            <a:r>
              <a:rPr lang="en-US" sz="2400" b="1" dirty="0" smtClean="0">
                <a:solidFill>
                  <a:schemeClr val="tx2">
                    <a:lumMod val="75000"/>
                  </a:schemeClr>
                </a:solidFill>
              </a:rPr>
              <a:t>T</a:t>
            </a:r>
            <a:endParaRPr lang="ru-RU" sz="2400" b="1" dirty="0">
              <a:solidFill>
                <a:schemeClr val="tx2">
                  <a:lumMod val="75000"/>
                </a:schemeClr>
              </a:solidFill>
            </a:endParaRPr>
          </a:p>
        </p:txBody>
      </p:sp>
      <p:sp>
        <p:nvSpPr>
          <p:cNvPr id="10" name="Прямоугольник 9"/>
          <p:cNvSpPr/>
          <p:nvPr/>
        </p:nvSpPr>
        <p:spPr>
          <a:xfrm>
            <a:off x="1043608" y="2420888"/>
            <a:ext cx="6120680" cy="830997"/>
          </a:xfrm>
          <a:prstGeom prst="rect">
            <a:avLst/>
          </a:prstGeom>
        </p:spPr>
        <p:txBody>
          <a:bodyPr wrap="square">
            <a:spAutoFit/>
          </a:bodyPr>
          <a:lstStyle/>
          <a:p>
            <a:r>
              <a:rPr lang="en-US" sz="2400" dirty="0" smtClean="0">
                <a:solidFill>
                  <a:srgbClr val="FF0000"/>
                </a:solidFill>
              </a:rPr>
              <a:t>At Easter people decorate eggs and give them to each other. </a:t>
            </a:r>
            <a:endParaRPr lang="ru-RU" sz="2400" dirty="0">
              <a:solidFill>
                <a:srgbClr val="FF0000"/>
              </a:solidFill>
            </a:endParaRPr>
          </a:p>
        </p:txBody>
      </p:sp>
      <p:sp>
        <p:nvSpPr>
          <p:cNvPr id="11" name="Прямоугольник 10"/>
          <p:cNvSpPr/>
          <p:nvPr/>
        </p:nvSpPr>
        <p:spPr>
          <a:xfrm>
            <a:off x="7596336" y="2492896"/>
            <a:ext cx="335348" cy="461665"/>
          </a:xfrm>
          <a:prstGeom prst="rect">
            <a:avLst/>
          </a:prstGeom>
        </p:spPr>
        <p:txBody>
          <a:bodyPr wrap="none">
            <a:spAutoFit/>
          </a:bodyPr>
          <a:lstStyle/>
          <a:p>
            <a:r>
              <a:rPr lang="en-US" sz="2400" b="1" dirty="0" smtClean="0">
                <a:solidFill>
                  <a:srgbClr val="00B050"/>
                </a:solidFill>
              </a:rPr>
              <a:t>T</a:t>
            </a:r>
            <a:endParaRPr lang="ru-RU" sz="2400" b="1" dirty="0">
              <a:solidFill>
                <a:srgbClr val="00B050"/>
              </a:solidFill>
            </a:endParaRPr>
          </a:p>
        </p:txBody>
      </p:sp>
      <p:sp>
        <p:nvSpPr>
          <p:cNvPr id="12" name="Прямоугольник 11"/>
          <p:cNvSpPr/>
          <p:nvPr/>
        </p:nvSpPr>
        <p:spPr>
          <a:xfrm>
            <a:off x="1043608" y="3212976"/>
            <a:ext cx="4229428" cy="461665"/>
          </a:xfrm>
          <a:prstGeom prst="rect">
            <a:avLst/>
          </a:prstGeom>
        </p:spPr>
        <p:txBody>
          <a:bodyPr wrap="none">
            <a:spAutoFit/>
          </a:bodyPr>
          <a:lstStyle/>
          <a:p>
            <a:r>
              <a:rPr lang="en-US" sz="2400" dirty="0" smtClean="0">
                <a:solidFill>
                  <a:srgbClr val="00B050"/>
                </a:solidFill>
              </a:rPr>
              <a:t>It is usually very frosty at Easter. </a:t>
            </a:r>
            <a:endParaRPr lang="ru-RU" sz="2400" dirty="0">
              <a:solidFill>
                <a:srgbClr val="00B050"/>
              </a:solidFill>
            </a:endParaRPr>
          </a:p>
        </p:txBody>
      </p:sp>
      <p:sp>
        <p:nvSpPr>
          <p:cNvPr id="13" name="Прямоугольник 12"/>
          <p:cNvSpPr/>
          <p:nvPr/>
        </p:nvSpPr>
        <p:spPr>
          <a:xfrm>
            <a:off x="7668344" y="3212976"/>
            <a:ext cx="325730" cy="461665"/>
          </a:xfrm>
          <a:prstGeom prst="rect">
            <a:avLst/>
          </a:prstGeom>
        </p:spPr>
        <p:txBody>
          <a:bodyPr wrap="none">
            <a:spAutoFit/>
          </a:bodyPr>
          <a:lstStyle/>
          <a:p>
            <a:r>
              <a:rPr lang="en-US" sz="2400" b="1" dirty="0" smtClean="0">
                <a:solidFill>
                  <a:srgbClr val="7030A0"/>
                </a:solidFill>
              </a:rPr>
              <a:t>F</a:t>
            </a:r>
            <a:endParaRPr lang="ru-RU" sz="2400" b="1" dirty="0">
              <a:solidFill>
                <a:srgbClr val="7030A0"/>
              </a:solidFill>
            </a:endParaRPr>
          </a:p>
        </p:txBody>
      </p:sp>
      <p:sp>
        <p:nvSpPr>
          <p:cNvPr id="14" name="Прямоугольник 13"/>
          <p:cNvSpPr/>
          <p:nvPr/>
        </p:nvSpPr>
        <p:spPr>
          <a:xfrm>
            <a:off x="1043608" y="3717032"/>
            <a:ext cx="6336704" cy="830997"/>
          </a:xfrm>
          <a:prstGeom prst="rect">
            <a:avLst/>
          </a:prstGeom>
        </p:spPr>
        <p:txBody>
          <a:bodyPr wrap="square">
            <a:spAutoFit/>
          </a:bodyPr>
          <a:lstStyle/>
          <a:p>
            <a:r>
              <a:rPr lang="en-US" sz="2400" dirty="0" smtClean="0">
                <a:solidFill>
                  <a:srgbClr val="7030A0"/>
                </a:solidFill>
              </a:rPr>
              <a:t>Children wait for the Father Frost with the presents. </a:t>
            </a:r>
            <a:endParaRPr lang="ru-RU" sz="2400" dirty="0">
              <a:solidFill>
                <a:srgbClr val="7030A0"/>
              </a:solidFill>
            </a:endParaRPr>
          </a:p>
        </p:txBody>
      </p:sp>
      <p:sp>
        <p:nvSpPr>
          <p:cNvPr id="15" name="Прямоугольник 14"/>
          <p:cNvSpPr/>
          <p:nvPr/>
        </p:nvSpPr>
        <p:spPr>
          <a:xfrm>
            <a:off x="7668344" y="3789040"/>
            <a:ext cx="325730" cy="461665"/>
          </a:xfrm>
          <a:prstGeom prst="rect">
            <a:avLst/>
          </a:prstGeom>
        </p:spPr>
        <p:txBody>
          <a:bodyPr wrap="none">
            <a:spAutoFit/>
          </a:bodyPr>
          <a:lstStyle/>
          <a:p>
            <a:r>
              <a:rPr lang="en-US" sz="2400" b="1" dirty="0" smtClean="0">
                <a:solidFill>
                  <a:srgbClr val="FF0000"/>
                </a:solidFill>
              </a:rPr>
              <a:t>F</a:t>
            </a:r>
            <a:endParaRPr lang="ru-RU" sz="2400" b="1" dirty="0">
              <a:solidFill>
                <a:srgbClr val="FF0000"/>
              </a:solidFill>
            </a:endParaRPr>
          </a:p>
        </p:txBody>
      </p:sp>
      <p:sp>
        <p:nvSpPr>
          <p:cNvPr id="16" name="Прямоугольник 15"/>
          <p:cNvSpPr/>
          <p:nvPr/>
        </p:nvSpPr>
        <p:spPr>
          <a:xfrm>
            <a:off x="1043608" y="4509120"/>
            <a:ext cx="6480720" cy="830997"/>
          </a:xfrm>
          <a:prstGeom prst="rect">
            <a:avLst/>
          </a:prstGeom>
        </p:spPr>
        <p:txBody>
          <a:bodyPr wrap="square">
            <a:spAutoFit/>
          </a:bodyPr>
          <a:lstStyle/>
          <a:p>
            <a:r>
              <a:rPr lang="en-US" sz="2400" dirty="0" smtClean="0">
                <a:solidFill>
                  <a:srgbClr val="00B050"/>
                </a:solidFill>
              </a:rPr>
              <a:t>Russian people believe that the Easter Bunny hides chocolate eggs. </a:t>
            </a:r>
            <a:endParaRPr lang="ru-RU" sz="2400" dirty="0">
              <a:solidFill>
                <a:srgbClr val="00B050"/>
              </a:solidFill>
            </a:endParaRPr>
          </a:p>
        </p:txBody>
      </p:sp>
      <p:sp>
        <p:nvSpPr>
          <p:cNvPr id="17" name="Прямоугольник 16"/>
          <p:cNvSpPr/>
          <p:nvPr/>
        </p:nvSpPr>
        <p:spPr>
          <a:xfrm>
            <a:off x="7668344" y="4581128"/>
            <a:ext cx="325730" cy="461665"/>
          </a:xfrm>
          <a:prstGeom prst="rect">
            <a:avLst/>
          </a:prstGeom>
        </p:spPr>
        <p:txBody>
          <a:bodyPr wrap="none">
            <a:spAutoFit/>
          </a:bodyPr>
          <a:lstStyle/>
          <a:p>
            <a:r>
              <a:rPr lang="en-US" sz="2400" b="1" dirty="0" smtClean="0">
                <a:solidFill>
                  <a:schemeClr val="accent2">
                    <a:lumMod val="75000"/>
                  </a:schemeClr>
                </a:solidFill>
              </a:rPr>
              <a:t>F</a:t>
            </a:r>
            <a:endParaRPr lang="ru-RU" sz="2400" b="1" dirty="0">
              <a:solidFill>
                <a:schemeClr val="accent2">
                  <a:lumMod val="75000"/>
                </a:schemeClr>
              </a:solidFill>
            </a:endParaRPr>
          </a:p>
        </p:txBody>
      </p:sp>
      <p:sp>
        <p:nvSpPr>
          <p:cNvPr id="18" name="Прямоугольник 17"/>
          <p:cNvSpPr/>
          <p:nvPr/>
        </p:nvSpPr>
        <p:spPr>
          <a:xfrm>
            <a:off x="1043608" y="5301208"/>
            <a:ext cx="4737964" cy="461665"/>
          </a:xfrm>
          <a:prstGeom prst="rect">
            <a:avLst/>
          </a:prstGeom>
        </p:spPr>
        <p:txBody>
          <a:bodyPr wrap="none">
            <a:spAutoFit/>
          </a:bodyPr>
          <a:lstStyle/>
          <a:p>
            <a:r>
              <a:rPr lang="en-US" sz="2400" dirty="0" smtClean="0">
                <a:solidFill>
                  <a:schemeClr val="accent2">
                    <a:lumMod val="75000"/>
                  </a:schemeClr>
                </a:solidFill>
              </a:rPr>
              <a:t>At Easter people visit their relatives. </a:t>
            </a:r>
            <a:endParaRPr lang="ru-RU" sz="2400" dirty="0">
              <a:solidFill>
                <a:schemeClr val="accent2">
                  <a:lumMod val="75000"/>
                </a:schemeClr>
              </a:solidFill>
            </a:endParaRPr>
          </a:p>
        </p:txBody>
      </p:sp>
      <p:sp>
        <p:nvSpPr>
          <p:cNvPr id="19" name="Прямоугольник 18"/>
          <p:cNvSpPr/>
          <p:nvPr/>
        </p:nvSpPr>
        <p:spPr>
          <a:xfrm>
            <a:off x="7596336" y="5301208"/>
            <a:ext cx="335348" cy="461665"/>
          </a:xfrm>
          <a:prstGeom prst="rect">
            <a:avLst/>
          </a:prstGeom>
        </p:spPr>
        <p:txBody>
          <a:bodyPr wrap="none">
            <a:spAutoFit/>
          </a:bodyPr>
          <a:lstStyle/>
          <a:p>
            <a:r>
              <a:rPr lang="en-US" sz="2400" b="1" dirty="0" smtClean="0">
                <a:solidFill>
                  <a:srgbClr val="00B050"/>
                </a:solidFill>
              </a:rPr>
              <a:t>T</a:t>
            </a:r>
            <a:endParaRPr lang="ru-RU" sz="2400" b="1" dirty="0">
              <a:solidFill>
                <a:srgbClr val="00B050"/>
              </a:solidFill>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6"/>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6"/>
                                        </p:tgtEl>
                                        <p:attrNameLst>
                                          <p:attrName>ppt_y</p:attrName>
                                        </p:attrNameLst>
                                      </p:cBhvr>
                                      <p:tavLst>
                                        <p:tav tm="0">
                                          <p:val>
                                            <p:strVal val="#ppt_y"/>
                                          </p:val>
                                        </p:tav>
                                        <p:tav tm="100000">
                                          <p:val>
                                            <p:strVal val="#ppt_y"/>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amond(in)">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diamond(in)">
                                      <p:cBhvr>
                                        <p:cTn id="43" dur="20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circle(in)">
                                      <p:cBhvr>
                                        <p:cTn id="54" dur="2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8" presetClass="entr" presetSubtype="16"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diamond(in)">
                                      <p:cBhvr>
                                        <p:cTn id="65" dur="20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ppt_x"/>
                                          </p:val>
                                        </p:tav>
                                        <p:tav tm="100000">
                                          <p:val>
                                            <p:strVal val="#ppt_x"/>
                                          </p:val>
                                        </p:tav>
                                      </p:tavLst>
                                    </p:anim>
                                    <p:anim calcmode="lin" valueType="num">
                                      <p:cBhvr additive="base">
                                        <p:cTn id="7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diamond(in)">
                                      <p:cBhvr>
                                        <p:cTn id="76" dur="20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244" name="Picture 4" descr="90355838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0245" name="Picture 5" descr="j104589_12373596811_preview"/>
          <p:cNvPicPr>
            <a:picLocks noChangeAspect="1" noChangeArrowheads="1"/>
          </p:cNvPicPr>
          <p:nvPr/>
        </p:nvPicPr>
        <p:blipFill>
          <a:blip r:embed="rId3" cstate="print"/>
          <a:srcRect/>
          <a:stretch>
            <a:fillRect/>
          </a:stretch>
        </p:blipFill>
        <p:spPr bwMode="auto">
          <a:xfrm>
            <a:off x="5076056" y="404664"/>
            <a:ext cx="3600400" cy="2700300"/>
          </a:xfrm>
          <a:prstGeom prst="rect">
            <a:avLst/>
          </a:prstGeom>
          <a:noFill/>
          <a:ln w="9525">
            <a:noFill/>
            <a:miter lim="800000"/>
            <a:headEnd/>
            <a:tailEnd/>
          </a:ln>
        </p:spPr>
      </p:pic>
      <p:pic>
        <p:nvPicPr>
          <p:cNvPr id="10246" name="Picture 6" descr="2933_2"/>
          <p:cNvPicPr>
            <a:picLocks noChangeAspect="1" noChangeArrowheads="1"/>
          </p:cNvPicPr>
          <p:nvPr/>
        </p:nvPicPr>
        <p:blipFill>
          <a:blip r:embed="rId4" cstate="print"/>
          <a:srcRect/>
          <a:stretch>
            <a:fillRect/>
          </a:stretch>
        </p:blipFill>
        <p:spPr bwMode="auto">
          <a:xfrm>
            <a:off x="539552" y="548680"/>
            <a:ext cx="4155074" cy="2564904"/>
          </a:xfrm>
          <a:prstGeom prst="rect">
            <a:avLst/>
          </a:prstGeom>
          <a:noFill/>
          <a:ln w="9525">
            <a:noFill/>
            <a:miter lim="800000"/>
            <a:headEnd/>
            <a:tailEnd/>
          </a:ln>
        </p:spPr>
      </p:pic>
      <p:pic>
        <p:nvPicPr>
          <p:cNvPr id="10247" name="Picture 7" descr="pasha"/>
          <p:cNvPicPr>
            <a:picLocks noChangeAspect="1" noChangeArrowheads="1"/>
          </p:cNvPicPr>
          <p:nvPr/>
        </p:nvPicPr>
        <p:blipFill>
          <a:blip r:embed="rId5" cstate="print"/>
          <a:srcRect/>
          <a:stretch>
            <a:fillRect/>
          </a:stretch>
        </p:blipFill>
        <p:spPr bwMode="auto">
          <a:xfrm>
            <a:off x="539552" y="3789040"/>
            <a:ext cx="4191000" cy="2533650"/>
          </a:xfrm>
          <a:prstGeom prst="rect">
            <a:avLst/>
          </a:prstGeom>
          <a:noFill/>
          <a:ln w="9525">
            <a:noFill/>
            <a:miter lim="800000"/>
            <a:headEnd/>
            <a:tailEnd/>
          </a:ln>
        </p:spPr>
      </p:pic>
      <p:sp>
        <p:nvSpPr>
          <p:cNvPr id="11" name="Прямоугольник 10"/>
          <p:cNvSpPr/>
          <p:nvPr/>
        </p:nvSpPr>
        <p:spPr>
          <a:xfrm>
            <a:off x="4792245" y="3933056"/>
            <a:ext cx="4351755" cy="1754326"/>
          </a:xfrm>
          <a:prstGeom prst="rect">
            <a:avLst/>
          </a:prstGeom>
          <a:noFill/>
        </p:spPr>
        <p:txBody>
          <a:bodyPr wrap="square" lIns="91440" tIns="45720" rIns="91440" bIns="45720">
            <a:spAutoFit/>
          </a:bodyPr>
          <a:lstStyle/>
          <a:p>
            <a:pPr algn="ct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Traditional Easter food</a:t>
            </a:r>
            <a:endPar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randombar(horizontal)">
                                      <p:cBhvr>
                                        <p:cTn id="7" dur="5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randombar(horizontal)">
                                      <p:cBhvr>
                                        <p:cTn id="12" dur="500"/>
                                        <p:tgtEl>
                                          <p:spTgt spid="1024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247"/>
                                        </p:tgtEl>
                                        <p:attrNameLst>
                                          <p:attrName>style.visibility</p:attrName>
                                        </p:attrNameLst>
                                      </p:cBhvr>
                                      <p:to>
                                        <p:strVal val="visible"/>
                                      </p:to>
                                    </p:set>
                                    <p:animEffect transition="in" filter="randombar(horizontal)">
                                      <p:cBhvr>
                                        <p:cTn id="17"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9217" name="Picture 1" descr="Bo%C5%BCe-Narodzenie"/>
          <p:cNvPicPr>
            <a:picLocks noChangeAspect="1" noChangeArrowheads="1"/>
          </p:cNvPicPr>
          <p:nvPr/>
        </p:nvPicPr>
        <p:blipFill>
          <a:blip r:embed="rId2" cstate="print"/>
          <a:srcRect/>
          <a:stretch>
            <a:fillRect/>
          </a:stretch>
        </p:blipFill>
        <p:spPr bwMode="auto">
          <a:xfrm>
            <a:off x="0" y="-1"/>
            <a:ext cx="9144000" cy="6858001"/>
          </a:xfrm>
          <a:prstGeom prst="rect">
            <a:avLst/>
          </a:prstGeom>
          <a:noFill/>
          <a:ln w="9525">
            <a:noFill/>
            <a:miter lim="800000"/>
            <a:headEnd/>
            <a:tailEnd/>
          </a:ln>
        </p:spPr>
      </p:pic>
      <p:sp>
        <p:nvSpPr>
          <p:cNvPr id="5" name="Прямоугольник 4"/>
          <p:cNvSpPr/>
          <p:nvPr/>
        </p:nvSpPr>
        <p:spPr>
          <a:xfrm>
            <a:off x="611560" y="260648"/>
            <a:ext cx="3201774"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Christmas</a:t>
            </a:r>
            <a:endParaRPr lang="ru-RU" sz="5400" b="1" cap="none" spc="150" dirty="0">
              <a:ln w="11430"/>
              <a:solidFill>
                <a:srgbClr val="F8F8F8"/>
              </a:solidFill>
              <a:effectLst>
                <a:outerShdw blurRad="25400" algn="tl" rotWithShape="0">
                  <a:srgbClr val="000000">
                    <a:alpha val="43000"/>
                  </a:srgbClr>
                </a:outerShdw>
              </a:effectLst>
            </a:endParaRPr>
          </a:p>
        </p:txBody>
      </p:sp>
      <p:sp>
        <p:nvSpPr>
          <p:cNvPr id="9218" name="Rectangle 2"/>
          <p:cNvSpPr>
            <a:spLocks noChangeArrowheads="1"/>
          </p:cNvSpPr>
          <p:nvPr/>
        </p:nvSpPr>
        <p:spPr bwMode="auto">
          <a:xfrm>
            <a:off x="5436096" y="260648"/>
            <a:ext cx="3707904"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u="none" strike="noStrike" cap="none" normalizeH="0" baseline="0" dirty="0" smtClean="0">
                <a:ln>
                  <a:noFill/>
                </a:ln>
                <a:solidFill>
                  <a:schemeClr val="bg1">
                    <a:lumMod val="95000"/>
                  </a:schemeClr>
                </a:solidFill>
                <a:effectLst/>
                <a:latin typeface="Arial" pitchFamily="34" charset="0"/>
                <a:ea typeface="Times New Roman" pitchFamily="18" charset="0"/>
                <a:cs typeface="Arial" pitchFamily="34" charset="0"/>
              </a:rPr>
              <a:t>Christmas is the day when people celebrate the birth of Christ. </a:t>
            </a:r>
            <a:endParaRPr kumimoji="0" lang="en-US" sz="2000" b="1" u="none" strike="noStrike" cap="none" normalizeH="0" baseline="0" dirty="0" smtClean="0">
              <a:ln>
                <a:noFill/>
              </a:ln>
              <a:solidFill>
                <a:schemeClr val="bg1">
                  <a:lumMod val="95000"/>
                </a:schemeClr>
              </a:solidFill>
              <a:effectLst/>
              <a:latin typeface="Arial" pitchFamily="34" charset="0"/>
              <a:cs typeface="Arial" pitchFamily="34" charset="0"/>
            </a:endParaRPr>
          </a:p>
        </p:txBody>
      </p:sp>
      <p:sp>
        <p:nvSpPr>
          <p:cNvPr id="7" name="Прямоугольник 6"/>
          <p:cNvSpPr/>
          <p:nvPr/>
        </p:nvSpPr>
        <p:spPr>
          <a:xfrm>
            <a:off x="0" y="6211669"/>
            <a:ext cx="9144000" cy="646331"/>
          </a:xfrm>
          <a:prstGeom prst="rect">
            <a:avLst/>
          </a:prstGeom>
        </p:spPr>
        <p:txBody>
          <a:bodyPr wrap="square">
            <a:spAutoFit/>
          </a:bodyPr>
          <a:lstStyle/>
          <a:p>
            <a:pPr lvl="0" algn="ctr" fontAlgn="base">
              <a:spcBef>
                <a:spcPct val="0"/>
              </a:spcBef>
              <a:spcAft>
                <a:spcPct val="0"/>
              </a:spcAft>
            </a:pPr>
            <a:r>
              <a:rPr lang="en-US" b="1" dirty="0" smtClean="0">
                <a:solidFill>
                  <a:schemeClr val="bg1">
                    <a:lumMod val="95000"/>
                  </a:schemeClr>
                </a:solidFill>
                <a:latin typeface="Arial" pitchFamily="34" charset="0"/>
                <a:ea typeface="Times New Roman" pitchFamily="18" charset="0"/>
                <a:cs typeface="Arial" pitchFamily="34" charset="0"/>
              </a:rPr>
              <a:t>In Russia, Christmas is annually celebrated on January 7th, thanks to the Russian Orthodox Church that has made it an official holiday in the country. </a:t>
            </a:r>
            <a:endParaRPr lang="en-US" b="1" dirty="0" smtClean="0">
              <a:solidFill>
                <a:schemeClr val="bg1">
                  <a:lumMod val="95000"/>
                </a:schemeClr>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heel(4)">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4)">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1746" name="Picture 2" descr="sueverie_07"/>
          <p:cNvPicPr>
            <a:picLocks noChangeAspect="1" noChangeArrowheads="1"/>
          </p:cNvPicPr>
          <p:nvPr/>
        </p:nvPicPr>
        <p:blipFill>
          <a:blip r:embed="rId2" cstate="print"/>
          <a:srcRect/>
          <a:stretch>
            <a:fillRect/>
          </a:stretch>
        </p:blipFill>
        <p:spPr bwMode="auto">
          <a:xfrm>
            <a:off x="24750" y="0"/>
            <a:ext cx="9119250" cy="6858000"/>
          </a:xfrm>
          <a:prstGeom prst="rect">
            <a:avLst/>
          </a:prstGeom>
          <a:noFill/>
          <a:ln w="9525">
            <a:noFill/>
            <a:miter lim="800000"/>
            <a:headEnd/>
            <a:tailEnd/>
          </a:ln>
        </p:spPr>
      </p:pic>
      <p:sp>
        <p:nvSpPr>
          <p:cNvPr id="6" name="Прямоугольник 5"/>
          <p:cNvSpPr/>
          <p:nvPr/>
        </p:nvSpPr>
        <p:spPr>
          <a:xfrm>
            <a:off x="971600" y="2132856"/>
            <a:ext cx="2500685" cy="923330"/>
          </a:xfrm>
          <a:prstGeom prst="rect">
            <a:avLst/>
          </a:prstGeom>
          <a:noFill/>
        </p:spPr>
        <p:txBody>
          <a:bodyPr wrap="none" lIns="91440" tIns="45720" rIns="91440" bIns="45720">
            <a:spAutoFit/>
          </a:bodyPr>
          <a:lstStyle/>
          <a:p>
            <a:pPr algn="ctr"/>
            <a:r>
              <a:rPr lang="en-US" sz="54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Svyatki</a:t>
            </a:r>
            <a:endParaRPr lang="ru-RU"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1" descr="master162_background"/>
          <p:cNvPicPr>
            <a:picLocks noChangeAspect="1" noChangeArrowheads="1"/>
          </p:cNvPicPr>
          <p:nvPr/>
        </p:nvPicPr>
        <p:blipFill>
          <a:blip r:embed="rId2" cstate="print"/>
          <a:srcRect/>
          <a:stretch>
            <a:fillRect/>
          </a:stretch>
        </p:blipFill>
        <p:spPr bwMode="auto">
          <a:xfrm>
            <a:off x="-18071" y="0"/>
            <a:ext cx="9162071" cy="6858000"/>
          </a:xfrm>
          <a:prstGeom prst="rect">
            <a:avLst/>
          </a:prstGeom>
          <a:noFill/>
          <a:ln w="9525">
            <a:noFill/>
            <a:miter lim="800000"/>
            <a:headEnd/>
            <a:tailEnd/>
          </a:ln>
        </p:spPr>
      </p:pic>
      <p:pic>
        <p:nvPicPr>
          <p:cNvPr id="5" name="Picture 1" descr="74700_or"/>
          <p:cNvPicPr>
            <a:picLocks noChangeAspect="1" noChangeArrowheads="1"/>
          </p:cNvPicPr>
          <p:nvPr/>
        </p:nvPicPr>
        <p:blipFill>
          <a:blip r:embed="rId3" cstate="print"/>
          <a:srcRect/>
          <a:stretch>
            <a:fillRect/>
          </a:stretch>
        </p:blipFill>
        <p:spPr bwMode="auto">
          <a:xfrm>
            <a:off x="323528" y="332656"/>
            <a:ext cx="4371358" cy="3284985"/>
          </a:xfrm>
          <a:prstGeom prst="rect">
            <a:avLst/>
          </a:prstGeom>
          <a:noFill/>
          <a:ln w="9525">
            <a:noFill/>
            <a:miter lim="800000"/>
            <a:headEnd/>
            <a:tailEnd/>
          </a:ln>
        </p:spPr>
      </p:pic>
      <p:pic>
        <p:nvPicPr>
          <p:cNvPr id="6" name="Picture 2" descr="svatki"/>
          <p:cNvPicPr>
            <a:picLocks noChangeAspect="1" noChangeArrowheads="1"/>
          </p:cNvPicPr>
          <p:nvPr/>
        </p:nvPicPr>
        <p:blipFill>
          <a:blip r:embed="rId4" cstate="print"/>
          <a:srcRect/>
          <a:stretch>
            <a:fillRect/>
          </a:stretch>
        </p:blipFill>
        <p:spPr bwMode="auto">
          <a:xfrm>
            <a:off x="4860032" y="2780928"/>
            <a:ext cx="3779912" cy="3767951"/>
          </a:xfrm>
          <a:prstGeom prst="rect">
            <a:avLst/>
          </a:prstGeom>
          <a:noFill/>
          <a:ln w="9525">
            <a:noFill/>
            <a:miter lim="800000"/>
            <a:headEnd/>
            <a:tailEnd/>
          </a:ln>
        </p:spPr>
      </p:pic>
      <p:sp>
        <p:nvSpPr>
          <p:cNvPr id="7" name="Rectangle 3"/>
          <p:cNvSpPr>
            <a:spLocks noChangeArrowheads="1"/>
          </p:cNvSpPr>
          <p:nvPr/>
        </p:nvSpPr>
        <p:spPr bwMode="auto">
          <a:xfrm>
            <a:off x="4932040" y="442119"/>
            <a:ext cx="421196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000" b="1" dirty="0" err="1" smtClean="0">
                <a:solidFill>
                  <a:schemeClr val="bg1"/>
                </a:solidFill>
                <a:latin typeface="Arial" pitchFamily="34" charset="0"/>
                <a:ea typeface="Times New Roman" pitchFamily="18" charset="0"/>
                <a:cs typeface="Arial" pitchFamily="34" charset="0"/>
              </a:rPr>
              <a:t>Svyatki</a:t>
            </a:r>
            <a:r>
              <a:rPr kumimoji="0" lang="en-US" sz="2000" b="1" i="0" strike="noStrike" cap="none" normalizeH="0" baseline="0" dirty="0" smtClean="0">
                <a:ln>
                  <a:noFill/>
                </a:ln>
                <a:solidFill>
                  <a:schemeClr val="bg1"/>
                </a:solidFill>
                <a:effectLst/>
                <a:latin typeface="Arial" pitchFamily="34" charset="0"/>
                <a:ea typeface="Times New Roman" pitchFamily="18" charset="0"/>
                <a:cs typeface="Arial" pitchFamily="34" charset="0"/>
              </a:rPr>
              <a:t> </a:t>
            </a:r>
            <a:r>
              <a:rPr kumimoji="0" lang="en-US" sz="20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follow </a:t>
            </a:r>
            <a:r>
              <a:rPr kumimoji="0" lang="en-US" sz="20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the celebration of Christmas and </a:t>
            </a:r>
            <a:r>
              <a:rPr kumimoji="0" lang="en-US" sz="20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last </a:t>
            </a:r>
            <a:r>
              <a:rPr kumimoji="0" lang="en-US" sz="20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until January 19, the day Epiphany is celebrated. This two-week period is closely associated with pagan traditions of fortune telling and caroling.</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p:txBody>
      </p:sp>
      <p:sp>
        <p:nvSpPr>
          <p:cNvPr id="8" name="Rectangle 4"/>
          <p:cNvSpPr>
            <a:spLocks noChangeArrowheads="1"/>
          </p:cNvSpPr>
          <p:nvPr/>
        </p:nvSpPr>
        <p:spPr bwMode="auto">
          <a:xfrm>
            <a:off x="179512" y="3800073"/>
            <a:ext cx="439248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chemeClr val="bg1"/>
                </a:solidFill>
                <a:effectLst/>
                <a:latin typeface="Arial" pitchFamily="34" charset="0"/>
                <a:ea typeface="Times New Roman" pitchFamily="18" charset="0"/>
                <a:cs typeface="Arial" pitchFamily="34" charset="0"/>
              </a:rPr>
              <a:t>Svyatki</a:t>
            </a:r>
            <a:r>
              <a:rPr kumimoji="0" lang="en-US" sz="2000" b="1" i="0" u="none" strike="noStrike" cap="none" normalizeH="0" baseline="0" dirty="0" smtClean="0">
                <a:ln>
                  <a:noFill/>
                </a:ln>
                <a:solidFill>
                  <a:schemeClr val="bg1"/>
                </a:solidFill>
                <a:effectLst/>
                <a:latin typeface="Arial" pitchFamily="34" charset="0"/>
                <a:ea typeface="Times New Roman" pitchFamily="18" charset="0"/>
                <a:cs typeface="Arial" pitchFamily="34" charset="0"/>
              </a:rPr>
              <a:t> fortune telling may still be done today (though mostly for fun). There were many ways Russians told fortunes in times of old. For example, melting wax then pouring it quickly into cold water or snow was believed to predict events surrounding the fortune teller or those close to her. </a:t>
            </a:r>
            <a:endParaRPr kumimoji="0" lang="en-US" sz="2000" b="1"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ransition>
    <p:check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7169" name="Picture 1" descr="1294920303_20003578"/>
          <p:cNvPicPr>
            <a:picLocks noChangeAspect="1" noChangeArrowheads="1"/>
          </p:cNvPicPr>
          <p:nvPr/>
        </p:nvPicPr>
        <p:blipFill>
          <a:blip r:embed="rId2" cstate="print"/>
          <a:srcRect/>
          <a:stretch>
            <a:fillRect/>
          </a:stretch>
        </p:blipFill>
        <p:spPr bwMode="auto">
          <a:xfrm>
            <a:off x="395536" y="0"/>
            <a:ext cx="8492841" cy="5213800"/>
          </a:xfrm>
          <a:prstGeom prst="rect">
            <a:avLst/>
          </a:prstGeom>
          <a:noFill/>
          <a:ln w="9525">
            <a:noFill/>
            <a:miter lim="800000"/>
            <a:headEnd/>
            <a:tailEnd/>
          </a:ln>
        </p:spPr>
      </p:pic>
      <p:sp>
        <p:nvSpPr>
          <p:cNvPr id="7170" name="Rectangle 2"/>
          <p:cNvSpPr>
            <a:spLocks noChangeArrowheads="1"/>
          </p:cNvSpPr>
          <p:nvPr/>
        </p:nvSpPr>
        <p:spPr bwMode="auto">
          <a:xfrm>
            <a:off x="0" y="5245750"/>
            <a:ext cx="91440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The </a:t>
            </a:r>
            <a:r>
              <a:rPr kumimoji="0" lang="en-US" sz="2400" b="0" i="0" u="none" strike="noStrike" cap="none" normalizeH="0" baseline="0" smtClean="0">
                <a:ln>
                  <a:noFill/>
                </a:ln>
                <a:solidFill>
                  <a:schemeClr val="tx1"/>
                </a:solidFill>
                <a:effectLst/>
                <a:latin typeface="Andalus" pitchFamily="18" charset="-78"/>
                <a:ea typeface="Times New Roman" pitchFamily="18" charset="0"/>
                <a:cs typeface="Andalus" pitchFamily="18" charset="-78"/>
              </a:rPr>
              <a:t>Russian Christmasti</a:t>
            </a:r>
            <a:r>
              <a:rPr lang="en-US" sz="2400" dirty="0" err="1" smtClean="0">
                <a:latin typeface="Andalus" pitchFamily="18" charset="-78"/>
                <a:ea typeface="Times New Roman" pitchFamily="18" charset="0"/>
                <a:cs typeface="Andalus" pitchFamily="18" charset="-78"/>
              </a:rPr>
              <a:t>m</a:t>
            </a:r>
            <a:r>
              <a:rPr kumimoji="0" lang="en-US" sz="2400" b="0" i="0" u="none" strike="noStrike" cap="none" normalizeH="0" baseline="0" smtClean="0">
                <a:ln>
                  <a:noFill/>
                </a:ln>
                <a:solidFill>
                  <a:schemeClr val="tx1"/>
                </a:solidFill>
                <a:effectLst/>
                <a:latin typeface="Andalus" pitchFamily="18" charset="-78"/>
                <a:ea typeface="Times New Roman" pitchFamily="18" charset="0"/>
                <a:cs typeface="Andalus" pitchFamily="18" charset="-78"/>
              </a:rPr>
              <a:t>e </a:t>
            </a:r>
            <a:r>
              <a:rPr kumimoji="0" lang="en-US" sz="2400" b="0" i="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tradition of caroling is not unique to Russia – carols are a part of the holiday traditions in other Eastern European countries, too. The </a:t>
            </a:r>
            <a:r>
              <a:rPr kumimoji="0" lang="en-US" sz="2400" b="0" i="0" u="none" strike="noStrike" cap="none" normalizeH="0" baseline="0" dirty="0" err="1" smtClean="0">
                <a:ln>
                  <a:noFill/>
                </a:ln>
                <a:solidFill>
                  <a:schemeClr val="tx1"/>
                </a:solidFill>
                <a:effectLst/>
                <a:latin typeface="Andalus" pitchFamily="18" charset="-78"/>
                <a:ea typeface="Times New Roman" pitchFamily="18" charset="0"/>
                <a:cs typeface="Andalus" pitchFamily="18" charset="-78"/>
              </a:rPr>
              <a:t>koliadki</a:t>
            </a:r>
            <a:r>
              <a:rPr kumimoji="0" lang="en-US" sz="2400" b="0" i="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 as they are called, are sung during </a:t>
            </a:r>
            <a:r>
              <a:rPr kumimoji="0" lang="en-US" sz="2400" b="0" i="0" u="none" strike="noStrike" cap="none" normalizeH="0" baseline="0" dirty="0" err="1" smtClean="0">
                <a:ln>
                  <a:noFill/>
                </a:ln>
                <a:solidFill>
                  <a:schemeClr val="tx1"/>
                </a:solidFill>
                <a:effectLst/>
                <a:latin typeface="Andalus" pitchFamily="18" charset="-78"/>
                <a:ea typeface="Times New Roman" pitchFamily="18" charset="0"/>
                <a:cs typeface="Andalus" pitchFamily="18" charset="-78"/>
              </a:rPr>
              <a:t>Svyatki</a:t>
            </a:r>
            <a:r>
              <a:rPr kumimoji="0" lang="en-US" sz="2400" b="0" i="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 The carolers, or mummers, may dress up in costume.</a:t>
            </a:r>
            <a:endParaRPr kumimoji="0" lang="en-US" sz="2400" b="0" i="0" u="none" strike="noStrike" cap="none" normalizeH="0" baseline="0" dirty="0" smtClean="0">
              <a:ln>
                <a:noFill/>
              </a:ln>
              <a:solidFill>
                <a:schemeClr val="tx1"/>
              </a:solidFill>
              <a:effectLst/>
              <a:latin typeface="Andalus" pitchFamily="18" charset="-78"/>
              <a:cs typeface="Andalus" pitchFamily="18" charset="-78"/>
            </a:endParaRPr>
          </a:p>
        </p:txBody>
      </p:sp>
    </p:spTree>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90355838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3"/>
          <p:cNvSpPr>
            <a:spLocks noChangeArrowheads="1"/>
          </p:cNvSpPr>
          <p:nvPr/>
        </p:nvSpPr>
        <p:spPr bwMode="auto">
          <a:xfrm>
            <a:off x="0" y="1340768"/>
            <a:ext cx="8604448"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ru-RU" sz="3600" b="1" i="0" u="none" strike="noStrike" cap="none" normalizeH="0" baseline="0" dirty="0" smtClean="0">
                <a:ln>
                  <a:noFill/>
                </a:ln>
                <a:solidFill>
                  <a:schemeClr val="bg1">
                    <a:lumMod val="95000"/>
                  </a:schemeClr>
                </a:solidFill>
                <a:effectLst/>
                <a:latin typeface="Arial" pitchFamily="34" charset="0"/>
                <a:ea typeface="Times New Roman" pitchFamily="18" charset="0"/>
                <a:cs typeface="Andalus" pitchFamily="18" charset="-78"/>
              </a:rPr>
              <a:t>а</a:t>
            </a:r>
            <a:r>
              <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 church   -</a:t>
            </a:r>
            <a:r>
              <a:rPr kumimoji="0" lang="ru-RU"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  </a:t>
            </a:r>
          </a:p>
          <a:p>
            <a:pPr eaLnBrk="0" fontAlgn="base" hangingPunct="0">
              <a:spcBef>
                <a:spcPct val="0"/>
              </a:spcBef>
              <a:spcAft>
                <a:spcPct val="0"/>
              </a:spcAft>
            </a:pPr>
            <a:endParaRPr kumimoji="0" lang="ru-RU" sz="3600" b="1" i="0" u="none" strike="noStrike" cap="none" normalizeH="0" baseline="0" dirty="0" smtClean="0">
              <a:ln>
                <a:noFill/>
              </a:ln>
              <a:solidFill>
                <a:schemeClr val="bg1">
                  <a:lumMod val="95000"/>
                </a:schemeClr>
              </a:solidFill>
              <a:effectLst/>
              <a:latin typeface="Arial" pitchFamily="34" charset="0"/>
              <a:cs typeface="Andalus"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3600" b="1" dirty="0" smtClean="0">
                <a:solidFill>
                  <a:schemeClr val="bg1">
                    <a:lumMod val="95000"/>
                  </a:schemeClr>
                </a:solidFill>
                <a:latin typeface="Andalus" pitchFamily="18" charset="-78"/>
                <a:ea typeface="Times New Roman" pitchFamily="18" charset="0"/>
                <a:cs typeface="Andalus" pitchFamily="18" charset="-78"/>
              </a:rPr>
              <a:t>  		</a:t>
            </a:r>
            <a:r>
              <a:rPr lang="ru-RU" sz="3600" b="1" dirty="0" smtClean="0">
                <a:solidFill>
                  <a:schemeClr val="bg1">
                    <a:lumMod val="95000"/>
                  </a:schemeClr>
                </a:solidFill>
                <a:latin typeface="Andalus" pitchFamily="18" charset="-78"/>
                <a:ea typeface="Times New Roman" pitchFamily="18" charset="0"/>
                <a:cs typeface="Andalus" pitchFamily="18" charset="-78"/>
              </a:rPr>
              <a:t> </a:t>
            </a:r>
            <a:r>
              <a:rPr lang="en-US" sz="3600" b="1" dirty="0" smtClean="0">
                <a:solidFill>
                  <a:schemeClr val="bg1">
                    <a:lumMod val="95000"/>
                  </a:schemeClr>
                </a:solidFill>
                <a:latin typeface="Andalus" pitchFamily="18" charset="-78"/>
                <a:ea typeface="Times New Roman" pitchFamily="18" charset="0"/>
                <a:cs typeface="Andalus" pitchFamily="18" charset="-78"/>
              </a:rPr>
              <a:t>d</a:t>
            </a:r>
            <a:r>
              <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ivine service</a:t>
            </a:r>
            <a:r>
              <a:rPr kumimoji="0" lang="ru-RU"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  -</a:t>
            </a:r>
            <a:endPar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600" b="1" i="0" u="none" strike="noStrike" cap="none" normalizeH="0" baseline="0" dirty="0" smtClean="0">
              <a:ln>
                <a:noFill/>
              </a:ln>
              <a:solidFill>
                <a:schemeClr val="bg1">
                  <a:lumMod val="95000"/>
                </a:schemeClr>
              </a:solidFill>
              <a:effectLst/>
              <a:latin typeface="Arial" pitchFamily="34" charset="0"/>
              <a:cs typeface="Andalus"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3600" b="1" dirty="0" smtClean="0">
                <a:solidFill>
                  <a:schemeClr val="bg1">
                    <a:lumMod val="95000"/>
                  </a:schemeClr>
                </a:solidFill>
                <a:latin typeface="Andalus" pitchFamily="18" charset="-78"/>
                <a:ea typeface="Times New Roman" pitchFamily="18" charset="0"/>
                <a:cs typeface="Andalus" pitchFamily="18" charset="-78"/>
              </a:rPr>
              <a:t>а </a:t>
            </a:r>
            <a:r>
              <a:rPr lang="en-US" sz="3600" b="1" dirty="0" smtClean="0">
                <a:solidFill>
                  <a:schemeClr val="bg1">
                    <a:lumMod val="95000"/>
                  </a:schemeClr>
                </a:solidFill>
                <a:latin typeface="Andalus" pitchFamily="18" charset="-78"/>
                <a:ea typeface="Times New Roman" pitchFamily="18" charset="0"/>
                <a:cs typeface="Andalus" pitchFamily="18" charset="-78"/>
              </a:rPr>
              <a:t>p</a:t>
            </a:r>
            <a:r>
              <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riest</a:t>
            </a:r>
            <a:r>
              <a:rPr kumimoji="0" lang="ru-RU"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  -</a:t>
            </a:r>
            <a:endPar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600" b="1" i="0" u="none" strike="noStrike" cap="none" normalizeH="0" baseline="0" dirty="0" smtClean="0">
              <a:ln>
                <a:noFill/>
              </a:ln>
              <a:solidFill>
                <a:schemeClr val="bg1">
                  <a:lumMod val="95000"/>
                </a:schemeClr>
              </a:solidFill>
              <a:effectLst/>
              <a:latin typeface="Arial" pitchFamily="34" charset="0"/>
              <a:cs typeface="Andalus"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3600" b="1" dirty="0" smtClean="0">
                <a:solidFill>
                  <a:schemeClr val="bg1">
                    <a:lumMod val="95000"/>
                  </a:schemeClr>
                </a:solidFill>
                <a:latin typeface="Andalus" pitchFamily="18" charset="-78"/>
                <a:ea typeface="Times New Roman" pitchFamily="18" charset="0"/>
                <a:cs typeface="Andalus" pitchFamily="18" charset="-78"/>
              </a:rPr>
              <a:t>                                </a:t>
            </a:r>
            <a:r>
              <a:rPr lang="en-US" sz="3600" b="1" dirty="0" smtClean="0">
                <a:solidFill>
                  <a:schemeClr val="bg1">
                    <a:lumMod val="95000"/>
                  </a:schemeClr>
                </a:solidFill>
                <a:latin typeface="Andalus" pitchFamily="18" charset="-78"/>
                <a:ea typeface="Times New Roman" pitchFamily="18" charset="0"/>
                <a:cs typeface="Andalus" pitchFamily="18" charset="-78"/>
              </a:rPr>
              <a:t>prayer</a:t>
            </a:r>
            <a:r>
              <a:rPr lang="ru-RU" sz="3600" b="1" dirty="0" smtClean="0">
                <a:solidFill>
                  <a:schemeClr val="bg1">
                    <a:lumMod val="95000"/>
                  </a:schemeClr>
                </a:solidFill>
                <a:latin typeface="Andalus" pitchFamily="18" charset="-78"/>
                <a:ea typeface="Times New Roman" pitchFamily="18" charset="0"/>
                <a:cs typeface="Andalus" pitchFamily="18" charset="-78"/>
              </a:rPr>
              <a:t>   -</a:t>
            </a:r>
            <a:endPar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endParaRPr>
          </a:p>
          <a:p>
            <a:pPr marL="0" marR="0" lvl="0" indent="0" algn="l" defTabSz="914400" rtl="0" eaLnBrk="0" fontAlgn="base" latinLnBrk="0" hangingPunct="0">
              <a:lnSpc>
                <a:spcPct val="100000"/>
              </a:lnSpc>
              <a:spcBef>
                <a:spcPct val="0"/>
              </a:spcBef>
              <a:spcAft>
                <a:spcPct val="0"/>
              </a:spcAft>
              <a:buClrTx/>
              <a:buSzTx/>
              <a:buFontTx/>
              <a:buNone/>
              <a:tabLst/>
            </a:pPr>
            <a:r>
              <a:rPr lang="en-US" sz="3600" b="1" dirty="0" smtClean="0">
                <a:solidFill>
                  <a:schemeClr val="bg1">
                    <a:lumMod val="95000"/>
                  </a:schemeClr>
                </a:solidFill>
                <a:latin typeface="Andalus" pitchFamily="18" charset="-78"/>
                <a:ea typeface="Times New Roman" pitchFamily="18" charset="0"/>
                <a:cs typeface="Andalus" pitchFamily="18" charset="-78"/>
              </a:rPr>
              <a:t>preaching  </a:t>
            </a:r>
            <a:r>
              <a:rPr lang="en-US" sz="3600" b="1" dirty="0" smtClean="0">
                <a:solidFill>
                  <a:schemeClr val="bg1">
                    <a:lumMod val="95000"/>
                  </a:schemeClr>
                </a:solidFill>
                <a:latin typeface="Andalus" pitchFamily="18" charset="-78"/>
                <a:ea typeface="Times New Roman" pitchFamily="18" charset="0"/>
                <a:cs typeface="Andalus" pitchFamily="18" charset="-78"/>
              </a:rPr>
              <a:t>-</a:t>
            </a:r>
            <a:endPar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endParaRPr>
          </a:p>
        </p:txBody>
      </p:sp>
      <p:sp>
        <p:nvSpPr>
          <p:cNvPr id="4" name="Прямоугольник 3"/>
          <p:cNvSpPr/>
          <p:nvPr/>
        </p:nvSpPr>
        <p:spPr>
          <a:xfrm>
            <a:off x="1259632" y="0"/>
            <a:ext cx="6785832" cy="830997"/>
          </a:xfrm>
          <a:prstGeom prst="rect">
            <a:avLst/>
          </a:prstGeom>
        </p:spPr>
        <p:txBody>
          <a:bodyPr wrap="none">
            <a:spAutoFit/>
          </a:bodyPr>
          <a:lstStyle/>
          <a:p>
            <a:pPr lvl="0" fontAlgn="base">
              <a:spcBef>
                <a:spcPct val="0"/>
              </a:spcBef>
              <a:spcAft>
                <a:spcPct val="0"/>
              </a:spcAft>
            </a:pPr>
            <a:r>
              <a:rPr lang="en-US" sz="4800" b="1" u="sng" dirty="0" smtClean="0">
                <a:solidFill>
                  <a:schemeClr val="bg1">
                    <a:lumMod val="95000"/>
                  </a:schemeClr>
                </a:solidFill>
                <a:latin typeface="Andalus" pitchFamily="18" charset="-78"/>
                <a:ea typeface="Times New Roman" pitchFamily="18" charset="0"/>
                <a:cs typeface="Andalus" pitchFamily="18" charset="-78"/>
              </a:rPr>
              <a:t>New words for this lesson:</a:t>
            </a:r>
          </a:p>
        </p:txBody>
      </p:sp>
      <p:pic>
        <p:nvPicPr>
          <p:cNvPr id="6146" name="Picture 2" descr="image23"/>
          <p:cNvPicPr>
            <a:picLocks noChangeAspect="1" noChangeArrowheads="1"/>
          </p:cNvPicPr>
          <p:nvPr/>
        </p:nvPicPr>
        <p:blipFill>
          <a:blip r:embed="rId3" cstate="print"/>
          <a:srcRect/>
          <a:stretch>
            <a:fillRect/>
          </a:stretch>
        </p:blipFill>
        <p:spPr bwMode="auto">
          <a:xfrm>
            <a:off x="2843808" y="1124744"/>
            <a:ext cx="1473696" cy="1105272"/>
          </a:xfrm>
          <a:prstGeom prst="rect">
            <a:avLst/>
          </a:prstGeom>
          <a:noFill/>
          <a:ln w="9525">
            <a:noFill/>
            <a:miter lim="800000"/>
            <a:headEnd/>
            <a:tailEnd/>
          </a:ln>
        </p:spPr>
      </p:pic>
      <p:pic>
        <p:nvPicPr>
          <p:cNvPr id="6147" name="Picture 3" descr="1257902088_paske"/>
          <p:cNvPicPr>
            <a:picLocks noChangeAspect="1" noChangeArrowheads="1"/>
          </p:cNvPicPr>
          <p:nvPr/>
        </p:nvPicPr>
        <p:blipFill>
          <a:blip r:embed="rId4" cstate="print"/>
          <a:srcRect/>
          <a:stretch>
            <a:fillRect/>
          </a:stretch>
        </p:blipFill>
        <p:spPr bwMode="auto">
          <a:xfrm>
            <a:off x="2051720" y="3356992"/>
            <a:ext cx="1259632" cy="1074148"/>
          </a:xfrm>
          <a:prstGeom prst="rect">
            <a:avLst/>
          </a:prstGeom>
          <a:noFill/>
          <a:ln w="9525">
            <a:noFill/>
            <a:miter lim="800000"/>
            <a:headEnd/>
            <a:tailEnd/>
          </a:ln>
        </p:spPr>
      </p:pic>
      <p:pic>
        <p:nvPicPr>
          <p:cNvPr id="6148" name="Picture 4" descr="7514624730683863"/>
          <p:cNvPicPr>
            <a:picLocks noChangeAspect="1" noChangeArrowheads="1"/>
          </p:cNvPicPr>
          <p:nvPr/>
        </p:nvPicPr>
        <p:blipFill>
          <a:blip r:embed="rId5" cstate="print"/>
          <a:srcRect/>
          <a:stretch>
            <a:fillRect/>
          </a:stretch>
        </p:blipFill>
        <p:spPr bwMode="auto">
          <a:xfrm>
            <a:off x="5724128" y="4149080"/>
            <a:ext cx="971600" cy="1457400"/>
          </a:xfrm>
          <a:prstGeom prst="rect">
            <a:avLst/>
          </a:prstGeom>
          <a:noFill/>
          <a:ln w="9525">
            <a:noFill/>
            <a:miter lim="800000"/>
            <a:headEnd/>
            <a:tailEnd/>
          </a:ln>
        </p:spPr>
      </p:pic>
      <p:pic>
        <p:nvPicPr>
          <p:cNvPr id="6149" name="Picture 5" descr="image002"/>
          <p:cNvPicPr>
            <a:picLocks noChangeAspect="1" noChangeArrowheads="1"/>
          </p:cNvPicPr>
          <p:nvPr/>
        </p:nvPicPr>
        <p:blipFill>
          <a:blip r:embed="rId6" cstate="print"/>
          <a:srcRect/>
          <a:stretch>
            <a:fillRect/>
          </a:stretch>
        </p:blipFill>
        <p:spPr bwMode="auto">
          <a:xfrm>
            <a:off x="5148064" y="2204864"/>
            <a:ext cx="1644507" cy="1080120"/>
          </a:xfrm>
          <a:prstGeom prst="rect">
            <a:avLst/>
          </a:prstGeom>
          <a:noFill/>
          <a:ln w="9525">
            <a:noFill/>
            <a:miter lim="800000"/>
            <a:headEnd/>
            <a:tailEnd/>
          </a:ln>
        </p:spPr>
      </p:pic>
      <p:pic>
        <p:nvPicPr>
          <p:cNvPr id="1026" name="Picture 2" descr="cqs1304817892b"/>
          <p:cNvPicPr>
            <a:picLocks noChangeAspect="1" noChangeArrowheads="1"/>
          </p:cNvPicPr>
          <p:nvPr/>
        </p:nvPicPr>
        <p:blipFill>
          <a:blip r:embed="rId7" cstate="print"/>
          <a:srcRect/>
          <a:stretch>
            <a:fillRect/>
          </a:stretch>
        </p:blipFill>
        <p:spPr bwMode="auto">
          <a:xfrm>
            <a:off x="2627784" y="5373216"/>
            <a:ext cx="1008112" cy="1347578"/>
          </a:xfrm>
          <a:prstGeom prst="rect">
            <a:avLst/>
          </a:prstGeom>
          <a:noFill/>
          <a:ln w="9525">
            <a:noFill/>
            <a:miter lim="800000"/>
            <a:headEnd/>
            <a:tailEnd/>
          </a:ln>
        </p:spPr>
      </p:pic>
      <p:sp>
        <p:nvSpPr>
          <p:cNvPr id="10" name="TextBox 9"/>
          <p:cNvSpPr txBox="1"/>
          <p:nvPr/>
        </p:nvSpPr>
        <p:spPr>
          <a:xfrm>
            <a:off x="4499992" y="1340768"/>
            <a:ext cx="1791260" cy="646331"/>
          </a:xfrm>
          <a:prstGeom prst="rect">
            <a:avLst/>
          </a:prstGeom>
          <a:noFill/>
        </p:spPr>
        <p:txBody>
          <a:bodyPr wrap="none" rtlCol="0">
            <a:spAutoFit/>
          </a:bodyPr>
          <a:lstStyle/>
          <a:p>
            <a:r>
              <a:rPr lang="ru-RU" sz="3600" dirty="0" smtClean="0">
                <a:solidFill>
                  <a:schemeClr val="bg1"/>
                </a:solidFill>
                <a:cs typeface="Aharoni" pitchFamily="2" charset="-79"/>
              </a:rPr>
              <a:t>церковь</a:t>
            </a:r>
            <a:endParaRPr lang="ru-RU" sz="3600" dirty="0">
              <a:solidFill>
                <a:schemeClr val="bg1"/>
              </a:solidFill>
              <a:cs typeface="Aharoni" pitchFamily="2" charset="-79"/>
            </a:endParaRPr>
          </a:p>
        </p:txBody>
      </p:sp>
      <p:sp>
        <p:nvSpPr>
          <p:cNvPr id="11" name="TextBox 10"/>
          <p:cNvSpPr txBox="1"/>
          <p:nvPr/>
        </p:nvSpPr>
        <p:spPr>
          <a:xfrm>
            <a:off x="6948264" y="2420888"/>
            <a:ext cx="1608133" cy="646331"/>
          </a:xfrm>
          <a:prstGeom prst="rect">
            <a:avLst/>
          </a:prstGeom>
          <a:noFill/>
        </p:spPr>
        <p:txBody>
          <a:bodyPr wrap="none" rtlCol="0">
            <a:spAutoFit/>
          </a:bodyPr>
          <a:lstStyle/>
          <a:p>
            <a:r>
              <a:rPr lang="ru-RU" sz="3600" dirty="0" smtClean="0">
                <a:solidFill>
                  <a:schemeClr val="bg1"/>
                </a:solidFill>
                <a:cs typeface="Aharoni" pitchFamily="2" charset="-79"/>
              </a:rPr>
              <a:t>служба</a:t>
            </a:r>
            <a:endParaRPr lang="ru-RU" sz="3600" dirty="0">
              <a:solidFill>
                <a:schemeClr val="bg1"/>
              </a:solidFill>
              <a:cs typeface="Aharoni" pitchFamily="2" charset="-79"/>
            </a:endParaRPr>
          </a:p>
        </p:txBody>
      </p:sp>
      <p:sp>
        <p:nvSpPr>
          <p:cNvPr id="12" name="TextBox 11"/>
          <p:cNvSpPr txBox="1"/>
          <p:nvPr/>
        </p:nvSpPr>
        <p:spPr>
          <a:xfrm>
            <a:off x="3347864" y="3573016"/>
            <a:ext cx="2347246" cy="646331"/>
          </a:xfrm>
          <a:prstGeom prst="rect">
            <a:avLst/>
          </a:prstGeom>
          <a:noFill/>
        </p:spPr>
        <p:txBody>
          <a:bodyPr wrap="none" rtlCol="0">
            <a:spAutoFit/>
          </a:bodyPr>
          <a:lstStyle/>
          <a:p>
            <a:r>
              <a:rPr lang="ru-RU" sz="3600" dirty="0" smtClean="0">
                <a:solidFill>
                  <a:schemeClr val="bg1"/>
                </a:solidFill>
                <a:cs typeface="Aharoni" pitchFamily="2" charset="-79"/>
              </a:rPr>
              <a:t>священник</a:t>
            </a:r>
            <a:endParaRPr lang="ru-RU" sz="3600" dirty="0">
              <a:solidFill>
                <a:schemeClr val="bg1"/>
              </a:solidFill>
              <a:cs typeface="Aharoni" pitchFamily="2" charset="-79"/>
            </a:endParaRPr>
          </a:p>
        </p:txBody>
      </p:sp>
      <p:sp>
        <p:nvSpPr>
          <p:cNvPr id="13" name="TextBox 12"/>
          <p:cNvSpPr txBox="1"/>
          <p:nvPr/>
        </p:nvSpPr>
        <p:spPr>
          <a:xfrm>
            <a:off x="6876256" y="4653136"/>
            <a:ext cx="1839991" cy="646331"/>
          </a:xfrm>
          <a:prstGeom prst="rect">
            <a:avLst/>
          </a:prstGeom>
          <a:noFill/>
        </p:spPr>
        <p:txBody>
          <a:bodyPr wrap="none" rtlCol="0">
            <a:spAutoFit/>
          </a:bodyPr>
          <a:lstStyle/>
          <a:p>
            <a:r>
              <a:rPr lang="ru-RU" sz="3600" dirty="0" smtClean="0">
                <a:solidFill>
                  <a:schemeClr val="bg1"/>
                </a:solidFill>
                <a:cs typeface="Aharoni" pitchFamily="2" charset="-79"/>
              </a:rPr>
              <a:t>молитва</a:t>
            </a:r>
            <a:endParaRPr lang="ru-RU" sz="3600" dirty="0">
              <a:solidFill>
                <a:schemeClr val="bg1"/>
              </a:solidFill>
              <a:cs typeface="Aharoni" pitchFamily="2" charset="-79"/>
            </a:endParaRPr>
          </a:p>
        </p:txBody>
      </p:sp>
      <p:sp>
        <p:nvSpPr>
          <p:cNvPr id="14" name="TextBox 13"/>
          <p:cNvSpPr txBox="1"/>
          <p:nvPr/>
        </p:nvSpPr>
        <p:spPr>
          <a:xfrm>
            <a:off x="3779912" y="5805264"/>
            <a:ext cx="2313582" cy="646331"/>
          </a:xfrm>
          <a:prstGeom prst="rect">
            <a:avLst/>
          </a:prstGeom>
          <a:noFill/>
        </p:spPr>
        <p:txBody>
          <a:bodyPr wrap="none" rtlCol="0">
            <a:spAutoFit/>
          </a:bodyPr>
          <a:lstStyle/>
          <a:p>
            <a:r>
              <a:rPr lang="ru-RU" sz="3600" dirty="0" smtClean="0">
                <a:solidFill>
                  <a:schemeClr val="bg1"/>
                </a:solidFill>
              </a:rPr>
              <a:t>проповедь</a:t>
            </a:r>
            <a:endParaRPr lang="ru-RU" sz="3600" dirty="0">
              <a:solidFill>
                <a:schemeClr val="bg1"/>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0"/>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0"/>
                                        </p:tgtEl>
                                        <p:attrNameLst>
                                          <p:attrName>ppt_y</p:attrName>
                                        </p:attrNameLst>
                                      </p:cBhvr>
                                      <p:tavLst>
                                        <p:tav tm="0">
                                          <p:val>
                                            <p:strVal val="#ppt_y"/>
                                          </p:val>
                                        </p:tav>
                                        <p:tav tm="100000">
                                          <p:val>
                                            <p:strVal val="#ppt_y"/>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1000" fill="hold"/>
                                        <p:tgtEl>
                                          <p:spTgt spid="11"/>
                                        </p:tgtEl>
                                        <p:attrNameLst>
                                          <p:attrName>ppt_x</p:attrName>
                                        </p:attrNameLst>
                                      </p:cBhvr>
                                      <p:tavLst>
                                        <p:tav tm="0">
                                          <p:val>
                                            <p:fltVal val="-1"/>
                                          </p:val>
                                        </p:tav>
                                        <p:tav tm="50000">
                                          <p:val>
                                            <p:fltVal val="0.95"/>
                                          </p:val>
                                        </p:tav>
                                        <p:tav tm="100000">
                                          <p:val>
                                            <p:strVal val="#ppt_x"/>
                                          </p:val>
                                        </p:tav>
                                      </p:tavLst>
                                    </p:anim>
                                    <p:anim calcmode="lin" valueType="num">
                                      <p:cBhvr>
                                        <p:cTn id="17" dur="1000" fill="hold"/>
                                        <p:tgtEl>
                                          <p:spTgt spid="11"/>
                                        </p:tgtEl>
                                        <p:attrNameLst>
                                          <p:attrName>ppt_y</p:attrName>
                                        </p:attrNameLst>
                                      </p:cBhvr>
                                      <p:tavLst>
                                        <p:tav tm="0">
                                          <p:val>
                                            <p:strVal val="#ppt_y"/>
                                          </p:val>
                                        </p:tav>
                                        <p:tav tm="100000">
                                          <p:val>
                                            <p:strVal val="#ppt_y"/>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48" presetClass="entr" presetSubtype="0" accel="5000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1000" fill="hold"/>
                                        <p:tgtEl>
                                          <p:spTgt spid="12"/>
                                        </p:tgtEl>
                                        <p:attrNameLst>
                                          <p:attrName>ppt_x</p:attrName>
                                        </p:attrNameLst>
                                      </p:cBhvr>
                                      <p:tavLst>
                                        <p:tav tm="0">
                                          <p:val>
                                            <p:fltVal val="-1"/>
                                          </p:val>
                                        </p:tav>
                                        <p:tav tm="50000">
                                          <p:val>
                                            <p:fltVal val="0.95"/>
                                          </p:val>
                                        </p:tav>
                                        <p:tav tm="100000">
                                          <p:val>
                                            <p:strVal val="#ppt_x"/>
                                          </p:val>
                                        </p:tav>
                                      </p:tavLst>
                                    </p:anim>
                                    <p:anim calcmode="lin" valueType="num">
                                      <p:cBhvr>
                                        <p:cTn id="25" dur="1000" fill="hold"/>
                                        <p:tgtEl>
                                          <p:spTgt spid="12"/>
                                        </p:tgtEl>
                                        <p:attrNameLst>
                                          <p:attrName>ppt_y</p:attrName>
                                        </p:attrNameLst>
                                      </p:cBhvr>
                                      <p:tavLst>
                                        <p:tav tm="0">
                                          <p:val>
                                            <p:strVal val="#ppt_y"/>
                                          </p:val>
                                        </p:tav>
                                        <p:tav tm="100000">
                                          <p:val>
                                            <p:strVal val="#ppt_y"/>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48" presetClass="entr" presetSubtype="0" accel="5000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2" dur="1000" fill="hold"/>
                                        <p:tgtEl>
                                          <p:spTgt spid="13"/>
                                        </p:tgtEl>
                                        <p:attrNameLst>
                                          <p:attrName>ppt_x</p:attrName>
                                        </p:attrNameLst>
                                      </p:cBhvr>
                                      <p:tavLst>
                                        <p:tav tm="0">
                                          <p:val>
                                            <p:fltVal val="-1"/>
                                          </p:val>
                                        </p:tav>
                                        <p:tav tm="50000">
                                          <p:val>
                                            <p:fltVal val="0.95"/>
                                          </p:val>
                                        </p:tav>
                                        <p:tav tm="100000">
                                          <p:val>
                                            <p:strVal val="#ppt_x"/>
                                          </p:val>
                                        </p:tav>
                                      </p:tavLst>
                                    </p:anim>
                                    <p:anim calcmode="lin" valueType="num">
                                      <p:cBhvr>
                                        <p:cTn id="33" dur="1000" fill="hold"/>
                                        <p:tgtEl>
                                          <p:spTgt spid="13"/>
                                        </p:tgtEl>
                                        <p:attrNameLst>
                                          <p:attrName>ppt_y</p:attrName>
                                        </p:attrNameLst>
                                      </p:cBhvr>
                                      <p:tavLst>
                                        <p:tav tm="0">
                                          <p:val>
                                            <p:strVal val="#ppt_y"/>
                                          </p:val>
                                        </p:tav>
                                        <p:tav tm="100000">
                                          <p:val>
                                            <p:strVal val="#ppt_y"/>
                                          </p:val>
                                        </p:tav>
                                      </p:tavLst>
                                    </p:anim>
                                    <p:animEffect transition="in" filter="fade">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48" presetClass="entr" presetSubtype="0" accel="5000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0" dur="1000" fill="hold"/>
                                        <p:tgtEl>
                                          <p:spTgt spid="14"/>
                                        </p:tgtEl>
                                        <p:attrNameLst>
                                          <p:attrName>ppt_x</p:attrName>
                                        </p:attrNameLst>
                                      </p:cBhvr>
                                      <p:tavLst>
                                        <p:tav tm="0">
                                          <p:val>
                                            <p:fltVal val="-1"/>
                                          </p:val>
                                        </p:tav>
                                        <p:tav tm="50000">
                                          <p:val>
                                            <p:fltVal val="0.95"/>
                                          </p:val>
                                        </p:tav>
                                        <p:tav tm="100000">
                                          <p:val>
                                            <p:strVal val="#ppt_x"/>
                                          </p:val>
                                        </p:tav>
                                      </p:tavLst>
                                    </p:anim>
                                    <p:anim calcmode="lin" valueType="num">
                                      <p:cBhvr>
                                        <p:cTn id="41" dur="1000" fill="hold"/>
                                        <p:tgtEl>
                                          <p:spTgt spid="14"/>
                                        </p:tgtEl>
                                        <p:attrNameLst>
                                          <p:attrName>ppt_y</p:attrName>
                                        </p:attrNameLst>
                                      </p:cBhvr>
                                      <p:tavLst>
                                        <p:tav tm="0">
                                          <p:val>
                                            <p:strVal val="#ppt_y"/>
                                          </p:val>
                                        </p:tav>
                                        <p:tav tm="100000">
                                          <p:val>
                                            <p:strVal val="#ppt_y"/>
                                          </p:val>
                                        </p:tav>
                                      </p:tavLst>
                                    </p:anim>
                                    <p:animEffect transition="in" filter="fade">
                                      <p:cBhvr>
                                        <p:cTn id="4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1" descr="master162_background"/>
          <p:cNvPicPr>
            <a:picLocks noChangeAspect="1" noChangeArrowheads="1"/>
          </p:cNvPicPr>
          <p:nvPr/>
        </p:nvPicPr>
        <p:blipFill>
          <a:blip r:embed="rId2" cstate="print"/>
          <a:srcRect/>
          <a:stretch>
            <a:fillRect/>
          </a:stretch>
        </p:blipFill>
        <p:spPr bwMode="auto">
          <a:xfrm>
            <a:off x="-18071" y="0"/>
            <a:ext cx="9162071" cy="6858000"/>
          </a:xfrm>
          <a:prstGeom prst="rect">
            <a:avLst/>
          </a:prstGeom>
          <a:noFill/>
          <a:ln w="9525">
            <a:noFill/>
            <a:miter lim="800000"/>
            <a:headEnd/>
            <a:tailEnd/>
          </a:ln>
        </p:spPr>
      </p:pic>
      <p:sp>
        <p:nvSpPr>
          <p:cNvPr id="5" name="Прямоугольник 4"/>
          <p:cNvSpPr/>
          <p:nvPr/>
        </p:nvSpPr>
        <p:spPr>
          <a:xfrm>
            <a:off x="251520" y="1916832"/>
            <a:ext cx="3791423" cy="584775"/>
          </a:xfrm>
          <a:prstGeom prst="rect">
            <a:avLst/>
          </a:prstGeom>
        </p:spPr>
        <p:txBody>
          <a:bodyPr wrap="none">
            <a:spAutoFit/>
          </a:bodyPr>
          <a:lstStyle/>
          <a:p>
            <a:r>
              <a:rPr lang="en-US" sz="3200" b="1" dirty="0" smtClean="0">
                <a:solidFill>
                  <a:schemeClr val="bg1"/>
                </a:solidFill>
              </a:rPr>
              <a:t>the 25</a:t>
            </a:r>
            <a:r>
              <a:rPr lang="en-US" sz="3200" b="1" baseline="30000" dirty="0" smtClean="0">
                <a:solidFill>
                  <a:schemeClr val="bg1"/>
                </a:solidFill>
              </a:rPr>
              <a:t>th</a:t>
            </a:r>
            <a:r>
              <a:rPr lang="en-US" sz="3200" b="1" dirty="0" smtClean="0">
                <a:solidFill>
                  <a:schemeClr val="bg1"/>
                </a:solidFill>
              </a:rPr>
              <a:t> of December</a:t>
            </a:r>
            <a:endParaRPr lang="ru-RU" sz="3200" b="1" dirty="0">
              <a:solidFill>
                <a:schemeClr val="bg1"/>
              </a:solidFill>
            </a:endParaRPr>
          </a:p>
        </p:txBody>
      </p:sp>
      <p:sp>
        <p:nvSpPr>
          <p:cNvPr id="6" name="TextBox 5"/>
          <p:cNvSpPr txBox="1"/>
          <p:nvPr/>
        </p:nvSpPr>
        <p:spPr>
          <a:xfrm>
            <a:off x="1475656" y="0"/>
            <a:ext cx="6431569" cy="830997"/>
          </a:xfrm>
          <a:prstGeom prst="rect">
            <a:avLst/>
          </a:prstGeom>
          <a:noFill/>
        </p:spPr>
        <p:txBody>
          <a:bodyPr wrap="none" rtlCol="0">
            <a:spAutoFit/>
          </a:bodyPr>
          <a:lstStyle/>
          <a:p>
            <a:r>
              <a:rPr lang="en-US" sz="4800" dirty="0" smtClean="0">
                <a:solidFill>
                  <a:schemeClr val="bg1"/>
                </a:solidFill>
                <a:latin typeface="Algerian" pitchFamily="82" charset="0"/>
              </a:rPr>
              <a:t>Christmas in Russia</a:t>
            </a:r>
            <a:endParaRPr lang="ru-RU" sz="4800" dirty="0">
              <a:solidFill>
                <a:schemeClr val="bg1"/>
              </a:solidFill>
            </a:endParaRPr>
          </a:p>
        </p:txBody>
      </p:sp>
      <p:sp>
        <p:nvSpPr>
          <p:cNvPr id="7" name="Прямоугольник 6"/>
          <p:cNvSpPr/>
          <p:nvPr/>
        </p:nvSpPr>
        <p:spPr>
          <a:xfrm>
            <a:off x="971600" y="764704"/>
            <a:ext cx="3116174" cy="769441"/>
          </a:xfrm>
          <a:prstGeom prst="rect">
            <a:avLst/>
          </a:prstGeom>
        </p:spPr>
        <p:txBody>
          <a:bodyPr wrap="none">
            <a:spAutoFit/>
          </a:bodyPr>
          <a:lstStyle/>
          <a:p>
            <a:r>
              <a:rPr lang="en-US" sz="4400" b="1" dirty="0" smtClean="0">
                <a:solidFill>
                  <a:schemeClr val="accent2">
                    <a:lumMod val="50000"/>
                  </a:schemeClr>
                </a:solidFill>
              </a:rPr>
              <a:t>invite guests</a:t>
            </a:r>
            <a:endParaRPr lang="ru-RU" sz="4400" b="1" dirty="0">
              <a:solidFill>
                <a:schemeClr val="accent2">
                  <a:lumMod val="50000"/>
                </a:schemeClr>
              </a:solidFill>
            </a:endParaRPr>
          </a:p>
        </p:txBody>
      </p:sp>
      <p:sp>
        <p:nvSpPr>
          <p:cNvPr id="8" name="Прямоугольник 7"/>
          <p:cNvSpPr/>
          <p:nvPr/>
        </p:nvSpPr>
        <p:spPr>
          <a:xfrm>
            <a:off x="5796136" y="908720"/>
            <a:ext cx="2993897" cy="707886"/>
          </a:xfrm>
          <a:prstGeom prst="rect">
            <a:avLst/>
          </a:prstGeom>
        </p:spPr>
        <p:txBody>
          <a:bodyPr wrap="none">
            <a:spAutoFit/>
          </a:bodyPr>
          <a:lstStyle/>
          <a:p>
            <a:r>
              <a:rPr lang="en-US" sz="4000" b="1" i="1" dirty="0" smtClean="0">
                <a:solidFill>
                  <a:srgbClr val="FFFF00"/>
                </a:solidFill>
              </a:rPr>
              <a:t>visit relatives</a:t>
            </a:r>
            <a:endParaRPr lang="ru-RU" sz="4000" b="1" i="1" dirty="0">
              <a:solidFill>
                <a:srgbClr val="FFFF00"/>
              </a:solidFill>
            </a:endParaRPr>
          </a:p>
        </p:txBody>
      </p:sp>
      <p:sp>
        <p:nvSpPr>
          <p:cNvPr id="9" name="Прямоугольник 8"/>
          <p:cNvSpPr/>
          <p:nvPr/>
        </p:nvSpPr>
        <p:spPr>
          <a:xfrm>
            <a:off x="251520" y="3356992"/>
            <a:ext cx="2838085" cy="461665"/>
          </a:xfrm>
          <a:prstGeom prst="rect">
            <a:avLst/>
          </a:prstGeom>
        </p:spPr>
        <p:txBody>
          <a:bodyPr wrap="none">
            <a:spAutoFit/>
          </a:bodyPr>
          <a:lstStyle/>
          <a:p>
            <a:r>
              <a:rPr lang="en-US" sz="2400" dirty="0" smtClean="0">
                <a:solidFill>
                  <a:srgbClr val="FFFF00"/>
                </a:solidFill>
                <a:latin typeface="Arial Black" pitchFamily="34" charset="0"/>
              </a:rPr>
              <a:t>traditional dish </a:t>
            </a:r>
            <a:endParaRPr lang="ru-RU" sz="2400" dirty="0">
              <a:solidFill>
                <a:srgbClr val="FFFF00"/>
              </a:solidFill>
              <a:latin typeface="Arial Black" pitchFamily="34" charset="0"/>
            </a:endParaRPr>
          </a:p>
        </p:txBody>
      </p:sp>
      <p:sp>
        <p:nvSpPr>
          <p:cNvPr id="10" name="Прямоугольник 9"/>
          <p:cNvSpPr/>
          <p:nvPr/>
        </p:nvSpPr>
        <p:spPr>
          <a:xfrm>
            <a:off x="3275856" y="3645024"/>
            <a:ext cx="1439818" cy="707886"/>
          </a:xfrm>
          <a:prstGeom prst="rect">
            <a:avLst/>
          </a:prstGeom>
        </p:spPr>
        <p:txBody>
          <a:bodyPr wrap="none">
            <a:spAutoFit/>
          </a:bodyPr>
          <a:lstStyle/>
          <a:p>
            <a:r>
              <a:rPr lang="en-US" sz="4000" i="1" dirty="0" smtClean="0">
                <a:solidFill>
                  <a:srgbClr val="FF0000"/>
                </a:solidFill>
              </a:rPr>
              <a:t>dance</a:t>
            </a:r>
            <a:endParaRPr lang="ru-RU" sz="4000" i="1" dirty="0">
              <a:solidFill>
                <a:srgbClr val="FF0000"/>
              </a:solidFill>
            </a:endParaRPr>
          </a:p>
        </p:txBody>
      </p:sp>
      <p:sp>
        <p:nvSpPr>
          <p:cNvPr id="11" name="Прямоугольник 10"/>
          <p:cNvSpPr/>
          <p:nvPr/>
        </p:nvSpPr>
        <p:spPr>
          <a:xfrm>
            <a:off x="4499992" y="2420888"/>
            <a:ext cx="3036409" cy="584775"/>
          </a:xfrm>
          <a:prstGeom prst="rect">
            <a:avLst/>
          </a:prstGeom>
        </p:spPr>
        <p:txBody>
          <a:bodyPr wrap="none">
            <a:spAutoFit/>
          </a:bodyPr>
          <a:lstStyle/>
          <a:p>
            <a:r>
              <a:rPr lang="en-US" sz="3200" b="1" dirty="0" smtClean="0">
                <a:solidFill>
                  <a:schemeClr val="accent3">
                    <a:lumMod val="40000"/>
                    <a:lumOff val="60000"/>
                  </a:schemeClr>
                </a:solidFill>
                <a:latin typeface="Aharoni" pitchFamily="2" charset="-79"/>
                <a:cs typeface="Aharoni" pitchFamily="2" charset="-79"/>
              </a:rPr>
              <a:t>light fireworks</a:t>
            </a:r>
            <a:endParaRPr lang="ru-RU" sz="3200" b="1" dirty="0">
              <a:solidFill>
                <a:schemeClr val="accent3">
                  <a:lumMod val="40000"/>
                  <a:lumOff val="60000"/>
                </a:schemeClr>
              </a:solidFill>
              <a:cs typeface="Aharoni" pitchFamily="2" charset="-79"/>
            </a:endParaRPr>
          </a:p>
        </p:txBody>
      </p:sp>
      <p:sp>
        <p:nvSpPr>
          <p:cNvPr id="12" name="Прямоугольник 11"/>
          <p:cNvSpPr/>
          <p:nvPr/>
        </p:nvSpPr>
        <p:spPr>
          <a:xfrm>
            <a:off x="251520" y="4797152"/>
            <a:ext cx="3982372" cy="769441"/>
          </a:xfrm>
          <a:prstGeom prst="rect">
            <a:avLst/>
          </a:prstGeom>
        </p:spPr>
        <p:txBody>
          <a:bodyPr wrap="none">
            <a:spAutoFit/>
          </a:bodyPr>
          <a:lstStyle/>
          <a:p>
            <a:r>
              <a:rPr lang="en-US" sz="4400" b="1" dirty="0" smtClean="0">
                <a:solidFill>
                  <a:schemeClr val="accent2">
                    <a:lumMod val="75000"/>
                  </a:schemeClr>
                </a:solidFill>
              </a:rPr>
              <a:t>go to the church</a:t>
            </a:r>
            <a:endParaRPr lang="ru-RU" sz="4400" b="1" dirty="0">
              <a:solidFill>
                <a:schemeClr val="accent2">
                  <a:lumMod val="75000"/>
                </a:schemeClr>
              </a:solidFill>
            </a:endParaRPr>
          </a:p>
        </p:txBody>
      </p:sp>
      <p:sp>
        <p:nvSpPr>
          <p:cNvPr id="13" name="Прямоугольник 12"/>
          <p:cNvSpPr/>
          <p:nvPr/>
        </p:nvSpPr>
        <p:spPr>
          <a:xfrm>
            <a:off x="6372200" y="4725144"/>
            <a:ext cx="1702646" cy="707886"/>
          </a:xfrm>
          <a:prstGeom prst="rect">
            <a:avLst/>
          </a:prstGeom>
        </p:spPr>
        <p:txBody>
          <a:bodyPr wrap="none">
            <a:spAutoFit/>
          </a:bodyPr>
          <a:lstStyle/>
          <a:p>
            <a:r>
              <a:rPr lang="en-US" sz="4000" b="1" dirty="0" err="1" smtClean="0">
                <a:solidFill>
                  <a:srgbClr val="FFFF00"/>
                </a:solidFill>
              </a:rPr>
              <a:t>Svyatki</a:t>
            </a:r>
            <a:endParaRPr lang="ru-RU" sz="4000" b="1" dirty="0">
              <a:solidFill>
                <a:srgbClr val="FFFF00"/>
              </a:solidFill>
            </a:endParaRPr>
          </a:p>
        </p:txBody>
      </p:sp>
      <p:sp>
        <p:nvSpPr>
          <p:cNvPr id="14" name="Прямоугольник 13"/>
          <p:cNvSpPr/>
          <p:nvPr/>
        </p:nvSpPr>
        <p:spPr>
          <a:xfrm>
            <a:off x="5724128" y="3284984"/>
            <a:ext cx="1930465" cy="769441"/>
          </a:xfrm>
          <a:prstGeom prst="rect">
            <a:avLst/>
          </a:prstGeom>
        </p:spPr>
        <p:txBody>
          <a:bodyPr wrap="none">
            <a:spAutoFit/>
          </a:bodyPr>
          <a:lstStyle/>
          <a:p>
            <a:r>
              <a:rPr lang="en-US" sz="4400" dirty="0" err="1" smtClean="0">
                <a:solidFill>
                  <a:srgbClr val="00B050"/>
                </a:solidFill>
              </a:rPr>
              <a:t>coliadki</a:t>
            </a:r>
            <a:endParaRPr lang="ru-RU" sz="4400" dirty="0">
              <a:solidFill>
                <a:srgbClr val="00B050"/>
              </a:solidFill>
            </a:endParaRPr>
          </a:p>
        </p:txBody>
      </p:sp>
      <p:sp>
        <p:nvSpPr>
          <p:cNvPr id="15" name="TextBox 14"/>
          <p:cNvSpPr txBox="1"/>
          <p:nvPr/>
        </p:nvSpPr>
        <p:spPr>
          <a:xfrm>
            <a:off x="3707904" y="5733256"/>
            <a:ext cx="2935419" cy="523220"/>
          </a:xfrm>
          <a:prstGeom prst="rect">
            <a:avLst/>
          </a:prstGeom>
          <a:noFill/>
        </p:spPr>
        <p:txBody>
          <a:bodyPr wrap="none" rtlCol="0">
            <a:spAutoFit/>
          </a:bodyPr>
          <a:lstStyle/>
          <a:p>
            <a:r>
              <a:rPr lang="en-US" sz="2800" b="1" dirty="0" smtClean="0">
                <a:solidFill>
                  <a:schemeClr val="accent1">
                    <a:lumMod val="40000"/>
                    <a:lumOff val="60000"/>
                  </a:schemeClr>
                </a:solidFill>
                <a:latin typeface="Agency FB" pitchFamily="34" charset="0"/>
              </a:rPr>
              <a:t>l</a:t>
            </a:r>
            <a:r>
              <a:rPr lang="en-US" sz="2800" b="1" dirty="0" smtClean="0">
                <a:solidFill>
                  <a:schemeClr val="accent1">
                    <a:lumMod val="40000"/>
                    <a:lumOff val="60000"/>
                  </a:schemeClr>
                </a:solidFill>
                <a:latin typeface="Agency FB" pitchFamily="34" charset="0"/>
              </a:rPr>
              <a:t>isten to the preaching</a:t>
            </a:r>
            <a:endParaRPr lang="ru-RU" sz="2800" b="1" dirty="0">
              <a:solidFill>
                <a:schemeClr val="accent1">
                  <a:lumMod val="40000"/>
                  <a:lumOff val="60000"/>
                </a:schemeClr>
              </a:solidFill>
            </a:endParaRPr>
          </a:p>
        </p:txBody>
      </p:sp>
    </p:spTree>
  </p:cSld>
  <p:clrMapOvr>
    <a:masterClrMapping/>
  </p:clrMapOvr>
  <p:transition>
    <p:comb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3794" name="Picture 2" descr="53kramskoj-khristos_v_pustyn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TextBox 5"/>
          <p:cNvSpPr txBox="1"/>
          <p:nvPr/>
        </p:nvSpPr>
        <p:spPr>
          <a:xfrm>
            <a:off x="251520" y="332656"/>
            <a:ext cx="4044697" cy="1569660"/>
          </a:xfrm>
          <a:prstGeom prst="rect">
            <a:avLst/>
          </a:prstGeom>
          <a:noFill/>
        </p:spPr>
        <p:txBody>
          <a:bodyPr wrap="none" rtlCol="0">
            <a:spAutoFit/>
          </a:bodyPr>
          <a:lstStyle/>
          <a:p>
            <a:r>
              <a:rPr lang="en-US" sz="3200" b="1" dirty="0" smtClean="0">
                <a:solidFill>
                  <a:schemeClr val="tx2">
                    <a:lumMod val="50000"/>
                  </a:schemeClr>
                </a:solidFill>
                <a:latin typeface="Andalus" pitchFamily="18" charset="-78"/>
                <a:cs typeface="Andalus" pitchFamily="18" charset="-78"/>
              </a:rPr>
              <a:t>Orthodox as a religion.</a:t>
            </a:r>
          </a:p>
          <a:p>
            <a:endParaRPr lang="en-US" sz="3200" b="1" dirty="0" smtClean="0">
              <a:solidFill>
                <a:schemeClr val="tx2">
                  <a:lumMod val="50000"/>
                </a:schemeClr>
              </a:solidFill>
              <a:latin typeface="Andalus" pitchFamily="18" charset="-78"/>
              <a:cs typeface="Andalus" pitchFamily="18" charset="-78"/>
            </a:endParaRPr>
          </a:p>
          <a:p>
            <a:r>
              <a:rPr lang="en-US" sz="3200" b="1" dirty="0" smtClean="0">
                <a:solidFill>
                  <a:schemeClr val="tx2">
                    <a:lumMod val="50000"/>
                  </a:schemeClr>
                </a:solidFill>
                <a:latin typeface="Andalus" pitchFamily="18" charset="-78"/>
                <a:cs typeface="Andalus" pitchFamily="18" charset="-78"/>
              </a:rPr>
              <a:t>What does it teach us?</a:t>
            </a:r>
            <a:endParaRPr lang="ru-RU" sz="3200" b="1" dirty="0">
              <a:solidFill>
                <a:schemeClr val="tx2">
                  <a:lumMod val="50000"/>
                </a:schemeClr>
              </a:solidFill>
              <a:cs typeface="Andalus" pitchFamily="18" charset="-78"/>
            </a:endParaRP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2769" name="Picture 1" descr="master162_background"/>
          <p:cNvPicPr>
            <a:picLocks noChangeAspect="1" noChangeArrowheads="1"/>
          </p:cNvPicPr>
          <p:nvPr/>
        </p:nvPicPr>
        <p:blipFill>
          <a:blip r:embed="rId2" cstate="print"/>
          <a:srcRect/>
          <a:stretch>
            <a:fillRect/>
          </a:stretch>
        </p:blipFill>
        <p:spPr bwMode="auto">
          <a:xfrm>
            <a:off x="0" y="0"/>
            <a:ext cx="9162071" cy="6858000"/>
          </a:xfrm>
          <a:prstGeom prst="rect">
            <a:avLst/>
          </a:prstGeom>
          <a:noFill/>
          <a:ln w="9525">
            <a:noFill/>
            <a:miter lim="800000"/>
            <a:headEnd/>
            <a:tailEnd/>
          </a:ln>
        </p:spPr>
      </p:pic>
      <p:sp>
        <p:nvSpPr>
          <p:cNvPr id="32770" name="Rectangle 2"/>
          <p:cNvSpPr>
            <a:spLocks noChangeArrowheads="1"/>
          </p:cNvSpPr>
          <p:nvPr/>
        </p:nvSpPr>
        <p:spPr bwMode="auto">
          <a:xfrm>
            <a:off x="179512" y="2348880"/>
            <a:ext cx="8748464"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bg1"/>
                </a:solidFill>
                <a:effectLst/>
                <a:latin typeface="Andalus" pitchFamily="18" charset="-78"/>
                <a:ea typeface="Times New Roman" pitchFamily="18" charset="0"/>
                <a:cs typeface="Andalus" pitchFamily="18" charset="-78"/>
              </a:rPr>
              <a:t>The Ten Commandments are an excellent piece of literature of the Old Testament, which was given by God Himself, through Moses, to the people of Israel, and which was destined to shape the morals of the society of the world.</a:t>
            </a:r>
            <a:endParaRPr kumimoji="0" lang="en-US" sz="3600" b="0" i="0" u="none" strike="noStrike" cap="none" normalizeH="0" baseline="0" dirty="0" smtClean="0">
              <a:ln>
                <a:noFill/>
              </a:ln>
              <a:solidFill>
                <a:schemeClr val="bg1"/>
              </a:solidFill>
              <a:effectLst/>
              <a:latin typeface="Andalus" pitchFamily="18" charset="-78"/>
              <a:cs typeface="Andalus" pitchFamily="18" charset="-78"/>
            </a:endParaRPr>
          </a:p>
        </p:txBody>
      </p:sp>
      <p:sp>
        <p:nvSpPr>
          <p:cNvPr id="6" name="Прямоугольник 5"/>
          <p:cNvSpPr/>
          <p:nvPr/>
        </p:nvSpPr>
        <p:spPr>
          <a:xfrm>
            <a:off x="755576" y="260648"/>
            <a:ext cx="7290587"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The 10 commandments</a:t>
            </a:r>
            <a:endParaRPr lang="ru-RU" sz="5400" b="1" cap="none" spc="150" dirty="0">
              <a:ln w="11430"/>
              <a:solidFill>
                <a:srgbClr val="F8F8F8"/>
              </a:solidFill>
              <a:effectLst>
                <a:outerShdw blurRad="25400" algn="tl" rotWithShape="0">
                  <a:srgbClr val="000000">
                    <a:alpha val="43000"/>
                  </a:srgbClr>
                </a:outerShdw>
              </a:effectLst>
            </a:endParaRPr>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5842" name="Picture 2" descr="master162_background"/>
          <p:cNvPicPr>
            <a:picLocks noChangeAspect="1" noChangeArrowheads="1"/>
          </p:cNvPicPr>
          <p:nvPr/>
        </p:nvPicPr>
        <p:blipFill>
          <a:blip r:embed="rId2" cstate="print"/>
          <a:srcRect/>
          <a:stretch>
            <a:fillRect/>
          </a:stretch>
        </p:blipFill>
        <p:spPr bwMode="auto">
          <a:xfrm>
            <a:off x="-1" y="0"/>
            <a:ext cx="9162071" cy="6858000"/>
          </a:xfrm>
          <a:prstGeom prst="rect">
            <a:avLst/>
          </a:prstGeom>
          <a:noFill/>
          <a:ln w="9525">
            <a:noFill/>
            <a:miter lim="800000"/>
            <a:headEnd/>
            <a:tailEnd/>
          </a:ln>
        </p:spPr>
      </p:pic>
      <p:pic>
        <p:nvPicPr>
          <p:cNvPr id="35843" name="Picture 3" descr="10commandmentscards2"/>
          <p:cNvPicPr>
            <a:picLocks noChangeAspect="1" noChangeArrowheads="1"/>
          </p:cNvPicPr>
          <p:nvPr/>
        </p:nvPicPr>
        <p:blipFill>
          <a:blip r:embed="rId3" cstate="print"/>
          <a:srcRect/>
          <a:stretch>
            <a:fillRect/>
          </a:stretch>
        </p:blipFill>
        <p:spPr bwMode="auto">
          <a:xfrm>
            <a:off x="1276466" y="22605"/>
            <a:ext cx="6823926" cy="683539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master162_background"/>
          <p:cNvPicPr>
            <a:picLocks noChangeAspect="1" noChangeArrowheads="1"/>
          </p:cNvPicPr>
          <p:nvPr/>
        </p:nvPicPr>
        <p:blipFill>
          <a:blip r:embed="rId2" cstate="print"/>
          <a:srcRect/>
          <a:stretch>
            <a:fillRect/>
          </a:stretch>
        </p:blipFill>
        <p:spPr bwMode="auto">
          <a:xfrm>
            <a:off x="-1" y="0"/>
            <a:ext cx="9162071" cy="6858000"/>
          </a:xfrm>
          <a:prstGeom prst="rect">
            <a:avLst/>
          </a:prstGeom>
          <a:noFill/>
          <a:ln w="9525">
            <a:noFill/>
            <a:miter lim="800000"/>
            <a:headEnd/>
            <a:tailEnd/>
          </a:ln>
        </p:spPr>
      </p:pic>
      <p:sp>
        <p:nvSpPr>
          <p:cNvPr id="6" name="TextBox 5"/>
          <p:cNvSpPr txBox="1"/>
          <p:nvPr/>
        </p:nvSpPr>
        <p:spPr>
          <a:xfrm>
            <a:off x="2123728" y="2492896"/>
            <a:ext cx="4703532" cy="2123658"/>
          </a:xfrm>
          <a:prstGeom prst="rect">
            <a:avLst/>
          </a:prstGeom>
          <a:noFill/>
        </p:spPr>
        <p:txBody>
          <a:bodyPr wrap="none" rtlCol="0">
            <a:spAutoFit/>
          </a:bodyPr>
          <a:lstStyle/>
          <a:p>
            <a:pPr algn="ctr"/>
            <a:r>
              <a:rPr lang="en-US" sz="4400" dirty="0" smtClean="0">
                <a:solidFill>
                  <a:schemeClr val="bg1">
                    <a:lumMod val="95000"/>
                  </a:schemeClr>
                </a:solidFill>
                <a:latin typeface="Algerian" pitchFamily="82" charset="0"/>
              </a:rPr>
              <a:t>Thank you </a:t>
            </a:r>
          </a:p>
          <a:p>
            <a:pPr algn="ctr"/>
            <a:r>
              <a:rPr lang="en-US" sz="4400" dirty="0" smtClean="0">
                <a:solidFill>
                  <a:schemeClr val="bg1">
                    <a:lumMod val="95000"/>
                  </a:schemeClr>
                </a:solidFill>
                <a:latin typeface="Algerian" pitchFamily="82" charset="0"/>
              </a:rPr>
              <a:t>for </a:t>
            </a:r>
          </a:p>
          <a:p>
            <a:pPr algn="ctr"/>
            <a:r>
              <a:rPr lang="en-US" sz="4400" dirty="0" smtClean="0">
                <a:solidFill>
                  <a:schemeClr val="bg1">
                    <a:lumMod val="95000"/>
                  </a:schemeClr>
                </a:solidFill>
                <a:latin typeface="Algerian" pitchFamily="82" charset="0"/>
              </a:rPr>
              <a:t>your attention</a:t>
            </a:r>
            <a:endParaRPr lang="ru-RU" sz="4400" dirty="0">
              <a:solidFill>
                <a:schemeClr val="bg1">
                  <a:lumMod val="95000"/>
                </a:schemeClr>
              </a:solidFill>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50" name="Picture 2" descr="90355838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2" descr="68"/>
          <p:cNvPicPr>
            <a:picLocks noChangeAspect="1" noChangeArrowheads="1"/>
          </p:cNvPicPr>
          <p:nvPr/>
        </p:nvPicPr>
        <p:blipFill>
          <a:blip r:embed="rId3" cstate="print"/>
          <a:srcRect/>
          <a:stretch>
            <a:fillRect/>
          </a:stretch>
        </p:blipFill>
        <p:spPr bwMode="auto">
          <a:xfrm>
            <a:off x="611560" y="692696"/>
            <a:ext cx="3712795" cy="2592288"/>
          </a:xfrm>
          <a:prstGeom prst="rect">
            <a:avLst/>
          </a:prstGeom>
          <a:noFill/>
          <a:ln w="9525">
            <a:noFill/>
            <a:miter lim="800000"/>
            <a:headEnd/>
            <a:tailEnd/>
          </a:ln>
        </p:spPr>
      </p:pic>
      <p:pic>
        <p:nvPicPr>
          <p:cNvPr id="2051" name="Picture 3" descr="get_img?ImageId=6687"/>
          <p:cNvPicPr>
            <a:picLocks noChangeAspect="1" noChangeArrowheads="1"/>
          </p:cNvPicPr>
          <p:nvPr/>
        </p:nvPicPr>
        <p:blipFill>
          <a:blip r:embed="rId4" cstate="print"/>
          <a:srcRect/>
          <a:stretch>
            <a:fillRect/>
          </a:stretch>
        </p:blipFill>
        <p:spPr bwMode="auto">
          <a:xfrm>
            <a:off x="4989617" y="692696"/>
            <a:ext cx="3902863" cy="2592287"/>
          </a:xfrm>
          <a:prstGeom prst="rect">
            <a:avLst/>
          </a:prstGeom>
          <a:noFill/>
          <a:ln w="9525">
            <a:noFill/>
            <a:miter lim="800000"/>
            <a:headEnd/>
            <a:tailEnd/>
          </a:ln>
        </p:spPr>
      </p:pic>
      <p:pic>
        <p:nvPicPr>
          <p:cNvPr id="2052" name="Picture 4" descr="v-hrame"/>
          <p:cNvPicPr>
            <a:picLocks noChangeAspect="1" noChangeArrowheads="1"/>
          </p:cNvPicPr>
          <p:nvPr/>
        </p:nvPicPr>
        <p:blipFill>
          <a:blip r:embed="rId5" cstate="print"/>
          <a:srcRect/>
          <a:stretch>
            <a:fillRect/>
          </a:stretch>
        </p:blipFill>
        <p:spPr bwMode="auto">
          <a:xfrm>
            <a:off x="611560" y="3789040"/>
            <a:ext cx="3739108" cy="2798800"/>
          </a:xfrm>
          <a:prstGeom prst="rect">
            <a:avLst/>
          </a:prstGeom>
          <a:noFill/>
          <a:ln w="9525">
            <a:noFill/>
            <a:miter lim="800000"/>
            <a:headEnd/>
            <a:tailEnd/>
          </a:ln>
        </p:spPr>
      </p:pic>
      <p:pic>
        <p:nvPicPr>
          <p:cNvPr id="2053" name="Picture 5" descr="Pasha4"/>
          <p:cNvPicPr>
            <a:picLocks noChangeAspect="1" noChangeArrowheads="1"/>
          </p:cNvPicPr>
          <p:nvPr/>
        </p:nvPicPr>
        <p:blipFill>
          <a:blip r:embed="rId6" cstate="print"/>
          <a:srcRect/>
          <a:stretch>
            <a:fillRect/>
          </a:stretch>
        </p:blipFill>
        <p:spPr bwMode="auto">
          <a:xfrm>
            <a:off x="5004048" y="3789040"/>
            <a:ext cx="3888432" cy="278549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30722" name="Picture 2" descr="&amp;Pcy;&amp;rcy;&amp;acy;&amp;vcy;&amp;ocy;&amp;scy;&amp;lcy;&amp;acy;&amp;vcy;&amp;ncy;&amp;ycy;&amp;iecy; - &amp;ocy;&amp;bcy;&amp;ocy;&amp;icy; &amp;dcy;&amp;lcy;&amp;yacy; &amp;rcy;&amp;acy;&amp;bcy;&amp;ocy;&amp;chcy;&amp;iecy;&amp;gcy;&amp;ocy; &amp;scy;&amp;tcy;&amp;ocy;&amp;lcy;&amp;acy;"/>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23" name="Rectangle 3"/>
          <p:cNvSpPr>
            <a:spLocks noChangeArrowheads="1"/>
          </p:cNvSpPr>
          <p:nvPr/>
        </p:nvSpPr>
        <p:spPr bwMode="auto">
          <a:xfrm>
            <a:off x="194398" y="4962073"/>
            <a:ext cx="8972328" cy="181588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Orthodoxy – the Orthodox Church, its beliefs and practices.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800" b="1" i="0" u="none" strike="noStrike" cap="none" normalizeH="0" baseline="0" dirty="0" smtClean="0">
              <a:ln>
                <a:noFill/>
              </a:ln>
              <a:solidFill>
                <a:schemeClr val="tx1"/>
              </a:solidFill>
              <a:effectLst/>
              <a:latin typeface="Arial" pitchFamily="34" charset="0"/>
              <a:cs typeface="Andalus" pitchFamily="18" charset="-78"/>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The Orthodox Church – a branch of the Christian Church</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Andalus" pitchFamily="18" charset="-78"/>
                <a:ea typeface="Times New Roman" pitchFamily="18" charset="0"/>
                <a:cs typeface="Andalus" pitchFamily="18" charset="-78"/>
              </a:rPr>
              <a:t> in Eastern Europe.</a:t>
            </a:r>
            <a:endParaRPr kumimoji="0" lang="en-US" sz="2800" b="1" i="0" u="none" strike="noStrike" cap="none" normalizeH="0" baseline="0" dirty="0" smtClean="0">
              <a:ln>
                <a:noFill/>
              </a:ln>
              <a:solidFill>
                <a:schemeClr val="tx1"/>
              </a:solidFill>
              <a:effectLst/>
              <a:latin typeface="Andalus" pitchFamily="18" charset="-78"/>
              <a:cs typeface="Andalus" pitchFamily="18" charset="-78"/>
            </a:endParaRPr>
          </a:p>
        </p:txBody>
      </p:sp>
    </p:spTree>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098" name="Picture 2" descr="90355838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100" name="Rectangle 4"/>
          <p:cNvSpPr>
            <a:spLocks noChangeArrowheads="1"/>
          </p:cNvSpPr>
          <p:nvPr/>
        </p:nvSpPr>
        <p:spPr bwMode="auto">
          <a:xfrm>
            <a:off x="323528" y="1628800"/>
            <a:ext cx="3816424"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bg1">
                  <a:lumMod val="95000"/>
                </a:schemeClr>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The Russian Orthodox Church is traditionally said to have been founded by the </a:t>
            </a:r>
            <a:r>
              <a:rPr kumimoji="0" lang="en-US" sz="2000" i="0"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Apostle Andrew</a:t>
            </a:r>
            <a:r>
              <a:rPr kumimoji="0" lang="en-US" sz="2000"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 who is thought to have visited Scythia and Greek colonies along the northern coast of the Black Sea. According to one of the legends, St. Andrew reached the future location of Kiev and foretold the foundation of a great Christian city. The spot where he reportedly erected a cross is now marked by </a:t>
            </a:r>
            <a:r>
              <a:rPr kumimoji="0" lang="en-US" sz="2000" i="0" u="none" strike="noStrike" cap="none" normalizeH="0" baseline="0" dirty="0" err="1" smtClean="0">
                <a:ln>
                  <a:noFill/>
                </a:ln>
                <a:solidFill>
                  <a:schemeClr val="bg1">
                    <a:lumMod val="95000"/>
                  </a:schemeClr>
                </a:solidFill>
                <a:effectLst/>
                <a:latin typeface="Andalus" pitchFamily="18" charset="-78"/>
                <a:ea typeface="Times New Roman" pitchFamily="18" charset="0"/>
                <a:cs typeface="Andalus" pitchFamily="18" charset="-78"/>
              </a:rPr>
              <a:t>St.Andrew’s</a:t>
            </a:r>
            <a:r>
              <a:rPr kumimoji="0" lang="en-US" sz="2000"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 Cathedral.</a:t>
            </a:r>
            <a:endParaRPr kumimoji="0" lang="en-US" sz="2000" i="0" u="none" strike="noStrike" cap="none" normalizeH="0" baseline="0" dirty="0" smtClean="0">
              <a:ln>
                <a:noFill/>
              </a:ln>
              <a:solidFill>
                <a:schemeClr val="bg1">
                  <a:lumMod val="95000"/>
                </a:schemeClr>
              </a:solidFill>
              <a:effectLst/>
              <a:latin typeface="Andalus" pitchFamily="18" charset="-78"/>
              <a:cs typeface="Andalus" pitchFamily="18" charset="-78"/>
            </a:endParaRPr>
          </a:p>
        </p:txBody>
      </p:sp>
      <p:pic>
        <p:nvPicPr>
          <p:cNvPr id="4101" name="Picture 5" descr="250px-St_Andrews_Church_Kyiv_20120620"/>
          <p:cNvPicPr>
            <a:picLocks noChangeAspect="1" noChangeArrowheads="1"/>
          </p:cNvPicPr>
          <p:nvPr/>
        </p:nvPicPr>
        <p:blipFill>
          <a:blip r:embed="rId3" cstate="print"/>
          <a:srcRect/>
          <a:stretch>
            <a:fillRect/>
          </a:stretch>
        </p:blipFill>
        <p:spPr bwMode="auto">
          <a:xfrm>
            <a:off x="4572000" y="1700808"/>
            <a:ext cx="4263793" cy="4320480"/>
          </a:xfrm>
          <a:prstGeom prst="rect">
            <a:avLst/>
          </a:prstGeom>
          <a:noFill/>
          <a:ln w="9525">
            <a:noFill/>
            <a:miter lim="800000"/>
            <a:headEnd/>
            <a:tailEnd/>
          </a:ln>
        </p:spPr>
      </p:pic>
      <p:sp>
        <p:nvSpPr>
          <p:cNvPr id="9" name="Прямоугольник 8"/>
          <p:cNvSpPr/>
          <p:nvPr/>
        </p:nvSpPr>
        <p:spPr>
          <a:xfrm>
            <a:off x="1035454" y="548680"/>
            <a:ext cx="6992620" cy="646331"/>
          </a:xfrm>
          <a:prstGeom prst="rect">
            <a:avLst/>
          </a:prstGeom>
        </p:spPr>
        <p:txBody>
          <a:bodyPr wrap="none">
            <a:spAutoFit/>
          </a:bodyPr>
          <a:lstStyle/>
          <a:p>
            <a:pPr lvl="0" algn="ctr" fontAlgn="base">
              <a:spcBef>
                <a:spcPct val="0"/>
              </a:spcBef>
              <a:spcAft>
                <a:spcPct val="0"/>
              </a:spcAft>
            </a:pPr>
            <a:r>
              <a:rPr kumimoji="0" lang="en-US" sz="3600" b="1" i="0" u="none" strike="noStrike" cap="none" normalizeH="0" baseline="0" dirty="0" smtClean="0">
                <a:ln>
                  <a:noFill/>
                </a:ln>
                <a:solidFill>
                  <a:schemeClr val="bg1">
                    <a:lumMod val="95000"/>
                  </a:schemeClr>
                </a:solidFill>
                <a:effectLst/>
                <a:latin typeface="Andalus" pitchFamily="18" charset="-78"/>
                <a:ea typeface="Times New Roman" pitchFamily="18" charset="0"/>
                <a:cs typeface="Andalus" pitchFamily="18" charset="-78"/>
              </a:rPr>
              <a:t>The history of the Orthodox Church</a:t>
            </a:r>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6625" name="Picture 1" descr="&amp;KHcy;&amp;rcy;&amp;icy;&amp;scy;&amp;tcy;&amp;icy;&amp;acy;&amp;ncy;&amp;scy;&amp;kcy;&amp;icy;&amp;iecy; &amp;fcy;&amp;ocy;&amp;tcy;&amp;ocy; &amp;ocy;&amp;bcy;&amp;ocy;&amp;icy;"/>
          <p:cNvPicPr>
            <a:picLocks noChangeAspect="1" noChangeArrowheads="1"/>
          </p:cNvPicPr>
          <p:nvPr/>
        </p:nvPicPr>
        <p:blipFill>
          <a:blip r:embed="rId2" cstate="print"/>
          <a:srcRect/>
          <a:stretch>
            <a:fillRect/>
          </a:stretch>
        </p:blipFill>
        <p:spPr bwMode="auto">
          <a:xfrm>
            <a:off x="-9331" y="0"/>
            <a:ext cx="9153331" cy="6858000"/>
          </a:xfrm>
          <a:prstGeom prst="rect">
            <a:avLst/>
          </a:prstGeom>
          <a:noFill/>
          <a:ln w="9525">
            <a:noFill/>
            <a:miter lim="800000"/>
            <a:headEnd/>
            <a:tailEnd/>
          </a:ln>
        </p:spPr>
      </p:pic>
      <p:sp>
        <p:nvSpPr>
          <p:cNvPr id="5" name="Прямоугольник 4"/>
          <p:cNvSpPr/>
          <p:nvPr/>
        </p:nvSpPr>
        <p:spPr>
          <a:xfrm>
            <a:off x="251520" y="476672"/>
            <a:ext cx="5328592" cy="4401205"/>
          </a:xfrm>
          <a:prstGeom prst="rect">
            <a:avLst/>
          </a:prstGeom>
        </p:spPr>
        <p:txBody>
          <a:bodyPr wrap="square">
            <a:spAutoFit/>
          </a:bodyPr>
          <a:lstStyle/>
          <a:p>
            <a:r>
              <a:rPr lang="en-US" sz="2800" b="1" dirty="0">
                <a:latin typeface="Andalus" pitchFamily="18" charset="-78"/>
                <a:cs typeface="Andalus" pitchFamily="18" charset="-78"/>
              </a:rPr>
              <a:t>The Orthodox Churches with the largest number of </a:t>
            </a:r>
            <a:r>
              <a:rPr lang="en-US" sz="2800" b="1" dirty="0" smtClean="0">
                <a:latin typeface="Andalus" pitchFamily="18" charset="-78"/>
                <a:cs typeface="Andalus" pitchFamily="18" charset="-78"/>
              </a:rPr>
              <a:t>adherents* </a:t>
            </a:r>
            <a:r>
              <a:rPr lang="en-US" sz="2800" b="1" dirty="0">
                <a:latin typeface="Andalus" pitchFamily="18" charset="-78"/>
                <a:cs typeface="Andalus" pitchFamily="18" charset="-78"/>
              </a:rPr>
              <a:t>in modern times are the </a:t>
            </a:r>
            <a:r>
              <a:rPr lang="en-US" sz="2800" b="1" dirty="0" smtClean="0">
                <a:latin typeface="Andalus" pitchFamily="18" charset="-78"/>
                <a:cs typeface="Andalus" pitchFamily="18" charset="-78"/>
              </a:rPr>
              <a:t>Russian and </a:t>
            </a:r>
            <a:r>
              <a:rPr lang="en-US" sz="2800" b="1" dirty="0">
                <a:latin typeface="Andalus" pitchFamily="18" charset="-78"/>
                <a:cs typeface="Andalus" pitchFamily="18" charset="-78"/>
              </a:rPr>
              <a:t>the </a:t>
            </a:r>
            <a:r>
              <a:rPr lang="en-US" sz="2800" b="1" dirty="0" smtClean="0">
                <a:latin typeface="Andalus" pitchFamily="18" charset="-78"/>
                <a:cs typeface="Andalus" pitchFamily="18" charset="-78"/>
              </a:rPr>
              <a:t>Romanian </a:t>
            </a:r>
            <a:r>
              <a:rPr lang="en-US" sz="2800" b="1" dirty="0">
                <a:latin typeface="Andalus" pitchFamily="18" charset="-78"/>
                <a:cs typeface="Andalus" pitchFamily="18" charset="-78"/>
              </a:rPr>
              <a:t>Orthodox churches. The most ancient of the Orthodox churches of today are the Churches of </a:t>
            </a:r>
            <a:r>
              <a:rPr lang="en-US" sz="2800" b="1" dirty="0" smtClean="0">
                <a:latin typeface="Andalus" pitchFamily="18" charset="-78"/>
                <a:cs typeface="Andalus" pitchFamily="18" charset="-78"/>
              </a:rPr>
              <a:t>Armenia, Constantinople, Alexandria </a:t>
            </a:r>
            <a:r>
              <a:rPr lang="en-US" sz="2800" b="1" dirty="0">
                <a:latin typeface="Andalus" pitchFamily="18" charset="-78"/>
                <a:cs typeface="Andalus" pitchFamily="18" charset="-78"/>
              </a:rPr>
              <a:t>(which includes all of Africa), </a:t>
            </a:r>
            <a:r>
              <a:rPr lang="en-US" sz="2800" b="1" dirty="0" smtClean="0">
                <a:latin typeface="Andalus" pitchFamily="18" charset="-78"/>
                <a:cs typeface="Andalus" pitchFamily="18" charset="-78"/>
              </a:rPr>
              <a:t>Georgia, Antioch </a:t>
            </a:r>
            <a:r>
              <a:rPr lang="en-US" sz="2800" b="1" dirty="0">
                <a:latin typeface="Andalus" pitchFamily="18" charset="-78"/>
                <a:cs typeface="Andalus" pitchFamily="18" charset="-78"/>
              </a:rPr>
              <a:t>and </a:t>
            </a:r>
            <a:r>
              <a:rPr lang="en-US" sz="2800" b="1" dirty="0" smtClean="0">
                <a:latin typeface="Andalus" pitchFamily="18" charset="-78"/>
                <a:cs typeface="Andalus" pitchFamily="18" charset="-78"/>
              </a:rPr>
              <a:t>Jerusalem.</a:t>
            </a:r>
            <a:endParaRPr lang="ru-RU" sz="2800" b="1" dirty="0">
              <a:cs typeface="Andalus" pitchFamily="18" charset="-78"/>
            </a:endParaRPr>
          </a:p>
        </p:txBody>
      </p:sp>
      <p:sp>
        <p:nvSpPr>
          <p:cNvPr id="6" name="TextBox 5"/>
          <p:cNvSpPr txBox="1"/>
          <p:nvPr/>
        </p:nvSpPr>
        <p:spPr>
          <a:xfrm>
            <a:off x="2339752" y="6093296"/>
            <a:ext cx="3946145" cy="461665"/>
          </a:xfrm>
          <a:prstGeom prst="rect">
            <a:avLst/>
          </a:prstGeom>
          <a:noFill/>
        </p:spPr>
        <p:txBody>
          <a:bodyPr wrap="none" rtlCol="0">
            <a:spAutoFit/>
          </a:bodyPr>
          <a:lstStyle/>
          <a:p>
            <a:r>
              <a:rPr lang="ru-RU" sz="2400" b="1" smtClean="0">
                <a:solidFill>
                  <a:schemeClr val="bg1">
                    <a:lumMod val="95000"/>
                  </a:schemeClr>
                </a:solidFill>
              </a:rPr>
              <a:t>*а</a:t>
            </a:r>
            <a:r>
              <a:rPr lang="en-US" sz="2400" b="1" dirty="0" err="1" smtClean="0">
                <a:solidFill>
                  <a:schemeClr val="bg1">
                    <a:lumMod val="95000"/>
                  </a:schemeClr>
                </a:solidFill>
              </a:rPr>
              <a:t>dherent</a:t>
            </a:r>
            <a:r>
              <a:rPr lang="en-US" sz="2400" b="1" dirty="0" smtClean="0">
                <a:solidFill>
                  <a:schemeClr val="bg1">
                    <a:lumMod val="95000"/>
                  </a:schemeClr>
                </a:solidFill>
              </a:rPr>
              <a:t> </a:t>
            </a:r>
            <a:r>
              <a:rPr lang="ru-RU" sz="2400" b="1" dirty="0" smtClean="0">
                <a:solidFill>
                  <a:schemeClr val="bg1">
                    <a:lumMod val="95000"/>
                  </a:schemeClr>
                </a:solidFill>
              </a:rPr>
              <a:t>  </a:t>
            </a:r>
            <a:r>
              <a:rPr lang="en-US" sz="2400" b="1" dirty="0" smtClean="0">
                <a:solidFill>
                  <a:schemeClr val="bg1">
                    <a:lumMod val="95000"/>
                  </a:schemeClr>
                </a:solidFill>
              </a:rPr>
              <a:t>-</a:t>
            </a:r>
            <a:r>
              <a:rPr lang="ru-RU" sz="2400" b="1" dirty="0" smtClean="0">
                <a:solidFill>
                  <a:schemeClr val="bg1">
                    <a:lumMod val="95000"/>
                  </a:schemeClr>
                </a:solidFill>
              </a:rPr>
              <a:t> </a:t>
            </a:r>
            <a:r>
              <a:rPr lang="en-US" sz="2400" b="1" dirty="0" smtClean="0">
                <a:solidFill>
                  <a:schemeClr val="bg1">
                    <a:lumMod val="95000"/>
                  </a:schemeClr>
                </a:solidFill>
              </a:rPr>
              <a:t> </a:t>
            </a:r>
            <a:r>
              <a:rPr lang="ru-RU" sz="2400" b="1" dirty="0" smtClean="0">
                <a:solidFill>
                  <a:schemeClr val="bg1">
                    <a:lumMod val="95000"/>
                  </a:schemeClr>
                </a:solidFill>
              </a:rPr>
              <a:t>последователь</a:t>
            </a:r>
            <a:endParaRPr lang="ru-RU" sz="2400" b="1" dirty="0">
              <a:solidFill>
                <a:schemeClr val="bg1">
                  <a:lumMod val="95000"/>
                </a:schemeClr>
              </a:solidFill>
            </a:endParaRP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5601" name="Picture 1" descr="699"/>
          <p:cNvPicPr>
            <a:picLocks noChangeAspect="1" noChangeArrowheads="1"/>
          </p:cNvPicPr>
          <p:nvPr/>
        </p:nvPicPr>
        <p:blipFill>
          <a:blip r:embed="rId2" cstate="print"/>
          <a:srcRect/>
          <a:stretch>
            <a:fillRect/>
          </a:stretch>
        </p:blipFill>
        <p:spPr bwMode="auto">
          <a:xfrm>
            <a:off x="0" y="0"/>
            <a:ext cx="9174373" cy="6858000"/>
          </a:xfrm>
          <a:prstGeom prst="rect">
            <a:avLst/>
          </a:prstGeom>
          <a:noFill/>
          <a:ln w="9525">
            <a:noFill/>
            <a:miter lim="800000"/>
            <a:headEnd/>
            <a:tailEnd/>
          </a:ln>
        </p:spPr>
      </p:pic>
      <p:sp>
        <p:nvSpPr>
          <p:cNvPr id="6" name="TextBox 5"/>
          <p:cNvSpPr txBox="1"/>
          <p:nvPr/>
        </p:nvSpPr>
        <p:spPr>
          <a:xfrm>
            <a:off x="5076056" y="620688"/>
            <a:ext cx="3456384" cy="923330"/>
          </a:xfrm>
          <a:prstGeom prst="rect">
            <a:avLst/>
          </a:prstGeom>
          <a:noFill/>
        </p:spPr>
        <p:txBody>
          <a:bodyPr wrap="square" rtlCol="0">
            <a:spAutoFit/>
          </a:bodyPr>
          <a:lstStyle/>
          <a:p>
            <a:r>
              <a:rPr lang="en-US" sz="5400" b="1" dirty="0" smtClean="0">
                <a:solidFill>
                  <a:schemeClr val="accent6">
                    <a:lumMod val="60000"/>
                    <a:lumOff val="40000"/>
                  </a:schemeClr>
                </a:solidFill>
                <a:latin typeface="Andalus" pitchFamily="18" charset="-78"/>
                <a:cs typeface="Andalus" pitchFamily="18" charset="-78"/>
              </a:rPr>
              <a:t>The Bible</a:t>
            </a:r>
            <a:endParaRPr lang="ru-RU" sz="5400" b="1" dirty="0">
              <a:solidFill>
                <a:schemeClr val="accent6">
                  <a:lumMod val="60000"/>
                  <a:lumOff val="40000"/>
                </a:schemeClr>
              </a:solidFill>
              <a:cs typeface="Andalus" pitchFamily="18" charset="-78"/>
            </a:endParaRPr>
          </a:p>
        </p:txBody>
      </p:sp>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4577" name="Picture 1" descr="master162_background"/>
          <p:cNvPicPr>
            <a:picLocks noChangeAspect="1" noChangeArrowheads="1"/>
          </p:cNvPicPr>
          <p:nvPr/>
        </p:nvPicPr>
        <p:blipFill>
          <a:blip r:embed="rId2" cstate="print"/>
          <a:srcRect/>
          <a:stretch>
            <a:fillRect/>
          </a:stretch>
        </p:blipFill>
        <p:spPr bwMode="auto">
          <a:xfrm>
            <a:off x="-1" y="0"/>
            <a:ext cx="9162071" cy="6858000"/>
          </a:xfrm>
          <a:prstGeom prst="rect">
            <a:avLst/>
          </a:prstGeom>
          <a:noFill/>
          <a:ln w="9525">
            <a:noFill/>
            <a:miter lim="800000"/>
            <a:headEnd/>
            <a:tailEnd/>
          </a:ln>
        </p:spPr>
      </p:pic>
      <p:sp>
        <p:nvSpPr>
          <p:cNvPr id="24578" name="Rectangle 2"/>
          <p:cNvSpPr>
            <a:spLocks noChangeArrowheads="1"/>
          </p:cNvSpPr>
          <p:nvPr/>
        </p:nvSpPr>
        <p:spPr bwMode="auto">
          <a:xfrm>
            <a:off x="1547664" y="188640"/>
            <a:ext cx="5929828"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Who made the Earth and the Sun?</a:t>
            </a:r>
            <a:endParaRPr kumimoji="0" lang="en-US" sz="32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sp>
        <p:nvSpPr>
          <p:cNvPr id="24579" name="Rectangle 3"/>
          <p:cNvSpPr>
            <a:spLocks noChangeArrowheads="1"/>
          </p:cNvSpPr>
          <p:nvPr/>
        </p:nvSpPr>
        <p:spPr bwMode="auto">
          <a:xfrm>
            <a:off x="4716016" y="1484784"/>
            <a:ext cx="4032448" cy="39241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God made the whole world. He made the flowers and the trees and the water and the stars. God made the sun so we can have daylight. The sun makes us warm when we are outside on sunny days.</a:t>
            </a:r>
            <a:endParaRPr kumimoji="0" lang="en-US" sz="24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pic>
        <p:nvPicPr>
          <p:cNvPr id="1026" name="Picture 2" descr="E:\открытый урок\img009.jpg"/>
          <p:cNvPicPr>
            <a:picLocks noChangeAspect="1" noChangeArrowheads="1"/>
          </p:cNvPicPr>
          <p:nvPr/>
        </p:nvPicPr>
        <p:blipFill>
          <a:blip r:embed="rId3" cstate="print"/>
          <a:srcRect/>
          <a:stretch>
            <a:fillRect/>
          </a:stretch>
        </p:blipFill>
        <p:spPr bwMode="auto">
          <a:xfrm>
            <a:off x="539552" y="1340768"/>
            <a:ext cx="3744416" cy="4734011"/>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4579"/>
                                        </p:tgtEl>
                                        <p:attrNameLst>
                                          <p:attrName>style.visibility</p:attrName>
                                        </p:attrNameLst>
                                      </p:cBhvr>
                                      <p:to>
                                        <p:strVal val="visible"/>
                                      </p:to>
                                    </p:set>
                                    <p:animEffect transition="in" filter="circle(in)">
                                      <p:cBhvr>
                                        <p:cTn id="10" dur="20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1" descr="master162_background"/>
          <p:cNvPicPr>
            <a:picLocks noChangeAspect="1" noChangeArrowheads="1"/>
          </p:cNvPicPr>
          <p:nvPr/>
        </p:nvPicPr>
        <p:blipFill>
          <a:blip r:embed="rId2" cstate="print"/>
          <a:srcRect/>
          <a:stretch>
            <a:fillRect/>
          </a:stretch>
        </p:blipFill>
        <p:spPr bwMode="auto">
          <a:xfrm>
            <a:off x="-18071" y="0"/>
            <a:ext cx="9162071" cy="6858000"/>
          </a:xfrm>
          <a:prstGeom prst="rect">
            <a:avLst/>
          </a:prstGeom>
          <a:noFill/>
          <a:ln w="9525">
            <a:noFill/>
            <a:miter lim="800000"/>
            <a:headEnd/>
            <a:tailEnd/>
          </a:ln>
        </p:spPr>
      </p:pic>
      <p:sp>
        <p:nvSpPr>
          <p:cNvPr id="23553" name="Rectangle 1"/>
          <p:cNvSpPr>
            <a:spLocks noChangeArrowheads="1"/>
          </p:cNvSpPr>
          <p:nvPr/>
        </p:nvSpPr>
        <p:spPr bwMode="auto">
          <a:xfrm>
            <a:off x="2051720" y="260648"/>
            <a:ext cx="4725974"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Who were Adam and Eve? </a:t>
            </a:r>
            <a:endParaRPr kumimoji="0" lang="en-US" sz="3200" b="1" i="0" u="none" strike="noStrike" cap="none" normalizeH="0" baseline="0" dirty="0" smtClean="0">
              <a:ln>
                <a:noFill/>
              </a:ln>
              <a:solidFill>
                <a:schemeClr val="tx2">
                  <a:lumMod val="20000"/>
                  <a:lumOff val="80000"/>
                </a:schemeClr>
              </a:solidFill>
              <a:effectLst/>
              <a:latin typeface="Andalus" pitchFamily="18" charset="-78"/>
              <a:cs typeface="Andalus" pitchFamily="18" charset="-78"/>
            </a:endParaRPr>
          </a:p>
        </p:txBody>
      </p:sp>
      <p:sp>
        <p:nvSpPr>
          <p:cNvPr id="23554" name="Rectangle 2"/>
          <p:cNvSpPr>
            <a:spLocks noChangeArrowheads="1"/>
          </p:cNvSpPr>
          <p:nvPr/>
        </p:nvSpPr>
        <p:spPr bwMode="auto">
          <a:xfrm>
            <a:off x="4644008" y="1412776"/>
            <a:ext cx="4139952" cy="37805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sz="2400" b="1" i="0" u="none" strike="noStrike" cap="none" normalizeH="0" baseline="0" dirty="0" smtClean="0">
                <a:ln>
                  <a:noFill/>
                </a:ln>
                <a:solidFill>
                  <a:schemeClr val="tx2">
                    <a:lumMod val="20000"/>
                    <a:lumOff val="80000"/>
                  </a:schemeClr>
                </a:solidFill>
                <a:effectLst/>
                <a:latin typeface="Andalus" pitchFamily="18" charset="-78"/>
                <a:ea typeface="Times New Roman" pitchFamily="18" charset="0"/>
                <a:cs typeface="Andalus" pitchFamily="18" charset="-78"/>
              </a:rPr>
              <a:t>Adam and Eve were the very first man and woman. God made them. He gave them a beautiful place to live called the garden of Eden. They were very happy.</a:t>
            </a:r>
            <a:endParaRPr kumimoji="0" lang="ru-RU" sz="2400" b="1" i="0" u="none" strike="noStrike" cap="none" normalizeH="0" baseline="0" dirty="0" smtClean="0">
              <a:ln>
                <a:noFill/>
              </a:ln>
              <a:solidFill>
                <a:schemeClr val="tx2">
                  <a:lumMod val="20000"/>
                  <a:lumOff val="80000"/>
                </a:schemeClr>
              </a:solidFill>
              <a:effectLst/>
              <a:latin typeface="Arial" pitchFamily="34" charset="0"/>
              <a:cs typeface="Andalus" pitchFamily="18" charset="-78"/>
            </a:endParaRPr>
          </a:p>
          <a:p>
            <a:pPr marL="0" marR="0" lvl="0" indent="0" algn="l" defTabSz="914400" rtl="0" eaLnBrk="0" fontAlgn="base" latinLnBrk="0" hangingPunct="0">
              <a:lnSpc>
                <a:spcPct val="15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0" name="Picture 2" descr="E:\открытый урок\img010.jpg"/>
          <p:cNvPicPr>
            <a:picLocks noChangeAspect="1" noChangeArrowheads="1"/>
          </p:cNvPicPr>
          <p:nvPr/>
        </p:nvPicPr>
        <p:blipFill>
          <a:blip r:embed="rId3" cstate="print"/>
          <a:srcRect/>
          <a:stretch>
            <a:fillRect/>
          </a:stretch>
        </p:blipFill>
        <p:spPr bwMode="auto">
          <a:xfrm>
            <a:off x="467544" y="1196752"/>
            <a:ext cx="3744416" cy="4734012"/>
          </a:xfrm>
          <a:prstGeom prst="rect">
            <a:avLst/>
          </a:prstGeom>
          <a:noFill/>
        </p:spPr>
      </p:pic>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3554"/>
                                        </p:tgtEl>
                                        <p:attrNameLst>
                                          <p:attrName>style.visibility</p:attrName>
                                        </p:attrNameLst>
                                      </p:cBhvr>
                                      <p:to>
                                        <p:strVal val="visible"/>
                                      </p:to>
                                    </p:set>
                                    <p:animEffect transition="in" filter="circle(in)">
                                      <p:cBhvr>
                                        <p:cTn id="10"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TotalTime>
  <Words>838</Words>
  <Application>Microsoft Office PowerPoint</Application>
  <PresentationFormat>Экран (4:3)</PresentationFormat>
  <Paragraphs>81</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aksana3309</dc:creator>
  <cp:lastModifiedBy>aksana3309</cp:lastModifiedBy>
  <cp:revision>34</cp:revision>
  <dcterms:created xsi:type="dcterms:W3CDTF">2012-12-27T13:54:41Z</dcterms:created>
  <dcterms:modified xsi:type="dcterms:W3CDTF">2013-01-09T18:55:56Z</dcterms:modified>
</cp:coreProperties>
</file>