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66" r:id="rId3"/>
    <p:sldId id="267" r:id="rId4"/>
    <p:sldId id="269" r:id="rId5"/>
    <p:sldId id="268" r:id="rId6"/>
    <p:sldId id="257" r:id="rId7"/>
    <p:sldId id="258" r:id="rId8"/>
    <p:sldId id="259" r:id="rId9"/>
    <p:sldId id="260" r:id="rId10"/>
    <p:sldId id="261" r:id="rId11"/>
    <p:sldId id="262" r:id="rId12"/>
    <p:sldId id="263" r:id="rId13"/>
    <p:sldId id="264" r:id="rId14"/>
    <p:sldId id="265"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8" d="100"/>
          <a:sy n="88" d="100"/>
        </p:scale>
        <p:origin x="-10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1EE026A8-7E69-48B1-8E62-99557635714A}" type="datetimeFigureOut">
              <a:rPr lang="ru-RU" smtClean="0"/>
              <a:pPr/>
              <a:t>06.01.2013</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78BD6277-5E1A-4BB2-A2CA-19AA25D1A329}"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EE026A8-7E69-48B1-8E62-99557635714A}" type="datetimeFigureOut">
              <a:rPr lang="ru-RU" smtClean="0"/>
              <a:pPr/>
              <a:t>06.01.2013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8BD6277-5E1A-4BB2-A2CA-19AA25D1A32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EE026A8-7E69-48B1-8E62-99557635714A}" type="datetimeFigureOut">
              <a:rPr lang="ru-RU" smtClean="0"/>
              <a:pPr/>
              <a:t>06.01.2013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8BD6277-5E1A-4BB2-A2CA-19AA25D1A32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EE026A8-7E69-48B1-8E62-99557635714A}" type="datetimeFigureOut">
              <a:rPr lang="ru-RU" smtClean="0"/>
              <a:pPr/>
              <a:t>06.01.2013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8BD6277-5E1A-4BB2-A2CA-19AA25D1A329}"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1EE026A8-7E69-48B1-8E62-99557635714A}" type="datetimeFigureOut">
              <a:rPr lang="ru-RU" smtClean="0"/>
              <a:pPr/>
              <a:t>06.01.2013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78BD6277-5E1A-4BB2-A2CA-19AA25D1A329}"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EE026A8-7E69-48B1-8E62-99557635714A}" type="datetimeFigureOut">
              <a:rPr lang="ru-RU" smtClean="0"/>
              <a:pPr/>
              <a:t>06.01.2013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8BD6277-5E1A-4BB2-A2CA-19AA25D1A329}"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EE026A8-7E69-48B1-8E62-99557635714A}" type="datetimeFigureOut">
              <a:rPr lang="ru-RU" smtClean="0"/>
              <a:pPr/>
              <a:t>06.01.2013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78BD6277-5E1A-4BB2-A2CA-19AA25D1A329}"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1EE026A8-7E69-48B1-8E62-99557635714A}" type="datetimeFigureOut">
              <a:rPr lang="ru-RU" smtClean="0"/>
              <a:pPr/>
              <a:t>06.01.2013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78BD6277-5E1A-4BB2-A2CA-19AA25D1A329}"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1EE026A8-7E69-48B1-8E62-99557635714A}" type="datetimeFigureOut">
              <a:rPr lang="ru-RU" smtClean="0"/>
              <a:pPr/>
              <a:t>06.01.2013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78BD6277-5E1A-4BB2-A2CA-19AA25D1A329}"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1EE026A8-7E69-48B1-8E62-99557635714A}" type="datetimeFigureOut">
              <a:rPr lang="ru-RU" smtClean="0"/>
              <a:pPr/>
              <a:t>06.01.2013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78BD6277-5E1A-4BB2-A2CA-19AA25D1A329}"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1EE026A8-7E69-48B1-8E62-99557635714A}" type="datetimeFigureOut">
              <a:rPr lang="ru-RU" smtClean="0"/>
              <a:pPr/>
              <a:t>06.01.2013</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78BD6277-5E1A-4BB2-A2CA-19AA25D1A329}"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EE026A8-7E69-48B1-8E62-99557635714A}" type="datetimeFigureOut">
              <a:rPr lang="ru-RU" smtClean="0"/>
              <a:pPr/>
              <a:t>06.01.2013</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78BD6277-5E1A-4BB2-A2CA-19AA25D1A329}"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timeanddate.com/holidays/common/orthodox-christmas-day" TargetMode="External"/><Relationship Id="rId2" Type="http://schemas.openxmlformats.org/officeDocument/2006/relationships/hyperlink" Target="http://www.engwebcountry.ru/view_topic.php?subject=Holidays%20-%20%CF%F0%E0%E7%E4%ED%E8%EA%E8&amp;id=158" TargetMode="External"/><Relationship Id="rId1" Type="http://schemas.openxmlformats.org/officeDocument/2006/relationships/slideLayout" Target="../slideLayouts/slideLayout2.xml"/><Relationship Id="rId4" Type="http://schemas.openxmlformats.org/officeDocument/2006/relationships/hyperlink" Target="http://images.yandex.r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868478"/>
          </a:xfrm>
        </p:spPr>
        <p:txBody>
          <a:bodyPr>
            <a:normAutofit/>
          </a:bodyPr>
          <a:lstStyle/>
          <a:p>
            <a:r>
              <a:rPr lang="en-US" dirty="0" smtClean="0"/>
              <a:t>Orthodox Religion in the Modern World.</a:t>
            </a:r>
            <a:endParaRPr lang="ru-RU"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1695450" y="2132012"/>
            <a:ext cx="5753100" cy="374332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Bible.</a:t>
            </a:r>
            <a:endParaRPr lang="ru-RU"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3214687" y="1610519"/>
            <a:ext cx="2714625" cy="42672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00042"/>
            <a:ext cx="8229600" cy="1214446"/>
          </a:xfrm>
        </p:spPr>
        <p:txBody>
          <a:bodyPr>
            <a:normAutofit fontScale="90000"/>
          </a:bodyPr>
          <a:lstStyle/>
          <a:p>
            <a:r>
              <a:rPr lang="en-US" sz="3600" i="1" dirty="0" smtClean="0"/>
              <a:t>Russian Orthodox Church in the Russian Empire.</a:t>
            </a:r>
            <a:r>
              <a:rPr lang="ru-RU" dirty="0" smtClean="0"/>
              <a:t/>
            </a:r>
            <a:br>
              <a:rPr lang="ru-RU" dirty="0" smtClean="0"/>
            </a:br>
            <a:endParaRPr lang="ru-RU"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2905124" y="1357298"/>
            <a:ext cx="5167337" cy="3929090"/>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39850"/>
          </a:xfrm>
        </p:spPr>
        <p:txBody>
          <a:bodyPr>
            <a:normAutofit fontScale="90000"/>
          </a:bodyPr>
          <a:lstStyle/>
          <a:p>
            <a:r>
              <a:rPr lang="en-US" sz="3600" i="1" dirty="0" smtClean="0"/>
              <a:t>Russian Orthodox Church in the Soviet Union.</a:t>
            </a:r>
            <a:r>
              <a:rPr lang="ru-RU" dirty="0" smtClean="0"/>
              <a:t/>
            </a:r>
            <a:br>
              <a:rPr lang="ru-RU" dirty="0" smtClean="0"/>
            </a:br>
            <a:endParaRPr lang="ru-RU"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2671762" y="1571612"/>
            <a:ext cx="5329262" cy="4000527"/>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i="1" dirty="0" smtClean="0"/>
              <a:t>A new period of development of Orthodox Religion.</a:t>
            </a:r>
            <a:endParaRPr lang="ru-RU" dirty="0"/>
          </a:p>
        </p:txBody>
      </p:sp>
      <p:pic>
        <p:nvPicPr>
          <p:cNvPr id="8194" name="Picture 2"/>
          <p:cNvPicPr>
            <a:picLocks noGrp="1" noChangeAspect="1" noChangeArrowheads="1"/>
          </p:cNvPicPr>
          <p:nvPr>
            <p:ph idx="1"/>
          </p:nvPr>
        </p:nvPicPr>
        <p:blipFill>
          <a:blip r:embed="rId2" cstate="print"/>
          <a:srcRect/>
          <a:stretch>
            <a:fillRect/>
          </a:stretch>
        </p:blipFill>
        <p:spPr bwMode="auto">
          <a:xfrm>
            <a:off x="1554692" y="1481138"/>
            <a:ext cx="6034616" cy="4525962"/>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92500"/>
          </a:bodyPr>
          <a:lstStyle/>
          <a:p>
            <a:pPr lvl="0"/>
            <a:r>
              <a:rPr lang="en-US" dirty="0" smtClean="0"/>
              <a:t>When was Orthodox Religion adopted in Russia? </a:t>
            </a:r>
            <a:endParaRPr lang="ru-RU" dirty="0" smtClean="0"/>
          </a:p>
          <a:p>
            <a:pPr lvl="0"/>
            <a:r>
              <a:rPr lang="en-US" dirty="0" smtClean="0"/>
              <a:t>In which countries the Religion is official?</a:t>
            </a:r>
            <a:endParaRPr lang="ru-RU" dirty="0" smtClean="0"/>
          </a:p>
          <a:p>
            <a:pPr lvl="0"/>
            <a:r>
              <a:rPr lang="en-US" dirty="0" smtClean="0"/>
              <a:t>What is the sacred book of Orthodox Religion?</a:t>
            </a:r>
            <a:endParaRPr lang="ru-RU" dirty="0" smtClean="0"/>
          </a:p>
          <a:p>
            <a:pPr lvl="0"/>
            <a:r>
              <a:rPr lang="en-US" dirty="0" smtClean="0"/>
              <a:t>How often the services of the church are conducted?</a:t>
            </a:r>
            <a:endParaRPr lang="ru-RU" dirty="0" smtClean="0"/>
          </a:p>
          <a:p>
            <a:pPr lvl="0"/>
            <a:r>
              <a:rPr lang="en-US" dirty="0" smtClean="0"/>
              <a:t>What place did Russian Orthodox Church take in the Soviet Union?</a:t>
            </a:r>
            <a:endParaRPr lang="ru-RU" dirty="0" smtClean="0"/>
          </a:p>
          <a:p>
            <a:pPr lvl="0"/>
            <a:r>
              <a:rPr lang="en-US" dirty="0" smtClean="0"/>
              <a:t>What can you say about the present situation?</a:t>
            </a:r>
            <a:endParaRPr lang="ru-RU" dirty="0" smtClean="0"/>
          </a:p>
          <a:p>
            <a:pPr lvl="0"/>
            <a:r>
              <a:rPr lang="en-US" dirty="0" smtClean="0"/>
              <a:t>Do you think to believe in God is important for everybody?</a:t>
            </a:r>
            <a:endParaRPr lang="ru-RU" dirty="0" smtClean="0"/>
          </a:p>
          <a:p>
            <a:endParaRPr lang="ru-RU" dirty="0"/>
          </a:p>
        </p:txBody>
      </p:sp>
      <p:sp>
        <p:nvSpPr>
          <p:cNvPr id="2" name="Заголовок 1"/>
          <p:cNvSpPr>
            <a:spLocks noGrp="1"/>
          </p:cNvSpPr>
          <p:nvPr>
            <p:ph type="title"/>
          </p:nvPr>
        </p:nvSpPr>
        <p:spPr/>
        <p:txBody>
          <a:bodyPr/>
          <a:lstStyle/>
          <a:p>
            <a:r>
              <a:rPr lang="en-US" dirty="0" smtClean="0"/>
              <a:t>Task 1. Answer the questions.</a:t>
            </a: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dirty="0" smtClean="0"/>
              <a:t>Let’s have a rest!</a:t>
            </a:r>
            <a:endParaRPr lang="ru-RU" dirty="0"/>
          </a:p>
        </p:txBody>
      </p:sp>
      <p:pic>
        <p:nvPicPr>
          <p:cNvPr id="11266" name="Picture 2"/>
          <p:cNvPicPr>
            <a:picLocks noGrp="1" noChangeAspect="1" noChangeArrowheads="1"/>
          </p:cNvPicPr>
          <p:nvPr>
            <p:ph idx="1"/>
          </p:nvPr>
        </p:nvPicPr>
        <p:blipFill>
          <a:blip r:embed="rId2" cstate="print"/>
          <a:srcRect/>
          <a:stretch>
            <a:fillRect/>
          </a:stretch>
        </p:blipFill>
        <p:spPr bwMode="auto">
          <a:xfrm>
            <a:off x="1504950" y="1739106"/>
            <a:ext cx="6134100" cy="4010025"/>
          </a:xfrm>
          <a:prstGeom prst="rect">
            <a:avLst/>
          </a:prstGeom>
          <a:noFill/>
          <a:ln w="9525">
            <a:noFill/>
            <a:miter lim="800000"/>
            <a:headEnd/>
            <a:tailEnd/>
          </a:ln>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928670"/>
            <a:ext cx="8229600" cy="5078621"/>
          </a:xfrm>
        </p:spPr>
        <p:txBody>
          <a:bodyPr>
            <a:normAutofit fontScale="47500" lnSpcReduction="20000"/>
          </a:bodyPr>
          <a:lstStyle/>
          <a:p>
            <a:r>
              <a:rPr lang="en-US" dirty="0" smtClean="0"/>
              <a:t>Many Orthodox Christians annually celebrate Christmas Day January 7 to remember Jesus Christ’s birth, described in the Christian Bible. </a:t>
            </a:r>
            <a:endParaRPr lang="ru-RU" dirty="0" smtClean="0"/>
          </a:p>
          <a:p>
            <a:r>
              <a:rPr lang="en-US" dirty="0" smtClean="0"/>
              <a:t>       Orthodox Christians in Central and Eastern Europe and other parts of the world celebrate Christmas on January 7. The day is a time of reflection, inner thoughts and healing in many eastern European countries.  Orthodox Christmas food may include: 1)__________________________________________________________________. The type of food and activity may vary depending on the country’s culture and traditions. In some Orthodox Christian cultures, people walk in procession to seas, rivers and lakes as part of the liturgy on the Orthodox Christmas Day. They make holes in the ice to bless the water if it is frozen.  </a:t>
            </a:r>
            <a:endParaRPr lang="ru-RU" dirty="0" smtClean="0"/>
          </a:p>
          <a:p>
            <a:r>
              <a:rPr lang="en-US" dirty="0" smtClean="0"/>
              <a:t>       Christmas Day is a public holiday on January 7 in countries such as Belarus, Egypt, Ethiopia, Georgia, Kazakhstan, Macedonia, Moldova, Montenegro, Serbia, Russia, and the Ukraine. Some countries, such as Armenia, observe Christmas Day on January 6. The January 7 celebration of Christmas Day is not a nationwide public holiday2)___________________________________________________________________________.        </a:t>
            </a:r>
            <a:endParaRPr lang="ru-RU" dirty="0" smtClean="0"/>
          </a:p>
          <a:p>
            <a:r>
              <a:rPr lang="en-US" dirty="0" smtClean="0"/>
              <a:t>       Christmas celebrates the birth of Jesus Christ, who many Christians believe is the son of God. His birth date is unknown because there is little information about his early life. The Gospel of St Matthew in the Bible claims he was born during Herod the </a:t>
            </a:r>
            <a:r>
              <a:rPr lang="en-US" dirty="0" err="1" smtClean="0"/>
              <a:t>Great’s</a:t>
            </a:r>
            <a:r>
              <a:rPr lang="en-US" dirty="0" smtClean="0"/>
              <a:t> reign. Herod, who was a king of Judaea, died in 4 BCE. Many Christians celebrate Jesus’ birthday on December 25 3) ______________________________________________________________       </a:t>
            </a:r>
            <a:endParaRPr lang="ru-RU" dirty="0" smtClean="0"/>
          </a:p>
          <a:p>
            <a:r>
              <a:rPr lang="en-US" dirty="0" smtClean="0"/>
              <a:t>       Saint Nicholas, who is the patron saint of Russia, sailors and children, represents the kind, good, and giving spirit of Christmas. White cloth is used on dinner tables in some countries 4)_____________________________________. Straw may be placed on these tables to symbolize the simplicity of the place where Jesus was born.  Candles may be lit to represent the light of Christ and the festive Christmas meal represents the end of fasting.</a:t>
            </a:r>
            <a:endParaRPr lang="ru-RU" dirty="0" smtClean="0"/>
          </a:p>
          <a:p>
            <a:endParaRPr lang="ru-RU" dirty="0"/>
          </a:p>
        </p:txBody>
      </p:sp>
      <p:sp>
        <p:nvSpPr>
          <p:cNvPr id="3" name="Заголовок 2"/>
          <p:cNvSpPr>
            <a:spLocks noGrp="1"/>
          </p:cNvSpPr>
          <p:nvPr>
            <p:ph type="title"/>
          </p:nvPr>
        </p:nvSpPr>
        <p:spPr/>
        <p:txBody>
          <a:bodyPr>
            <a:normAutofit fontScale="90000"/>
          </a:bodyPr>
          <a:lstStyle/>
          <a:p>
            <a:r>
              <a:rPr lang="en-US" i="1" u="sng" dirty="0" smtClean="0"/>
              <a:t>Orthodox Christmas.</a:t>
            </a:r>
            <a:r>
              <a:rPr lang="ru-RU" dirty="0" smtClean="0"/>
              <a:t/>
            </a:r>
            <a:br>
              <a:rPr lang="ru-RU" dirty="0" smtClean="0"/>
            </a:b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lvl="0"/>
            <a:r>
              <a:rPr lang="en-US" dirty="0" smtClean="0"/>
              <a:t>nuts and fresh dried fruit, vegetables and herbs, such as potatoes, peas, and garlic, mushroom soup, honey and so on.</a:t>
            </a:r>
            <a:endParaRPr lang="ru-RU" dirty="0" smtClean="0"/>
          </a:p>
          <a:p>
            <a:pPr lvl="0"/>
            <a:r>
              <a:rPr lang="en-US" dirty="0" smtClean="0"/>
              <a:t>to symbolize purity and the cloth that baby Jesus was wrapped in.</a:t>
            </a:r>
            <a:endParaRPr lang="ru-RU" dirty="0" smtClean="0"/>
          </a:p>
          <a:p>
            <a:pPr lvl="0"/>
            <a:r>
              <a:rPr lang="en-US" dirty="0" smtClean="0"/>
              <a:t>in countries such as Australia, Canada, the United Kingdom or the United States.</a:t>
            </a:r>
            <a:endParaRPr lang="ru-RU" dirty="0" smtClean="0"/>
          </a:p>
          <a:p>
            <a:pPr lvl="0"/>
            <a:r>
              <a:rPr lang="en-US" dirty="0" smtClean="0"/>
              <a:t>but there are some who hold tradition by observing the date on January 7.</a:t>
            </a:r>
            <a:endParaRPr lang="ru-RU" dirty="0" smtClean="0"/>
          </a:p>
          <a:p>
            <a:pPr>
              <a:buNone/>
            </a:pPr>
            <a:r>
              <a:rPr lang="en-US" dirty="0" smtClean="0"/>
              <a:t> </a:t>
            </a:r>
            <a:endParaRPr lang="ru-RU" dirty="0" smtClean="0"/>
          </a:p>
          <a:p>
            <a:endParaRPr lang="ru-RU" dirty="0"/>
          </a:p>
        </p:txBody>
      </p:sp>
      <p:sp>
        <p:nvSpPr>
          <p:cNvPr id="3" name="Заголовок 2"/>
          <p:cNvSpPr>
            <a:spLocks noGrp="1"/>
          </p:cNvSpPr>
          <p:nvPr>
            <p:ph type="title"/>
          </p:nvPr>
        </p:nvSpPr>
        <p:spPr/>
        <p:txBody>
          <a:bodyPr>
            <a:normAutofit fontScale="90000"/>
          </a:bodyPr>
          <a:lstStyle/>
          <a:p>
            <a:r>
              <a:rPr lang="en-US" u="sng" dirty="0" smtClean="0"/>
              <a:t>Task 1.  Fill in the gaps.</a:t>
            </a:r>
            <a:r>
              <a:rPr lang="ru-RU" dirty="0" smtClean="0"/>
              <a:t/>
            </a:r>
            <a:br>
              <a:rPr lang="ru-RU" dirty="0" smtClean="0"/>
            </a:b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lvl="0"/>
            <a:r>
              <a:rPr lang="en-US" dirty="0" smtClean="0"/>
              <a:t>Symbols</a:t>
            </a:r>
            <a:endParaRPr lang="ru-RU" dirty="0" smtClean="0"/>
          </a:p>
          <a:p>
            <a:pPr lvl="0"/>
            <a:r>
              <a:rPr lang="en-US" dirty="0" smtClean="0"/>
              <a:t>Public life</a:t>
            </a:r>
            <a:endParaRPr lang="ru-RU" dirty="0" smtClean="0"/>
          </a:p>
          <a:p>
            <a:pPr lvl="0"/>
            <a:r>
              <a:rPr lang="en-US" dirty="0" smtClean="0"/>
              <a:t>Food</a:t>
            </a:r>
            <a:endParaRPr lang="ru-RU" dirty="0" smtClean="0"/>
          </a:p>
          <a:p>
            <a:pPr lvl="0"/>
            <a:r>
              <a:rPr lang="en-US" dirty="0" smtClean="0"/>
              <a:t>Background</a:t>
            </a:r>
            <a:endParaRPr lang="ru-RU" dirty="0" smtClean="0"/>
          </a:p>
          <a:p>
            <a:r>
              <a:rPr lang="en-US" dirty="0" smtClean="0"/>
              <a:t> </a:t>
            </a:r>
            <a:endParaRPr lang="ru-RU" dirty="0" smtClean="0"/>
          </a:p>
          <a:p>
            <a:endParaRPr lang="ru-RU" dirty="0"/>
          </a:p>
        </p:txBody>
      </p:sp>
      <p:sp>
        <p:nvSpPr>
          <p:cNvPr id="3" name="Заголовок 2"/>
          <p:cNvSpPr>
            <a:spLocks noGrp="1"/>
          </p:cNvSpPr>
          <p:nvPr>
            <p:ph type="title"/>
          </p:nvPr>
        </p:nvSpPr>
        <p:spPr>
          <a:xfrm>
            <a:off x="457200" y="714356"/>
            <a:ext cx="8229600" cy="703282"/>
          </a:xfrm>
        </p:spPr>
        <p:txBody>
          <a:bodyPr>
            <a:normAutofit fontScale="90000"/>
          </a:bodyPr>
          <a:lstStyle/>
          <a:p>
            <a:r>
              <a:rPr lang="en-US" u="sng" dirty="0" smtClean="0"/>
              <a:t>Task 2. Match the titles and the parts of the text.</a:t>
            </a:r>
            <a:r>
              <a:rPr lang="ru-RU" dirty="0" smtClean="0"/>
              <a:t/>
            </a:r>
            <a:br>
              <a:rPr lang="ru-RU" dirty="0" smtClean="0"/>
            </a:br>
            <a:endParaRPr lang="ru-RU"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55000" lnSpcReduction="20000"/>
          </a:bodyPr>
          <a:lstStyle/>
          <a:p>
            <a:r>
              <a:rPr lang="en-US" dirty="0" smtClean="0"/>
              <a:t>Easter is one of ____________________ holidays of the year.              </a:t>
            </a:r>
            <a:r>
              <a:rPr lang="en-US" b="1" dirty="0" smtClean="0"/>
              <a:t>important</a:t>
            </a:r>
            <a:endParaRPr lang="ru-RU" dirty="0" smtClean="0"/>
          </a:p>
          <a:p>
            <a:r>
              <a:rPr lang="en-US" dirty="0" smtClean="0"/>
              <a:t>Preparation for Easter starts seven weeks ahead of time </a:t>
            </a:r>
            <a:endParaRPr lang="ru-RU" dirty="0" smtClean="0"/>
          </a:p>
          <a:p>
            <a:r>
              <a:rPr lang="en-US" dirty="0" smtClean="0"/>
              <a:t>with the advent of Lent. ________ don't eat meat, fish and eggs.</a:t>
            </a:r>
            <a:r>
              <a:rPr lang="en-US" b="1" dirty="0" smtClean="0"/>
              <a:t>           believe</a:t>
            </a:r>
            <a:endParaRPr lang="ru-RU" dirty="0" smtClean="0"/>
          </a:p>
          <a:p>
            <a:r>
              <a:rPr lang="en-US" dirty="0" smtClean="0"/>
              <a:t>Also they don’t drink milk. Palm Sunday, the week before Easter, </a:t>
            </a:r>
            <a:endParaRPr lang="ru-RU" dirty="0" smtClean="0"/>
          </a:p>
          <a:p>
            <a:r>
              <a:rPr lang="en-US" dirty="0" smtClean="0"/>
              <a:t>is known as Willow Sunday. People bring home willow branches </a:t>
            </a:r>
            <a:endParaRPr lang="ru-RU" dirty="0" smtClean="0"/>
          </a:p>
          <a:p>
            <a:r>
              <a:rPr lang="en-US" dirty="0" smtClean="0"/>
              <a:t>which ___________________in church.           			   </a:t>
            </a:r>
            <a:r>
              <a:rPr lang="en-US" b="1" dirty="0" smtClean="0"/>
              <a:t>to bless</a:t>
            </a:r>
            <a:endParaRPr lang="ru-RU" dirty="0" smtClean="0"/>
          </a:p>
          <a:p>
            <a:r>
              <a:rPr lang="en-US" dirty="0" smtClean="0"/>
              <a:t>The week is dedicated to preparing for Easter. </a:t>
            </a:r>
            <a:endParaRPr lang="ru-RU" dirty="0" smtClean="0"/>
          </a:p>
          <a:p>
            <a:r>
              <a:rPr lang="en-US" dirty="0" smtClean="0"/>
              <a:t>The Thursday before Easter ___________ Clean Thursday.                   </a:t>
            </a:r>
            <a:r>
              <a:rPr lang="en-US" b="1" dirty="0" smtClean="0"/>
              <a:t>to call</a:t>
            </a:r>
            <a:endParaRPr lang="ru-RU" dirty="0" smtClean="0"/>
          </a:p>
          <a:p>
            <a:r>
              <a:rPr lang="en-US" dirty="0" smtClean="0"/>
              <a:t>According to the tradition one should bathe before sunrise on this day. </a:t>
            </a:r>
            <a:endParaRPr lang="ru-RU" dirty="0" smtClean="0"/>
          </a:p>
          <a:p>
            <a:r>
              <a:rPr lang="en-US" dirty="0" smtClean="0"/>
              <a:t>The house must be clean too.</a:t>
            </a:r>
            <a:endParaRPr lang="ru-RU" dirty="0" smtClean="0"/>
          </a:p>
          <a:p>
            <a:r>
              <a:rPr lang="en-US" dirty="0" smtClean="0"/>
              <a:t>Good Friday is the day that the _________of the family                         </a:t>
            </a:r>
            <a:r>
              <a:rPr lang="en-US" b="1" dirty="0" smtClean="0"/>
              <a:t>woman</a:t>
            </a:r>
            <a:endParaRPr lang="ru-RU" dirty="0" smtClean="0"/>
          </a:p>
          <a:p>
            <a:r>
              <a:rPr lang="en-US" dirty="0" smtClean="0"/>
              <a:t>bake "</a:t>
            </a:r>
            <a:r>
              <a:rPr lang="en-US" dirty="0" err="1" smtClean="0"/>
              <a:t>paskha</a:t>
            </a:r>
            <a:r>
              <a:rPr lang="en-US" dirty="0" smtClean="0"/>
              <a:t>", Easter bread and some other special dishes.</a:t>
            </a:r>
            <a:endParaRPr lang="ru-RU" dirty="0" smtClean="0"/>
          </a:p>
          <a:p>
            <a:r>
              <a:rPr lang="en-US" dirty="0" smtClean="0"/>
              <a:t>On Saturday people go to church for the Easter mass, </a:t>
            </a:r>
            <a:endParaRPr lang="ru-RU" dirty="0" smtClean="0"/>
          </a:p>
          <a:p>
            <a:r>
              <a:rPr lang="en-US" dirty="0" smtClean="0"/>
              <a:t>which lasts all night. There is a tradition to dye eggs. </a:t>
            </a:r>
            <a:endParaRPr lang="ru-RU" dirty="0" smtClean="0"/>
          </a:p>
          <a:p>
            <a:r>
              <a:rPr lang="en-US" dirty="0" smtClean="0"/>
              <a:t>Easter Sunday is a day of singing songs and _________.                         </a:t>
            </a:r>
            <a:r>
              <a:rPr lang="en-US" b="1" dirty="0" smtClean="0"/>
              <a:t>to eat</a:t>
            </a:r>
            <a:endParaRPr lang="ru-RU" dirty="0" smtClean="0"/>
          </a:p>
          <a:p>
            <a:r>
              <a:rPr lang="en-US" dirty="0" smtClean="0"/>
              <a:t>People usually exchange Easter eggs.</a:t>
            </a:r>
            <a:endParaRPr lang="ru-RU" dirty="0" smtClean="0"/>
          </a:p>
          <a:p>
            <a:endParaRPr lang="ru-RU" dirty="0"/>
          </a:p>
        </p:txBody>
      </p:sp>
      <p:sp>
        <p:nvSpPr>
          <p:cNvPr id="3" name="Заголовок 2"/>
          <p:cNvSpPr>
            <a:spLocks noGrp="1"/>
          </p:cNvSpPr>
          <p:nvPr>
            <p:ph type="title"/>
          </p:nvPr>
        </p:nvSpPr>
        <p:spPr/>
        <p:txBody>
          <a:bodyPr/>
          <a:lstStyle/>
          <a:p>
            <a:r>
              <a:rPr lang="en-US" dirty="0" smtClean="0"/>
              <a:t>Easter.</a:t>
            </a:r>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en-US" dirty="0" smtClean="0"/>
              <a:t>to know new words;</a:t>
            </a:r>
          </a:p>
          <a:p>
            <a:r>
              <a:rPr lang="en-US" dirty="0" smtClean="0"/>
              <a:t>to know some information about Orthodoxy, its position in the Modern World;</a:t>
            </a:r>
          </a:p>
          <a:p>
            <a:r>
              <a:rPr lang="en-US" dirty="0" smtClean="0"/>
              <a:t>to read the text about Orthodoxy, do different tasks after the text;</a:t>
            </a:r>
          </a:p>
          <a:p>
            <a:r>
              <a:rPr lang="en-US" dirty="0" smtClean="0"/>
              <a:t>to know about the traditional orthodox holidays.</a:t>
            </a:r>
          </a:p>
        </p:txBody>
      </p:sp>
      <p:sp>
        <p:nvSpPr>
          <p:cNvPr id="2" name="Заголовок 1"/>
          <p:cNvSpPr>
            <a:spLocks noGrp="1"/>
          </p:cNvSpPr>
          <p:nvPr>
            <p:ph type="title"/>
          </p:nvPr>
        </p:nvSpPr>
        <p:spPr/>
        <p:txBody>
          <a:bodyPr/>
          <a:lstStyle/>
          <a:p>
            <a:r>
              <a:rPr lang="en-US" dirty="0" smtClean="0"/>
              <a:t>Tasks:</a:t>
            </a:r>
            <a:endParaRPr lang="ru-RU"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en-US" dirty="0" smtClean="0"/>
              <a:t> Did you like the lesson?</a:t>
            </a:r>
            <a:endParaRPr lang="ru-RU" dirty="0" smtClean="0"/>
          </a:p>
          <a:p>
            <a:r>
              <a:rPr lang="en-US" dirty="0" smtClean="0"/>
              <a:t>What new word did you know?</a:t>
            </a:r>
            <a:endParaRPr lang="ru-RU" dirty="0" smtClean="0"/>
          </a:p>
          <a:p>
            <a:r>
              <a:rPr lang="en-US" dirty="0" smtClean="0"/>
              <a:t>What new information did you know about Orthodox Religion?</a:t>
            </a:r>
            <a:endParaRPr lang="ru-RU" dirty="0" smtClean="0"/>
          </a:p>
          <a:p>
            <a:r>
              <a:rPr lang="en-US" dirty="0" smtClean="0"/>
              <a:t>Is it interesting and useful for you?</a:t>
            </a:r>
            <a:endParaRPr lang="ru-RU" dirty="0" smtClean="0"/>
          </a:p>
          <a:p>
            <a:r>
              <a:rPr lang="en-US" dirty="0" smtClean="0"/>
              <a:t>Do you want to read some more information about the Religion?</a:t>
            </a:r>
            <a:endParaRPr lang="ru-RU" dirty="0" smtClean="0"/>
          </a:p>
          <a:p>
            <a:endParaRPr lang="ru-RU" dirty="0"/>
          </a:p>
        </p:txBody>
      </p:sp>
      <p:sp>
        <p:nvSpPr>
          <p:cNvPr id="3" name="Заголовок 2"/>
          <p:cNvSpPr>
            <a:spLocks noGrp="1"/>
          </p:cNvSpPr>
          <p:nvPr>
            <p:ph type="title"/>
          </p:nvPr>
        </p:nvSpPr>
        <p:spPr/>
        <p:txBody>
          <a:bodyPr/>
          <a:lstStyle/>
          <a:p>
            <a:endParaRPr lang="ru-RU"/>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endParaRPr lang="en-US" dirty="0" smtClean="0"/>
          </a:p>
          <a:p>
            <a:r>
              <a:rPr lang="en-US" dirty="0" smtClean="0">
                <a:solidFill>
                  <a:srgbClr val="FF0000"/>
                </a:solidFill>
              </a:rPr>
              <a:t>Level A: to answer the questions of the Quiz.</a:t>
            </a:r>
          </a:p>
          <a:p>
            <a:endParaRPr lang="en-US" dirty="0" smtClean="0"/>
          </a:p>
          <a:p>
            <a:r>
              <a:rPr lang="en-US" dirty="0" smtClean="0">
                <a:solidFill>
                  <a:srgbClr val="0070C0"/>
                </a:solidFill>
              </a:rPr>
              <a:t>Level B: to write an opinion essay “Is it important to believe in God?”</a:t>
            </a:r>
            <a:endParaRPr lang="ru-RU" dirty="0" smtClean="0">
              <a:solidFill>
                <a:srgbClr val="0070C0"/>
              </a:solidFill>
            </a:endParaRPr>
          </a:p>
          <a:p>
            <a:endParaRPr lang="ru-RU" dirty="0"/>
          </a:p>
        </p:txBody>
      </p:sp>
      <p:sp>
        <p:nvSpPr>
          <p:cNvPr id="3" name="Заголовок 2"/>
          <p:cNvSpPr>
            <a:spLocks noGrp="1"/>
          </p:cNvSpPr>
          <p:nvPr>
            <p:ph type="title"/>
          </p:nvPr>
        </p:nvSpPr>
        <p:spPr/>
        <p:txBody>
          <a:bodyPr/>
          <a:lstStyle/>
          <a:p>
            <a:r>
              <a:rPr lang="en-US" dirty="0" smtClean="0"/>
              <a:t>Home task:</a:t>
            </a:r>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en-US" dirty="0" smtClean="0"/>
              <a:t>Thanks for your attention!</a:t>
            </a:r>
            <a:endParaRPr lang="ru-RU" dirty="0"/>
          </a:p>
        </p:txBody>
      </p:sp>
      <p:pic>
        <p:nvPicPr>
          <p:cNvPr id="12290" name="Picture 2"/>
          <p:cNvPicPr>
            <a:picLocks noGrp="1" noChangeAspect="1" noChangeArrowheads="1"/>
          </p:cNvPicPr>
          <p:nvPr>
            <p:ph idx="1"/>
          </p:nvPr>
        </p:nvPicPr>
        <p:blipFill>
          <a:blip r:embed="rId2" cstate="print"/>
          <a:srcRect/>
          <a:stretch>
            <a:fillRect/>
          </a:stretch>
        </p:blipFill>
        <p:spPr bwMode="auto">
          <a:xfrm>
            <a:off x="1695450" y="1872456"/>
            <a:ext cx="5753100" cy="3743325"/>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en-US" sz="1400" u="sng" dirty="0" smtClean="0">
                <a:solidFill>
                  <a:schemeClr val="tx1">
                    <a:lumMod val="85000"/>
                    <a:lumOff val="15000"/>
                  </a:schemeClr>
                </a:solidFill>
                <a:hlinkClick r:id="rId2"/>
              </a:rPr>
              <a:t>http</a:t>
            </a:r>
            <a:r>
              <a:rPr lang="ru-RU" sz="1400" u="sng" dirty="0" smtClean="0">
                <a:solidFill>
                  <a:schemeClr val="tx1">
                    <a:lumMod val="85000"/>
                    <a:lumOff val="15000"/>
                  </a:schemeClr>
                </a:solidFill>
                <a:hlinkClick r:id="rId2"/>
              </a:rPr>
              <a:t>://</a:t>
            </a:r>
            <a:r>
              <a:rPr lang="en-US" sz="1400" u="sng" dirty="0" smtClean="0">
                <a:solidFill>
                  <a:schemeClr val="tx1">
                    <a:lumMod val="85000"/>
                    <a:lumOff val="15000"/>
                  </a:schemeClr>
                </a:solidFill>
                <a:hlinkClick r:id="rId2"/>
              </a:rPr>
              <a:t>www</a:t>
            </a:r>
            <a:r>
              <a:rPr lang="ru-RU" sz="1400" u="sng" dirty="0" smtClean="0">
                <a:solidFill>
                  <a:schemeClr val="tx1">
                    <a:lumMod val="85000"/>
                    <a:lumOff val="15000"/>
                  </a:schemeClr>
                </a:solidFill>
                <a:hlinkClick r:id="rId2"/>
              </a:rPr>
              <a:t>.</a:t>
            </a:r>
            <a:r>
              <a:rPr lang="en-US" sz="1400" u="sng" dirty="0" err="1" smtClean="0">
                <a:solidFill>
                  <a:schemeClr val="tx1">
                    <a:lumMod val="85000"/>
                    <a:lumOff val="15000"/>
                  </a:schemeClr>
                </a:solidFill>
                <a:hlinkClick r:id="rId2"/>
              </a:rPr>
              <a:t>engwebcountry</a:t>
            </a:r>
            <a:r>
              <a:rPr lang="ru-RU" sz="1400" u="sng" dirty="0" smtClean="0">
                <a:solidFill>
                  <a:schemeClr val="tx1">
                    <a:lumMod val="85000"/>
                    <a:lumOff val="15000"/>
                  </a:schemeClr>
                </a:solidFill>
                <a:hlinkClick r:id="rId2"/>
              </a:rPr>
              <a:t>.</a:t>
            </a:r>
            <a:r>
              <a:rPr lang="en-US" sz="1400" u="sng" dirty="0" err="1" smtClean="0">
                <a:solidFill>
                  <a:schemeClr val="tx1">
                    <a:lumMod val="85000"/>
                    <a:lumOff val="15000"/>
                  </a:schemeClr>
                </a:solidFill>
                <a:hlinkClick r:id="rId2"/>
              </a:rPr>
              <a:t>ru</a:t>
            </a:r>
            <a:r>
              <a:rPr lang="ru-RU" sz="1400" u="sng" dirty="0" smtClean="0">
                <a:solidFill>
                  <a:schemeClr val="tx1">
                    <a:lumMod val="85000"/>
                    <a:lumOff val="15000"/>
                  </a:schemeClr>
                </a:solidFill>
                <a:hlinkClick r:id="rId2"/>
              </a:rPr>
              <a:t>/</a:t>
            </a:r>
            <a:r>
              <a:rPr lang="en-US" sz="1400" u="sng" dirty="0" smtClean="0">
                <a:solidFill>
                  <a:schemeClr val="tx1">
                    <a:lumMod val="85000"/>
                    <a:lumOff val="15000"/>
                  </a:schemeClr>
                </a:solidFill>
                <a:hlinkClick r:id="rId2"/>
              </a:rPr>
              <a:t>view</a:t>
            </a:r>
            <a:r>
              <a:rPr lang="ru-RU" sz="1400" u="sng" dirty="0" smtClean="0">
                <a:solidFill>
                  <a:schemeClr val="tx1">
                    <a:lumMod val="85000"/>
                    <a:lumOff val="15000"/>
                  </a:schemeClr>
                </a:solidFill>
                <a:hlinkClick r:id="rId2"/>
              </a:rPr>
              <a:t>_</a:t>
            </a:r>
            <a:r>
              <a:rPr lang="en-US" sz="1400" u="sng" dirty="0" smtClean="0">
                <a:solidFill>
                  <a:schemeClr val="tx1">
                    <a:lumMod val="85000"/>
                    <a:lumOff val="15000"/>
                  </a:schemeClr>
                </a:solidFill>
                <a:hlinkClick r:id="rId2"/>
              </a:rPr>
              <a:t>topic</a:t>
            </a:r>
            <a:r>
              <a:rPr lang="ru-RU" sz="1400" u="sng" dirty="0" smtClean="0">
                <a:solidFill>
                  <a:schemeClr val="tx1">
                    <a:lumMod val="85000"/>
                    <a:lumOff val="15000"/>
                  </a:schemeClr>
                </a:solidFill>
                <a:hlinkClick r:id="rId2"/>
              </a:rPr>
              <a:t>.</a:t>
            </a:r>
            <a:r>
              <a:rPr lang="en-US" sz="1400" u="sng" dirty="0" err="1" smtClean="0">
                <a:solidFill>
                  <a:schemeClr val="tx1">
                    <a:lumMod val="85000"/>
                    <a:lumOff val="15000"/>
                  </a:schemeClr>
                </a:solidFill>
                <a:hlinkClick r:id="rId2"/>
              </a:rPr>
              <a:t>php</a:t>
            </a:r>
            <a:r>
              <a:rPr lang="ru-RU" sz="1400" u="sng" dirty="0" smtClean="0">
                <a:solidFill>
                  <a:schemeClr val="tx1">
                    <a:lumMod val="85000"/>
                    <a:lumOff val="15000"/>
                  </a:schemeClr>
                </a:solidFill>
                <a:hlinkClick r:id="rId2"/>
              </a:rPr>
              <a:t>?</a:t>
            </a:r>
            <a:r>
              <a:rPr lang="en-US" sz="1400" u="sng" dirty="0" smtClean="0">
                <a:solidFill>
                  <a:schemeClr val="tx1">
                    <a:lumMod val="85000"/>
                    <a:lumOff val="15000"/>
                  </a:schemeClr>
                </a:solidFill>
                <a:hlinkClick r:id="rId2"/>
              </a:rPr>
              <a:t>subject</a:t>
            </a:r>
            <a:r>
              <a:rPr lang="ru-RU" sz="1400" u="sng" dirty="0" smtClean="0">
                <a:solidFill>
                  <a:schemeClr val="tx1">
                    <a:lumMod val="85000"/>
                    <a:lumOff val="15000"/>
                  </a:schemeClr>
                </a:solidFill>
                <a:hlinkClick r:id="rId2"/>
              </a:rPr>
              <a:t>=</a:t>
            </a:r>
            <a:r>
              <a:rPr lang="en-US" sz="1400" u="sng" dirty="0" smtClean="0">
                <a:solidFill>
                  <a:schemeClr val="tx1">
                    <a:lumMod val="85000"/>
                    <a:lumOff val="15000"/>
                  </a:schemeClr>
                </a:solidFill>
                <a:hlinkClick r:id="rId2"/>
              </a:rPr>
              <a:t>Holidays</a:t>
            </a:r>
            <a:r>
              <a:rPr lang="ru-RU" sz="1400" u="sng" dirty="0" smtClean="0">
                <a:solidFill>
                  <a:schemeClr val="tx1">
                    <a:lumMod val="85000"/>
                    <a:lumOff val="15000"/>
                  </a:schemeClr>
                </a:solidFill>
                <a:hlinkClick r:id="rId2"/>
              </a:rPr>
              <a:t>%2520-%2520%25</a:t>
            </a:r>
            <a:r>
              <a:rPr lang="en-US" sz="1400" u="sng" dirty="0" smtClean="0">
                <a:solidFill>
                  <a:schemeClr val="tx1">
                    <a:lumMod val="85000"/>
                    <a:lumOff val="15000"/>
                  </a:schemeClr>
                </a:solidFill>
                <a:hlinkClick r:id="rId2"/>
              </a:rPr>
              <a:t>CF</a:t>
            </a:r>
            <a:r>
              <a:rPr lang="ru-RU" sz="1400" u="sng" dirty="0" smtClean="0">
                <a:solidFill>
                  <a:schemeClr val="tx1">
                    <a:lumMod val="85000"/>
                    <a:lumOff val="15000"/>
                  </a:schemeClr>
                </a:solidFill>
                <a:hlinkClick r:id="rId2"/>
              </a:rPr>
              <a:t>%25</a:t>
            </a:r>
            <a:r>
              <a:rPr lang="en-US" sz="1400" u="sng" dirty="0" smtClean="0">
                <a:solidFill>
                  <a:schemeClr val="tx1">
                    <a:lumMod val="85000"/>
                    <a:lumOff val="15000"/>
                  </a:schemeClr>
                </a:solidFill>
                <a:hlinkClick r:id="rId2"/>
              </a:rPr>
              <a:t>F</a:t>
            </a:r>
            <a:r>
              <a:rPr lang="ru-RU" sz="1400" u="sng" dirty="0" smtClean="0">
                <a:solidFill>
                  <a:schemeClr val="tx1">
                    <a:lumMod val="85000"/>
                    <a:lumOff val="15000"/>
                  </a:schemeClr>
                </a:solidFill>
                <a:hlinkClick r:id="rId2"/>
              </a:rPr>
              <a:t>0%25</a:t>
            </a:r>
            <a:r>
              <a:rPr lang="en-US" sz="1400" u="sng" dirty="0" smtClean="0">
                <a:solidFill>
                  <a:schemeClr val="tx1">
                    <a:lumMod val="85000"/>
                    <a:lumOff val="15000"/>
                  </a:schemeClr>
                </a:solidFill>
                <a:hlinkClick r:id="rId2"/>
              </a:rPr>
              <a:t>E</a:t>
            </a:r>
            <a:r>
              <a:rPr lang="ru-RU" sz="1400" u="sng" dirty="0" smtClean="0">
                <a:solidFill>
                  <a:schemeClr val="tx1">
                    <a:lumMod val="85000"/>
                    <a:lumOff val="15000"/>
                  </a:schemeClr>
                </a:solidFill>
                <a:hlinkClick r:id="rId2"/>
              </a:rPr>
              <a:t>0%25</a:t>
            </a:r>
            <a:r>
              <a:rPr lang="en-US" sz="1400" u="sng" dirty="0" smtClean="0">
                <a:solidFill>
                  <a:schemeClr val="tx1">
                    <a:lumMod val="85000"/>
                    <a:lumOff val="15000"/>
                  </a:schemeClr>
                </a:solidFill>
                <a:hlinkClick r:id="rId2"/>
              </a:rPr>
              <a:t>E</a:t>
            </a:r>
            <a:r>
              <a:rPr lang="ru-RU" sz="1400" u="sng" dirty="0" smtClean="0">
                <a:solidFill>
                  <a:schemeClr val="tx1">
                    <a:lumMod val="85000"/>
                    <a:lumOff val="15000"/>
                  </a:schemeClr>
                </a:solidFill>
                <a:hlinkClick r:id="rId2"/>
              </a:rPr>
              <a:t>7%25</a:t>
            </a:r>
            <a:r>
              <a:rPr lang="en-US" sz="1400" u="sng" dirty="0" smtClean="0">
                <a:solidFill>
                  <a:schemeClr val="tx1">
                    <a:lumMod val="85000"/>
                    <a:lumOff val="15000"/>
                  </a:schemeClr>
                </a:solidFill>
                <a:hlinkClick r:id="rId2"/>
              </a:rPr>
              <a:t>E</a:t>
            </a:r>
            <a:r>
              <a:rPr lang="ru-RU" sz="1400" u="sng" dirty="0" smtClean="0">
                <a:solidFill>
                  <a:schemeClr val="tx1">
                    <a:lumMod val="85000"/>
                    <a:lumOff val="15000"/>
                  </a:schemeClr>
                </a:solidFill>
                <a:hlinkClick r:id="rId2"/>
              </a:rPr>
              <a:t>4%25</a:t>
            </a:r>
            <a:r>
              <a:rPr lang="en-US" sz="1400" u="sng" dirty="0" smtClean="0">
                <a:solidFill>
                  <a:schemeClr val="tx1">
                    <a:lumMod val="85000"/>
                    <a:lumOff val="15000"/>
                  </a:schemeClr>
                </a:solidFill>
                <a:hlinkClick r:id="rId2"/>
              </a:rPr>
              <a:t>ED</a:t>
            </a:r>
            <a:r>
              <a:rPr lang="ru-RU" sz="1400" u="sng" dirty="0" smtClean="0">
                <a:solidFill>
                  <a:schemeClr val="tx1">
                    <a:lumMod val="85000"/>
                    <a:lumOff val="15000"/>
                  </a:schemeClr>
                </a:solidFill>
                <a:hlinkClick r:id="rId2"/>
              </a:rPr>
              <a:t>%25</a:t>
            </a:r>
            <a:r>
              <a:rPr lang="en-US" sz="1400" u="sng" dirty="0" smtClean="0">
                <a:solidFill>
                  <a:schemeClr val="tx1">
                    <a:lumMod val="85000"/>
                    <a:lumOff val="15000"/>
                  </a:schemeClr>
                </a:solidFill>
                <a:hlinkClick r:id="rId2"/>
              </a:rPr>
              <a:t>E</a:t>
            </a:r>
            <a:r>
              <a:rPr lang="ru-RU" sz="1400" u="sng" dirty="0" smtClean="0">
                <a:solidFill>
                  <a:schemeClr val="tx1">
                    <a:lumMod val="85000"/>
                    <a:lumOff val="15000"/>
                  </a:schemeClr>
                </a:solidFill>
                <a:hlinkClick r:id="rId2"/>
              </a:rPr>
              <a:t>8%25</a:t>
            </a:r>
            <a:r>
              <a:rPr lang="en-US" sz="1400" u="sng" dirty="0" smtClean="0">
                <a:solidFill>
                  <a:schemeClr val="tx1">
                    <a:lumMod val="85000"/>
                    <a:lumOff val="15000"/>
                  </a:schemeClr>
                </a:solidFill>
                <a:hlinkClick r:id="rId2"/>
              </a:rPr>
              <a:t>EA</a:t>
            </a:r>
            <a:r>
              <a:rPr lang="ru-RU" sz="1400" u="sng" dirty="0" smtClean="0">
                <a:solidFill>
                  <a:schemeClr val="tx1">
                    <a:lumMod val="85000"/>
                    <a:lumOff val="15000"/>
                  </a:schemeClr>
                </a:solidFill>
                <a:hlinkClick r:id="rId2"/>
              </a:rPr>
              <a:t>%25</a:t>
            </a:r>
            <a:r>
              <a:rPr lang="en-US" sz="1400" u="sng" dirty="0" smtClean="0">
                <a:solidFill>
                  <a:schemeClr val="tx1">
                    <a:lumMod val="85000"/>
                    <a:lumOff val="15000"/>
                  </a:schemeClr>
                </a:solidFill>
                <a:hlinkClick r:id="rId2"/>
              </a:rPr>
              <a:t>E</a:t>
            </a:r>
            <a:r>
              <a:rPr lang="ru-RU" sz="1400" u="sng" dirty="0" smtClean="0">
                <a:solidFill>
                  <a:schemeClr val="tx1">
                    <a:lumMod val="85000"/>
                    <a:lumOff val="15000"/>
                  </a:schemeClr>
                </a:solidFill>
                <a:hlinkClick r:id="rId2"/>
              </a:rPr>
              <a:t>8&amp;</a:t>
            </a:r>
            <a:r>
              <a:rPr lang="en-US" sz="1400" u="sng" dirty="0" smtClean="0">
                <a:solidFill>
                  <a:schemeClr val="tx1">
                    <a:lumMod val="85000"/>
                    <a:lumOff val="15000"/>
                  </a:schemeClr>
                </a:solidFill>
                <a:hlinkClick r:id="rId2"/>
              </a:rPr>
              <a:t>id</a:t>
            </a:r>
            <a:r>
              <a:rPr lang="ru-RU" sz="1400" u="sng" dirty="0" smtClean="0">
                <a:solidFill>
                  <a:schemeClr val="tx1">
                    <a:lumMod val="85000"/>
                    <a:lumOff val="15000"/>
                  </a:schemeClr>
                </a:solidFill>
                <a:hlinkClick r:id="rId2"/>
              </a:rPr>
              <a:t>=158</a:t>
            </a:r>
            <a:endParaRPr lang="ru-RU" sz="1400" dirty="0" smtClean="0">
              <a:solidFill>
                <a:schemeClr val="tx1">
                  <a:lumMod val="85000"/>
                  <a:lumOff val="15000"/>
                </a:schemeClr>
              </a:solidFill>
            </a:endParaRPr>
          </a:p>
          <a:p>
            <a:r>
              <a:rPr lang="en-US" sz="1400" u="sng" dirty="0" smtClean="0">
                <a:solidFill>
                  <a:schemeClr val="tx1">
                    <a:lumMod val="85000"/>
                    <a:lumOff val="15000"/>
                  </a:schemeClr>
                </a:solidFill>
                <a:hlinkClick r:id="rId3"/>
              </a:rPr>
              <a:t>http</a:t>
            </a:r>
            <a:r>
              <a:rPr lang="ru-RU" sz="1400" u="sng" dirty="0" smtClean="0">
                <a:solidFill>
                  <a:schemeClr val="tx1">
                    <a:lumMod val="85000"/>
                    <a:lumOff val="15000"/>
                  </a:schemeClr>
                </a:solidFill>
                <a:hlinkClick r:id="rId3"/>
              </a:rPr>
              <a:t>://</a:t>
            </a:r>
            <a:r>
              <a:rPr lang="en-US" sz="1400" u="sng" dirty="0" smtClean="0">
                <a:solidFill>
                  <a:schemeClr val="tx1">
                    <a:lumMod val="85000"/>
                    <a:lumOff val="15000"/>
                  </a:schemeClr>
                </a:solidFill>
                <a:hlinkClick r:id="rId3"/>
              </a:rPr>
              <a:t>www</a:t>
            </a:r>
            <a:r>
              <a:rPr lang="ru-RU" sz="1400" u="sng" dirty="0" smtClean="0">
                <a:solidFill>
                  <a:schemeClr val="tx1">
                    <a:lumMod val="85000"/>
                    <a:lumOff val="15000"/>
                  </a:schemeClr>
                </a:solidFill>
                <a:hlinkClick r:id="rId3"/>
              </a:rPr>
              <a:t>.</a:t>
            </a:r>
            <a:r>
              <a:rPr lang="en-US" sz="1400" u="sng" dirty="0" err="1" smtClean="0">
                <a:solidFill>
                  <a:schemeClr val="tx1">
                    <a:lumMod val="85000"/>
                    <a:lumOff val="15000"/>
                  </a:schemeClr>
                </a:solidFill>
                <a:hlinkClick r:id="rId3"/>
              </a:rPr>
              <a:t>timeanddate</a:t>
            </a:r>
            <a:r>
              <a:rPr lang="ru-RU" sz="1400" u="sng" dirty="0" smtClean="0">
                <a:solidFill>
                  <a:schemeClr val="tx1">
                    <a:lumMod val="85000"/>
                    <a:lumOff val="15000"/>
                  </a:schemeClr>
                </a:solidFill>
                <a:hlinkClick r:id="rId3"/>
              </a:rPr>
              <a:t>.</a:t>
            </a:r>
            <a:r>
              <a:rPr lang="en-US" sz="1400" u="sng" dirty="0" smtClean="0">
                <a:solidFill>
                  <a:schemeClr val="tx1">
                    <a:lumMod val="85000"/>
                    <a:lumOff val="15000"/>
                  </a:schemeClr>
                </a:solidFill>
                <a:hlinkClick r:id="rId3"/>
              </a:rPr>
              <a:t>com</a:t>
            </a:r>
            <a:r>
              <a:rPr lang="ru-RU" sz="1400" u="sng" dirty="0" smtClean="0">
                <a:solidFill>
                  <a:schemeClr val="tx1">
                    <a:lumMod val="85000"/>
                    <a:lumOff val="15000"/>
                  </a:schemeClr>
                </a:solidFill>
                <a:hlinkClick r:id="rId3"/>
              </a:rPr>
              <a:t>/</a:t>
            </a:r>
            <a:r>
              <a:rPr lang="en-US" sz="1400" u="sng" dirty="0" smtClean="0">
                <a:solidFill>
                  <a:schemeClr val="tx1">
                    <a:lumMod val="85000"/>
                    <a:lumOff val="15000"/>
                  </a:schemeClr>
                </a:solidFill>
                <a:hlinkClick r:id="rId3"/>
              </a:rPr>
              <a:t>holidays</a:t>
            </a:r>
            <a:r>
              <a:rPr lang="ru-RU" sz="1400" u="sng" dirty="0" smtClean="0">
                <a:solidFill>
                  <a:schemeClr val="tx1">
                    <a:lumMod val="85000"/>
                    <a:lumOff val="15000"/>
                  </a:schemeClr>
                </a:solidFill>
                <a:hlinkClick r:id="rId3"/>
              </a:rPr>
              <a:t>/</a:t>
            </a:r>
            <a:r>
              <a:rPr lang="en-US" sz="1400" u="sng" dirty="0" smtClean="0">
                <a:solidFill>
                  <a:schemeClr val="tx1">
                    <a:lumMod val="85000"/>
                    <a:lumOff val="15000"/>
                  </a:schemeClr>
                </a:solidFill>
                <a:hlinkClick r:id="rId3"/>
              </a:rPr>
              <a:t>common</a:t>
            </a:r>
            <a:r>
              <a:rPr lang="ru-RU" sz="1400" u="sng" dirty="0" smtClean="0">
                <a:solidFill>
                  <a:schemeClr val="tx1">
                    <a:lumMod val="85000"/>
                    <a:lumOff val="15000"/>
                  </a:schemeClr>
                </a:solidFill>
                <a:hlinkClick r:id="rId3"/>
              </a:rPr>
              <a:t>/</a:t>
            </a:r>
            <a:r>
              <a:rPr lang="en-US" sz="1400" u="sng" dirty="0" smtClean="0">
                <a:solidFill>
                  <a:schemeClr val="tx1">
                    <a:lumMod val="85000"/>
                    <a:lumOff val="15000"/>
                  </a:schemeClr>
                </a:solidFill>
                <a:hlinkClick r:id="rId3"/>
              </a:rPr>
              <a:t>orthodox</a:t>
            </a:r>
            <a:r>
              <a:rPr lang="ru-RU" sz="1400" u="sng" dirty="0" smtClean="0">
                <a:solidFill>
                  <a:schemeClr val="tx1">
                    <a:lumMod val="85000"/>
                    <a:lumOff val="15000"/>
                  </a:schemeClr>
                </a:solidFill>
                <a:hlinkClick r:id="rId3"/>
              </a:rPr>
              <a:t>-</a:t>
            </a:r>
            <a:r>
              <a:rPr lang="en-US" sz="1400" u="sng" dirty="0" err="1" smtClean="0">
                <a:solidFill>
                  <a:schemeClr val="tx1">
                    <a:lumMod val="85000"/>
                    <a:lumOff val="15000"/>
                  </a:schemeClr>
                </a:solidFill>
                <a:hlinkClick r:id="rId3"/>
              </a:rPr>
              <a:t>christmas</a:t>
            </a:r>
            <a:r>
              <a:rPr lang="ru-RU" sz="1400" u="sng" dirty="0" smtClean="0">
                <a:solidFill>
                  <a:schemeClr val="tx1">
                    <a:lumMod val="85000"/>
                    <a:lumOff val="15000"/>
                  </a:schemeClr>
                </a:solidFill>
                <a:hlinkClick r:id="rId3"/>
              </a:rPr>
              <a:t>-</a:t>
            </a:r>
            <a:r>
              <a:rPr lang="en-US" sz="1400" u="sng" dirty="0" smtClean="0">
                <a:solidFill>
                  <a:schemeClr val="tx1">
                    <a:lumMod val="85000"/>
                    <a:lumOff val="15000"/>
                  </a:schemeClr>
                </a:solidFill>
                <a:hlinkClick r:id="rId3"/>
              </a:rPr>
              <a:t>day</a:t>
            </a:r>
            <a:endParaRPr lang="ru-RU" sz="1400" dirty="0" smtClean="0">
              <a:solidFill>
                <a:schemeClr val="tx1">
                  <a:lumMod val="85000"/>
                  <a:lumOff val="15000"/>
                </a:schemeClr>
              </a:solidFill>
            </a:endParaRPr>
          </a:p>
          <a:p>
            <a:r>
              <a:rPr lang="en-US" sz="1400" u="sng" dirty="0" smtClean="0">
                <a:solidFill>
                  <a:schemeClr val="tx1">
                    <a:lumMod val="85000"/>
                    <a:lumOff val="15000"/>
                  </a:schemeClr>
                </a:solidFill>
                <a:hlinkClick r:id="rId4"/>
              </a:rPr>
              <a:t>http</a:t>
            </a:r>
            <a:r>
              <a:rPr lang="ru-RU" sz="1400" u="sng" dirty="0" smtClean="0">
                <a:solidFill>
                  <a:schemeClr val="tx1">
                    <a:lumMod val="85000"/>
                    <a:lumOff val="15000"/>
                  </a:schemeClr>
                </a:solidFill>
                <a:hlinkClick r:id="rId4"/>
              </a:rPr>
              <a:t>://</a:t>
            </a:r>
            <a:r>
              <a:rPr lang="en-US" sz="1400" u="sng" dirty="0" smtClean="0">
                <a:solidFill>
                  <a:schemeClr val="tx1">
                    <a:lumMod val="85000"/>
                    <a:lumOff val="15000"/>
                  </a:schemeClr>
                </a:solidFill>
                <a:hlinkClick r:id="rId4"/>
              </a:rPr>
              <a:t>images</a:t>
            </a:r>
            <a:r>
              <a:rPr lang="ru-RU" sz="1400" u="sng" dirty="0" smtClean="0">
                <a:solidFill>
                  <a:schemeClr val="tx1">
                    <a:lumMod val="85000"/>
                    <a:lumOff val="15000"/>
                  </a:schemeClr>
                </a:solidFill>
                <a:hlinkClick r:id="rId4"/>
              </a:rPr>
              <a:t>.</a:t>
            </a:r>
            <a:r>
              <a:rPr lang="en-US" sz="1400" u="sng" dirty="0" err="1" smtClean="0">
                <a:solidFill>
                  <a:schemeClr val="tx1">
                    <a:lumMod val="85000"/>
                    <a:lumOff val="15000"/>
                  </a:schemeClr>
                </a:solidFill>
                <a:hlinkClick r:id="rId4"/>
              </a:rPr>
              <a:t>yandex</a:t>
            </a:r>
            <a:r>
              <a:rPr lang="ru-RU" sz="1400" u="sng" dirty="0" smtClean="0">
                <a:solidFill>
                  <a:schemeClr val="tx1">
                    <a:lumMod val="85000"/>
                    <a:lumOff val="15000"/>
                  </a:schemeClr>
                </a:solidFill>
                <a:hlinkClick r:id="rId4"/>
              </a:rPr>
              <a:t>.</a:t>
            </a:r>
            <a:r>
              <a:rPr lang="en-US" sz="1400" u="sng" dirty="0" err="1" smtClean="0">
                <a:solidFill>
                  <a:schemeClr val="tx1">
                    <a:lumMod val="85000"/>
                    <a:lumOff val="15000"/>
                  </a:schemeClr>
                </a:solidFill>
                <a:hlinkClick r:id="rId4"/>
              </a:rPr>
              <a:t>ru</a:t>
            </a:r>
            <a:r>
              <a:rPr lang="ru-RU" sz="1400" u="sng" dirty="0" smtClean="0">
                <a:solidFill>
                  <a:schemeClr val="tx1">
                    <a:lumMod val="85000"/>
                    <a:lumOff val="15000"/>
                  </a:schemeClr>
                </a:solidFill>
                <a:hlinkClick r:id="rId4"/>
              </a:rPr>
              <a:t>/</a:t>
            </a:r>
            <a:endParaRPr lang="ru-RU" sz="1400" dirty="0" smtClean="0">
              <a:solidFill>
                <a:schemeClr val="tx1">
                  <a:lumMod val="85000"/>
                  <a:lumOff val="15000"/>
                </a:schemeClr>
              </a:solidFill>
            </a:endParaRPr>
          </a:p>
          <a:p>
            <a:endParaRPr lang="ru-RU" sz="1400" dirty="0" smtClean="0"/>
          </a:p>
          <a:p>
            <a:endParaRPr lang="ru-RU" dirty="0"/>
          </a:p>
        </p:txBody>
      </p:sp>
      <p:sp>
        <p:nvSpPr>
          <p:cNvPr id="3" name="Заголовок 2"/>
          <p:cNvSpPr>
            <a:spLocks noGrp="1"/>
          </p:cNvSpPr>
          <p:nvPr>
            <p:ph type="title"/>
          </p:nvPr>
        </p:nvSpPr>
        <p:spPr/>
        <p:txBody>
          <a:bodyPr/>
          <a:lstStyle/>
          <a:p>
            <a:r>
              <a:rPr lang="en-US" dirty="0" smtClean="0"/>
              <a:t>Resources:</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lnSpcReduction="10000"/>
          </a:bodyPr>
          <a:lstStyle/>
          <a:p>
            <a:r>
              <a:rPr lang="en-US" i="1" dirty="0" smtClean="0"/>
              <a:t>adherents</a:t>
            </a:r>
          </a:p>
          <a:p>
            <a:r>
              <a:rPr lang="en-US" i="1" dirty="0" smtClean="0"/>
              <a:t>was adopted </a:t>
            </a:r>
          </a:p>
          <a:p>
            <a:r>
              <a:rPr lang="en-US" i="1" dirty="0" smtClean="0"/>
              <a:t>religious denomination </a:t>
            </a:r>
          </a:p>
          <a:p>
            <a:r>
              <a:rPr lang="en-US" i="1" dirty="0" smtClean="0"/>
              <a:t>self-governing ecclesial bodies</a:t>
            </a:r>
          </a:p>
          <a:p>
            <a:r>
              <a:rPr lang="en-US" i="1" dirty="0" smtClean="0"/>
              <a:t>nationally distinct but theologically unified</a:t>
            </a:r>
          </a:p>
          <a:p>
            <a:r>
              <a:rPr lang="en-US" i="1" dirty="0" smtClean="0"/>
              <a:t>properly conducted </a:t>
            </a:r>
          </a:p>
          <a:p>
            <a:r>
              <a:rPr lang="en-US" i="1" dirty="0" smtClean="0"/>
              <a:t>was deposed </a:t>
            </a:r>
          </a:p>
          <a:p>
            <a:r>
              <a:rPr lang="en-US" i="1" dirty="0" smtClean="0"/>
              <a:t>became a department of the government</a:t>
            </a:r>
          </a:p>
          <a:p>
            <a:r>
              <a:rPr lang="en-US" i="1" dirty="0" smtClean="0"/>
              <a:t>a brief period of freedom from governmental control </a:t>
            </a:r>
          </a:p>
          <a:p>
            <a:endParaRPr lang="ru-RU" dirty="0"/>
          </a:p>
        </p:txBody>
      </p:sp>
      <p:sp>
        <p:nvSpPr>
          <p:cNvPr id="3" name="Заголовок 2"/>
          <p:cNvSpPr>
            <a:spLocks noGrp="1"/>
          </p:cNvSpPr>
          <p:nvPr>
            <p:ph type="title"/>
          </p:nvPr>
        </p:nvSpPr>
        <p:spPr/>
        <p:txBody>
          <a:bodyPr/>
          <a:lstStyle/>
          <a:p>
            <a:r>
              <a:rPr lang="en-US" dirty="0" smtClean="0"/>
              <a:t>New words:</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lnSpcReduction="10000"/>
          </a:bodyPr>
          <a:lstStyle/>
          <a:p>
            <a:r>
              <a:rPr lang="en-US" i="1" dirty="0" smtClean="0"/>
              <a:t>patriarchate </a:t>
            </a:r>
          </a:p>
          <a:p>
            <a:r>
              <a:rPr lang="en-US" i="1" dirty="0" smtClean="0"/>
              <a:t>reestablished </a:t>
            </a:r>
          </a:p>
          <a:p>
            <a:r>
              <a:rPr lang="en-US" i="1" dirty="0" smtClean="0"/>
              <a:t>clergy</a:t>
            </a:r>
          </a:p>
          <a:p>
            <a:r>
              <a:rPr lang="en-US" i="1" dirty="0" smtClean="0"/>
              <a:t>to escape</a:t>
            </a:r>
          </a:p>
          <a:p>
            <a:r>
              <a:rPr lang="en-US" i="1" dirty="0" smtClean="0"/>
              <a:t> persecutions </a:t>
            </a:r>
          </a:p>
          <a:p>
            <a:r>
              <a:rPr lang="en-US" i="1" dirty="0" smtClean="0"/>
              <a:t>reunified</a:t>
            </a:r>
          </a:p>
          <a:p>
            <a:r>
              <a:rPr lang="en-US" i="1" dirty="0" smtClean="0"/>
              <a:t>parish churches </a:t>
            </a:r>
          </a:p>
          <a:p>
            <a:r>
              <a:rPr lang="en-US" i="1" dirty="0" smtClean="0"/>
              <a:t>to abolish </a:t>
            </a:r>
          </a:p>
          <a:p>
            <a:r>
              <a:rPr lang="en-US" i="1" dirty="0" smtClean="0"/>
              <a:t>completely </a:t>
            </a:r>
          </a:p>
          <a:p>
            <a:r>
              <a:rPr lang="en-US" i="1" dirty="0" smtClean="0"/>
              <a:t>Synod</a:t>
            </a:r>
            <a:endParaRPr lang="ru-RU" dirty="0" smtClean="0"/>
          </a:p>
          <a:p>
            <a:endParaRPr lang="ru-RU" dirty="0"/>
          </a:p>
        </p:txBody>
      </p:sp>
      <p:sp>
        <p:nvSpPr>
          <p:cNvPr id="3" name="Заголовок 2"/>
          <p:cNvSpPr>
            <a:spLocks noGrp="1"/>
          </p:cNvSpPr>
          <p:nvPr>
            <p:ph type="title"/>
          </p:nvPr>
        </p:nvSpPr>
        <p:spPr/>
        <p:txBody>
          <a:bodyPr/>
          <a:lstStyle/>
          <a:p>
            <a:r>
              <a:rPr lang="en-US" dirty="0" smtClean="0"/>
              <a:t>New words:</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en-US" i="1" dirty="0" smtClean="0"/>
              <a:t>Russia                    Belarus               Ukraine</a:t>
            </a:r>
          </a:p>
          <a:p>
            <a:r>
              <a:rPr lang="en-US" i="1" dirty="0" smtClean="0"/>
              <a:t>Moldova                Georgia               Romania</a:t>
            </a:r>
          </a:p>
          <a:p>
            <a:r>
              <a:rPr lang="en-US" i="1" dirty="0" smtClean="0"/>
              <a:t>Serbia                  Montenegro        Macedonia</a:t>
            </a:r>
          </a:p>
          <a:p>
            <a:r>
              <a:rPr lang="en-US" i="1" dirty="0" smtClean="0"/>
              <a:t>Bulgaria                Greece                 Cyprus</a:t>
            </a:r>
          </a:p>
          <a:p>
            <a:r>
              <a:rPr lang="en-US" i="1" dirty="0" smtClean="0"/>
              <a:t>Lebanon              Jordan                   Syria</a:t>
            </a:r>
            <a:endParaRPr lang="ru-RU" dirty="0" smtClean="0"/>
          </a:p>
          <a:p>
            <a:endParaRPr lang="ru-RU" dirty="0"/>
          </a:p>
        </p:txBody>
      </p:sp>
      <p:sp>
        <p:nvSpPr>
          <p:cNvPr id="3" name="Заголовок 2"/>
          <p:cNvSpPr>
            <a:spLocks noGrp="1"/>
          </p:cNvSpPr>
          <p:nvPr>
            <p:ph type="title"/>
          </p:nvPr>
        </p:nvSpPr>
        <p:spPr/>
        <p:txBody>
          <a:bodyPr/>
          <a:lstStyle/>
          <a:p>
            <a:r>
              <a:rPr lang="en-US" dirty="0" smtClean="0"/>
              <a:t>New words (countries):</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857232"/>
            <a:ext cx="8229600" cy="560406"/>
          </a:xfrm>
        </p:spPr>
        <p:txBody>
          <a:bodyPr>
            <a:normAutofit fontScale="90000"/>
          </a:bodyPr>
          <a:lstStyle/>
          <a:p>
            <a:r>
              <a:rPr lang="en-US" i="1" dirty="0" smtClean="0"/>
              <a:t>The Eastern Orthodox Church is the second largest Christian church in the world. </a:t>
            </a:r>
            <a:endParaRPr lang="ru-RU" dirty="0"/>
          </a:p>
        </p:txBody>
      </p:sp>
      <p:pic>
        <p:nvPicPr>
          <p:cNvPr id="9219" name="Picture 3"/>
          <p:cNvPicPr>
            <a:picLocks noGrp="1" noChangeAspect="1" noChangeArrowheads="1"/>
          </p:cNvPicPr>
          <p:nvPr>
            <p:ph idx="1"/>
          </p:nvPr>
        </p:nvPicPr>
        <p:blipFill>
          <a:blip r:embed="rId2" cstate="print"/>
          <a:srcRect/>
          <a:stretch>
            <a:fillRect/>
          </a:stretch>
        </p:blipFill>
        <p:spPr bwMode="auto">
          <a:xfrm>
            <a:off x="1952625" y="1886744"/>
            <a:ext cx="5238750" cy="3714750"/>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57166"/>
            <a:ext cx="8229600" cy="2428892"/>
          </a:xfrm>
        </p:spPr>
        <p:txBody>
          <a:bodyPr>
            <a:normAutofit fontScale="90000"/>
          </a:bodyPr>
          <a:lstStyle/>
          <a:p>
            <a:r>
              <a:rPr lang="en-US" i="1" dirty="0" smtClean="0"/>
              <a:t>Orthodoxy is the religious denomination of the majority of the population in many countries all around the World.</a:t>
            </a:r>
            <a:r>
              <a:rPr lang="ru-RU" dirty="0" smtClean="0"/>
              <a:t/>
            </a:r>
            <a:br>
              <a:rPr lang="ru-RU" dirty="0" smtClean="0"/>
            </a:br>
            <a:endParaRPr lang="ru-RU" dirty="0"/>
          </a:p>
        </p:txBody>
      </p:sp>
      <p:pic>
        <p:nvPicPr>
          <p:cNvPr id="10242" name="Picture 2"/>
          <p:cNvPicPr>
            <a:picLocks noGrp="1" noChangeAspect="1" noChangeArrowheads="1"/>
          </p:cNvPicPr>
          <p:nvPr>
            <p:ph idx="1"/>
          </p:nvPr>
        </p:nvPicPr>
        <p:blipFill>
          <a:blip r:embed="rId2" cstate="print"/>
          <a:srcRect/>
          <a:stretch>
            <a:fillRect/>
          </a:stretch>
        </p:blipFill>
        <p:spPr bwMode="auto">
          <a:xfrm>
            <a:off x="3256955" y="2500313"/>
            <a:ext cx="2630090" cy="3506787"/>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000240"/>
            <a:ext cx="8229600" cy="4007051"/>
          </a:xfrm>
        </p:spPr>
        <p:txBody>
          <a:bodyPr/>
          <a:lstStyle/>
          <a:p>
            <a:endParaRPr lang="ru-RU" i="1" dirty="0" smtClean="0"/>
          </a:p>
          <a:p>
            <a:endParaRPr lang="ru-RU" dirty="0"/>
          </a:p>
        </p:txBody>
      </p:sp>
      <p:sp>
        <p:nvSpPr>
          <p:cNvPr id="2" name="Заголовок 1"/>
          <p:cNvSpPr>
            <a:spLocks noGrp="1"/>
          </p:cNvSpPr>
          <p:nvPr>
            <p:ph type="title"/>
          </p:nvPr>
        </p:nvSpPr>
        <p:spPr>
          <a:xfrm>
            <a:off x="457200" y="714356"/>
            <a:ext cx="8229600" cy="703282"/>
          </a:xfrm>
        </p:spPr>
        <p:txBody>
          <a:bodyPr>
            <a:normAutofit fontScale="90000"/>
          </a:bodyPr>
          <a:lstStyle/>
          <a:p>
            <a:r>
              <a:rPr lang="en-US" i="1" dirty="0" smtClean="0"/>
              <a:t>The Orthodox Church is composed of several self-governing ecclesial bodies.</a:t>
            </a:r>
            <a:endParaRPr lang="ru-RU" i="1" dirty="0" smtClean="0"/>
          </a:p>
        </p:txBody>
      </p:sp>
      <p:pic>
        <p:nvPicPr>
          <p:cNvPr id="3075" name="Picture 3"/>
          <p:cNvPicPr>
            <a:picLocks noChangeAspect="1" noChangeArrowheads="1"/>
          </p:cNvPicPr>
          <p:nvPr/>
        </p:nvPicPr>
        <p:blipFill>
          <a:blip r:embed="rId2" cstate="print"/>
          <a:srcRect/>
          <a:stretch>
            <a:fillRect/>
          </a:stretch>
        </p:blipFill>
        <p:spPr bwMode="auto">
          <a:xfrm>
            <a:off x="2786050" y="1428736"/>
            <a:ext cx="5286412" cy="4929222"/>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2511420"/>
          </a:xfrm>
        </p:spPr>
        <p:txBody>
          <a:bodyPr>
            <a:normAutofit fontScale="90000"/>
          </a:bodyPr>
          <a:lstStyle/>
          <a:p>
            <a:r>
              <a:rPr lang="en-US" i="1" dirty="0" smtClean="0"/>
              <a:t>The services of the church are properly conducted each day following a rigid, but constantly changing annual schedule. </a:t>
            </a:r>
            <a:r>
              <a:rPr lang="ru-RU" dirty="0" smtClean="0"/>
              <a:t/>
            </a:r>
            <a:br>
              <a:rPr lang="ru-RU" dirty="0" smtClean="0"/>
            </a:br>
            <a:endParaRPr lang="ru-RU"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2180815" y="2428875"/>
            <a:ext cx="4782370" cy="3578225"/>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TotalTime>
  <Words>957</Words>
  <Application>Microsoft Office PowerPoint</Application>
  <PresentationFormat>Экран (4:3)</PresentationFormat>
  <Paragraphs>100</Paragraphs>
  <Slides>23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Открытая</vt:lpstr>
      <vt:lpstr>Orthodox Religion in the Modern World.</vt:lpstr>
      <vt:lpstr>Tasks:</vt:lpstr>
      <vt:lpstr>New words:</vt:lpstr>
      <vt:lpstr>New words:</vt:lpstr>
      <vt:lpstr>New words (countries):</vt:lpstr>
      <vt:lpstr>The Eastern Orthodox Church is the second largest Christian church in the world. </vt:lpstr>
      <vt:lpstr>Orthodoxy is the religious denomination of the majority of the population in many countries all around the World. </vt:lpstr>
      <vt:lpstr>The Orthodox Church is composed of several self-governing ecclesial bodies.</vt:lpstr>
      <vt:lpstr>The services of the church are properly conducted each day following a rigid, but constantly changing annual schedule.  </vt:lpstr>
      <vt:lpstr>The Bible.</vt:lpstr>
      <vt:lpstr>Russian Orthodox Church in the Russian Empire. </vt:lpstr>
      <vt:lpstr>Russian Orthodox Church in the Soviet Union. </vt:lpstr>
      <vt:lpstr>A new period of development of Orthodox Religion.</vt:lpstr>
      <vt:lpstr>Task 1. Answer the questions.</vt:lpstr>
      <vt:lpstr>Let’s have a rest!</vt:lpstr>
      <vt:lpstr>Orthodox Christmas. </vt:lpstr>
      <vt:lpstr>Task 1.  Fill in the gaps. </vt:lpstr>
      <vt:lpstr>Task 2. Match the titles and the parts of the text. </vt:lpstr>
      <vt:lpstr>Easter.</vt:lpstr>
      <vt:lpstr>Слайд 20</vt:lpstr>
      <vt:lpstr>Home task:</vt:lpstr>
      <vt:lpstr>Thanks for your attention!</vt:lpstr>
      <vt:lpstr>Resources:</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Orthodox Religion in the Modern World.</dc:title>
  <dc:creator>Сергей</dc:creator>
  <cp:lastModifiedBy>Сергей</cp:lastModifiedBy>
  <cp:revision>8</cp:revision>
  <dcterms:created xsi:type="dcterms:W3CDTF">2013-01-05T18:27:38Z</dcterms:created>
  <dcterms:modified xsi:type="dcterms:W3CDTF">2013-01-06T18:33:04Z</dcterms:modified>
</cp:coreProperties>
</file>