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3457C0D-C3FE-470E-AB6B-F9CA04BE87FB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4F75005-6A76-494E-BF6B-F121248D4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ED337-61E3-4BA9-9C1B-4DAD46A9E9BF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B52F7-D4D1-40DF-96B4-24049A8D3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81122-8760-4343-A6A5-F0651BD9FFD4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2C6BF-401B-4106-9686-6453E59FFE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552A3-86A0-4F1D-AC9B-1F8579C27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9744B-1DE0-4C02-85C9-959933BAC34C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166E1-189F-4DED-8211-5EC944BA83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EB34A5-222A-4631-B376-5568C2F86BC3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A2EF987-80BC-453C-984A-D968A8183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4D250-AD88-43C8-80AF-7C9D075DADBE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FDC60-3D20-42A1-A0EE-21C7875CE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DAD513-FF60-4974-B991-6E35BFDDAFC8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87797F-61A8-46E0-BF77-0F995278F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0B27A-1AA9-41E7-A205-7D7D64219028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7D891-5ECD-4BFA-A22C-1AD775133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7CE76F-1E00-4C99-814F-35157C7AE0AB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B3AD7C-977E-4D0D-AD5E-4C2577F66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4D44CB-009A-4C70-9FDB-5C8B45FBF51B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E10A4BE-E1ED-41EB-BF42-3AF9A44A50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1657515-CB3C-4CBD-88DA-0DC5D3EA8BD7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8C72F7-E17A-4D18-8BFE-EA52A247B3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5DD057FD-8ED4-4F49-A223-D619EC717FE7}" type="datetimeFigureOut">
              <a:rPr lang="ru-RU"/>
              <a:pPr>
                <a:defRPr/>
              </a:pPr>
              <a:t>21.02.2014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FA08B21B-0C0B-42A8-B66E-8C74706DD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5" r:id="rId2"/>
    <p:sldLayoutId id="2147483757" r:id="rId3"/>
    <p:sldLayoutId id="2147483754" r:id="rId4"/>
    <p:sldLayoutId id="2147483758" r:id="rId5"/>
    <p:sldLayoutId id="2147483753" r:id="rId6"/>
    <p:sldLayoutId id="2147483759" r:id="rId7"/>
    <p:sldLayoutId id="2147483760" r:id="rId8"/>
    <p:sldLayoutId id="2147483761" r:id="rId9"/>
    <p:sldLayoutId id="2147483752" r:id="rId10"/>
    <p:sldLayoutId id="2147483751" r:id="rId11"/>
    <p:sldLayoutId id="214748376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38" y="1000125"/>
            <a:ext cx="6818312" cy="199707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8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Present Simple</a:t>
            </a:r>
            <a:endParaRPr lang="ru-RU" sz="8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4714875" y="5219700"/>
            <a:ext cx="3857625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90488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>
                <a:solidFill>
                  <a:schemeClr val="tx2"/>
                </a:solidFill>
                <a:latin typeface="Gill Sans MT" pitchFamily="34" charset="0"/>
              </a:rPr>
              <a:t>Яровая Оксана Станиславовна</a:t>
            </a:r>
            <a:br>
              <a:rPr lang="ru-RU">
                <a:solidFill>
                  <a:schemeClr val="tx2"/>
                </a:solidFill>
                <a:latin typeface="Gill Sans MT" pitchFamily="34" charset="0"/>
              </a:rPr>
            </a:br>
            <a:r>
              <a:rPr lang="ru-RU">
                <a:solidFill>
                  <a:schemeClr val="tx2"/>
                </a:solidFill>
                <a:latin typeface="Gill Sans MT" pitchFamily="34" charset="0"/>
              </a:rPr>
              <a:t>учитель английского языка </a:t>
            </a:r>
            <a:br>
              <a:rPr lang="ru-RU">
                <a:solidFill>
                  <a:schemeClr val="tx2"/>
                </a:solidFill>
                <a:latin typeface="Gill Sans MT" pitchFamily="34" charset="0"/>
              </a:rPr>
            </a:br>
            <a:r>
              <a:rPr lang="ru-RU">
                <a:solidFill>
                  <a:schemeClr val="tx2"/>
                </a:solidFill>
                <a:latin typeface="Gill Sans MT" pitchFamily="34" charset="0"/>
              </a:rPr>
              <a:t>МБОУ «СОШ №120» </a:t>
            </a:r>
            <a:br>
              <a:rPr lang="ru-RU">
                <a:solidFill>
                  <a:schemeClr val="tx2"/>
                </a:solidFill>
                <a:latin typeface="Gill Sans MT" pitchFamily="34" charset="0"/>
              </a:rPr>
            </a:br>
            <a:r>
              <a:rPr lang="ru-RU">
                <a:solidFill>
                  <a:schemeClr val="tx2"/>
                </a:solidFill>
                <a:latin typeface="Gill Sans MT" pitchFamily="34" charset="0"/>
              </a:rPr>
              <a:t>г. Казань, Республика Татарстан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71625" y="3571875"/>
            <a:ext cx="6143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90488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defRPr/>
            </a:pPr>
            <a:r>
              <a:rPr lang="ru-RU" dirty="0">
                <a:solidFill>
                  <a:schemeClr val="tx2"/>
                </a:solidFill>
                <a:latin typeface="Gill Sans MT" pitchFamily="34" charset="0"/>
              </a:rPr>
              <a:t>Данная презентация разработана для УМК </a:t>
            </a:r>
            <a:r>
              <a:rPr lang="ru-RU" dirty="0" err="1">
                <a:solidFill>
                  <a:schemeClr val="tx2"/>
                </a:solidFill>
                <a:latin typeface="Gill Sans MT" pitchFamily="34" charset="0"/>
              </a:rPr>
              <a:t>М.З.Биболетовой</a:t>
            </a:r>
            <a:r>
              <a:rPr lang="ru-RU" dirty="0">
                <a:solidFill>
                  <a:schemeClr val="tx2"/>
                </a:solidFill>
                <a:latin typeface="Gill Sans MT" pitchFamily="34" charset="0"/>
              </a:rPr>
              <a:t> «</a:t>
            </a:r>
            <a:r>
              <a:rPr lang="en-US" dirty="0">
                <a:solidFill>
                  <a:schemeClr val="tx2"/>
                </a:solidFill>
                <a:latin typeface="Gill Sans MT" pitchFamily="34" charset="0"/>
              </a:rPr>
              <a:t>Enjoy English</a:t>
            </a:r>
            <a:r>
              <a:rPr lang="ru-RU" dirty="0">
                <a:solidFill>
                  <a:schemeClr val="tx2"/>
                </a:solidFill>
                <a:latin typeface="Gill Sans MT" pitchFamily="34" charset="0"/>
              </a:rPr>
              <a:t>». Представляет грамматический материал по теме «</a:t>
            </a:r>
            <a:r>
              <a:rPr lang="en-US" dirty="0">
                <a:solidFill>
                  <a:schemeClr val="tx2">
                    <a:satMod val="130000"/>
                  </a:schemeClr>
                </a:solidFill>
              </a:rPr>
              <a:t>Present Simple</a:t>
            </a:r>
            <a:r>
              <a:rPr lang="ru-RU" dirty="0">
                <a:solidFill>
                  <a:schemeClr val="tx2"/>
                </a:solidFill>
                <a:latin typeface="Gill Sans MT" pitchFamily="34" charset="0"/>
              </a:rPr>
              <a:t>». Также может использоваться как дидактический материал при работе с другими УМК.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75656" y="260648"/>
          <a:ext cx="6357983" cy="6400800"/>
        </p:xfrm>
        <a:graphic>
          <a:graphicData uri="http://schemas.openxmlformats.org/drawingml/2006/table">
            <a:tbl>
              <a:tblPr/>
              <a:tblGrid>
                <a:gridCol w="405829"/>
                <a:gridCol w="2976077"/>
                <a:gridCol w="2976077"/>
              </a:tblGrid>
              <a:tr h="190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+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I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He plays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She plays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It plays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We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You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They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I write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He writes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She writes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It writes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We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You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They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I do not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He does not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She does not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It does not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We do not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You do not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They do not play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I do not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He does not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She does not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It does not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We do not write   	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You do not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They do not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b="1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Do I play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Does he play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Does she play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Does it play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Do we play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Do you play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Do they play</a:t>
                      </a:r>
                      <a:endParaRPr lang="ru-RU" sz="20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Do I 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Does he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Does she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Does it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Do we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Do you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  <a:p>
                      <a:pPr marL="198120"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Times New Roman"/>
                        </a:rPr>
                        <a:t>Do they write   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1331913" y="549275"/>
            <a:ext cx="7416800" cy="58324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ru-RU" sz="2500" dirty="0" smtClean="0"/>
              <a:t>Общеизвестные факты, являющиеся неопровержимой истиной.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dirty="0" smtClean="0">
                <a:solidFill>
                  <a:schemeClr val="hlink"/>
                </a:solidFill>
                <a:latin typeface="Comic Sans MS" pitchFamily="66" charset="0"/>
              </a:rPr>
              <a:t>Water freezes at zero. The world is round.</a:t>
            </a:r>
            <a:r>
              <a:rPr lang="en-US" sz="2500" dirty="0" smtClean="0">
                <a:latin typeface="Comic Sans MS" pitchFamily="66" charset="0"/>
              </a:rPr>
              <a:t> </a:t>
            </a:r>
            <a:endParaRPr lang="ru-RU" sz="2500" dirty="0" smtClean="0">
              <a:latin typeface="Comic Sans MS" pitchFamily="66" charset="0"/>
            </a:endParaRP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500" dirty="0" smtClean="0"/>
              <a:t>Действие</a:t>
            </a:r>
            <a:r>
              <a:rPr lang="en-US" sz="2500" dirty="0" smtClean="0"/>
              <a:t> </a:t>
            </a:r>
            <a:r>
              <a:rPr lang="ru-RU" sz="2500" dirty="0" smtClean="0"/>
              <a:t>обычное</a:t>
            </a:r>
            <a:r>
              <a:rPr lang="en-US" sz="2500" dirty="0" smtClean="0"/>
              <a:t>, </a:t>
            </a:r>
            <a:r>
              <a:rPr lang="ru-RU" sz="2500" dirty="0" smtClean="0"/>
              <a:t>регулярно повторяющееся в настоящем (</a:t>
            </a:r>
            <a:r>
              <a:rPr lang="en-US" sz="2500" dirty="0" smtClean="0"/>
              <a:t>every day</a:t>
            </a:r>
            <a:r>
              <a:rPr lang="ru-RU" sz="2500" dirty="0" smtClean="0"/>
              <a:t>, </a:t>
            </a:r>
            <a:r>
              <a:rPr lang="en-US" sz="2500" dirty="0" smtClean="0"/>
              <a:t>usually</a:t>
            </a:r>
            <a:r>
              <a:rPr lang="ru-RU" sz="2500" dirty="0" smtClean="0"/>
              <a:t>, </a:t>
            </a:r>
            <a:r>
              <a:rPr lang="en-US" sz="2500" dirty="0" smtClean="0"/>
              <a:t>often</a:t>
            </a:r>
            <a:r>
              <a:rPr lang="ru-RU" sz="2500" dirty="0" smtClean="0"/>
              <a:t>, </a:t>
            </a:r>
            <a:r>
              <a:rPr lang="en-US" sz="2500" dirty="0" smtClean="0"/>
              <a:t>never</a:t>
            </a:r>
            <a:r>
              <a:rPr lang="ru-RU" sz="2500" dirty="0" smtClean="0"/>
              <a:t>, </a:t>
            </a:r>
            <a:r>
              <a:rPr lang="en-US" sz="2500" dirty="0" smtClean="0"/>
              <a:t>sometimes</a:t>
            </a:r>
            <a:r>
              <a:rPr lang="ru-RU" sz="2500" dirty="0" smtClean="0"/>
              <a:t>).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dirty="0" smtClean="0">
                <a:solidFill>
                  <a:schemeClr val="hlink"/>
                </a:solidFill>
                <a:latin typeface="Comic Sans MS" pitchFamily="66" charset="0"/>
              </a:rPr>
              <a:t>I often write letters to my sister.</a:t>
            </a:r>
            <a:endParaRPr lang="ru-RU" sz="2500" dirty="0" smtClean="0">
              <a:solidFill>
                <a:schemeClr val="hlink"/>
              </a:solidFill>
              <a:latin typeface="Comic Sans MS" pitchFamily="66" charset="0"/>
            </a:endParaRP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500" dirty="0" smtClean="0"/>
              <a:t>Ряд последовательных действий в настоящем (</a:t>
            </a:r>
            <a:r>
              <a:rPr lang="en-US" sz="2500" dirty="0" smtClean="0"/>
              <a:t>at first</a:t>
            </a:r>
            <a:r>
              <a:rPr lang="ru-RU" sz="2500" dirty="0" smtClean="0"/>
              <a:t>, </a:t>
            </a:r>
            <a:r>
              <a:rPr lang="en-US" sz="2500" dirty="0" smtClean="0"/>
              <a:t>then</a:t>
            </a:r>
            <a:r>
              <a:rPr lang="ru-RU" sz="2500" dirty="0" smtClean="0"/>
              <a:t>, </a:t>
            </a:r>
            <a:r>
              <a:rPr lang="en-US" sz="2500" dirty="0" smtClean="0"/>
              <a:t>after</a:t>
            </a:r>
            <a:r>
              <a:rPr lang="ru-RU" sz="2500" dirty="0" smtClean="0"/>
              <a:t>).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dirty="0" smtClean="0">
                <a:solidFill>
                  <a:schemeClr val="hlink"/>
                </a:solidFill>
                <a:latin typeface="Comic Sans MS" pitchFamily="66" charset="0"/>
              </a:rPr>
              <a:t>I come to the office, look through the mail and then answer the letters.</a:t>
            </a:r>
            <a:endParaRPr lang="ru-RU" sz="2500" dirty="0" smtClean="0">
              <a:solidFill>
                <a:schemeClr val="hlink"/>
              </a:solidFill>
              <a:latin typeface="Comic Sans MS" pitchFamily="66" charset="0"/>
            </a:endParaRPr>
          </a:p>
          <a:p>
            <a:pPr marL="609600" indent="-609600" eaLnBrk="1" hangingPunct="1">
              <a:lnSpc>
                <a:spcPct val="80000"/>
              </a:lnSpc>
            </a:pPr>
            <a:r>
              <a:rPr lang="ru-RU" sz="2500" dirty="0" smtClean="0"/>
              <a:t>В придаточных предложениях времени и </a:t>
            </a:r>
            <a:endParaRPr lang="en-US" sz="25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dirty="0" smtClean="0"/>
              <a:t>         </a:t>
            </a:r>
            <a:r>
              <a:rPr lang="ru-RU" sz="2500" dirty="0" smtClean="0"/>
              <a:t>условия после союзов: </a:t>
            </a:r>
            <a:r>
              <a:rPr lang="en-US" sz="2500" dirty="0" smtClean="0"/>
              <a:t>if</a:t>
            </a:r>
            <a:r>
              <a:rPr lang="ru-RU" sz="2500" dirty="0" smtClean="0"/>
              <a:t>, </a:t>
            </a:r>
            <a:r>
              <a:rPr lang="en-US" sz="2500" dirty="0" smtClean="0"/>
              <a:t>when</a:t>
            </a:r>
            <a:r>
              <a:rPr lang="ru-RU" sz="2500" dirty="0" smtClean="0"/>
              <a:t>, </a:t>
            </a:r>
            <a:r>
              <a:rPr lang="en-US" sz="2500" dirty="0" smtClean="0"/>
              <a:t>as soon as</a:t>
            </a:r>
            <a:r>
              <a:rPr lang="ru-RU" sz="2500" dirty="0" smtClean="0"/>
              <a:t>,</a:t>
            </a:r>
            <a:endParaRPr lang="en-US" sz="2500" dirty="0" smtClean="0"/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500" dirty="0" smtClean="0"/>
              <a:t> </a:t>
            </a:r>
            <a:r>
              <a:rPr lang="en-US" sz="2500" dirty="0" smtClean="0"/>
              <a:t>        before</a:t>
            </a:r>
            <a:r>
              <a:rPr lang="ru-RU" sz="2500" dirty="0" smtClean="0"/>
              <a:t>, вместо </a:t>
            </a:r>
            <a:r>
              <a:rPr lang="en-US" sz="2500" dirty="0" smtClean="0"/>
              <a:t>Future Simple</a:t>
            </a:r>
            <a:r>
              <a:rPr lang="ru-RU" sz="2500" dirty="0" smtClean="0"/>
              <a:t>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dirty="0" smtClean="0">
                <a:solidFill>
                  <a:schemeClr val="hlink"/>
                </a:solidFill>
                <a:latin typeface="Comic Sans MS" pitchFamily="66" charset="0"/>
              </a:rPr>
              <a:t>As soon as I write the letter I’ll post it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dirty="0" smtClean="0">
                <a:solidFill>
                  <a:schemeClr val="hlink"/>
                </a:solidFill>
                <a:latin typeface="Comic Sans MS" pitchFamily="66" charset="0"/>
              </a:rPr>
              <a:t>immediately.</a:t>
            </a:r>
            <a:endParaRPr lang="ru-RU" sz="2500" dirty="0" smtClean="0">
              <a:solidFill>
                <a:schemeClr val="hlink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476250"/>
            <a:ext cx="7129462" cy="576103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500" smtClean="0"/>
              <a:t>Вместо</a:t>
            </a:r>
            <a:r>
              <a:rPr lang="en-US" sz="2500" smtClean="0"/>
              <a:t> Continuous </a:t>
            </a:r>
            <a:r>
              <a:rPr lang="ru-RU" sz="2500" smtClean="0"/>
              <a:t>с</a:t>
            </a:r>
            <a:r>
              <a:rPr lang="en-US" sz="2500" smtClean="0"/>
              <a:t> </a:t>
            </a:r>
            <a:r>
              <a:rPr lang="ru-RU" sz="2500" smtClean="0"/>
              <a:t>глаголами</a:t>
            </a:r>
            <a:r>
              <a:rPr lang="en-US" sz="2500" smtClean="0"/>
              <a:t>, </a:t>
            </a:r>
            <a:r>
              <a:rPr lang="ru-RU" sz="2500" smtClean="0"/>
              <a:t>обозначающими</a:t>
            </a:r>
            <a:r>
              <a:rPr lang="en-US" sz="2500" smtClean="0"/>
              <a:t> </a:t>
            </a:r>
            <a:r>
              <a:rPr lang="ru-RU" sz="2500" smtClean="0"/>
              <a:t>восприятие</a:t>
            </a:r>
            <a:r>
              <a:rPr lang="en-US" sz="2500" smtClean="0"/>
              <a:t>, </a:t>
            </a:r>
            <a:r>
              <a:rPr lang="ru-RU" sz="2500" smtClean="0"/>
              <a:t>умственную</a:t>
            </a:r>
            <a:r>
              <a:rPr lang="en-US" sz="2500" smtClean="0"/>
              <a:t> </a:t>
            </a:r>
            <a:r>
              <a:rPr lang="ru-RU" sz="2500" smtClean="0"/>
              <a:t>деятельность</a:t>
            </a:r>
            <a:r>
              <a:rPr lang="en-US" sz="2500" smtClean="0"/>
              <a:t>, </a:t>
            </a:r>
            <a:r>
              <a:rPr lang="ru-RU" sz="2500" smtClean="0"/>
              <a:t>чувства</a:t>
            </a:r>
            <a:r>
              <a:rPr lang="en-US" sz="2500" smtClean="0"/>
              <a:t>: to see, to feel, to hear, to like,  to love,  to hate,  to want, to need,  to prefer,  to know, to realize,  to suppose,  to mean,  to understand,  to believe,  to remember,  to contain,  to depend,  to seem, to wish, to desire, to notice, to forget, to recognize, to appear, to possess, to contain, </a:t>
            </a:r>
            <a:r>
              <a:rPr lang="ru-RU" sz="2500" smtClean="0"/>
              <a:t>с</a:t>
            </a:r>
            <a:r>
              <a:rPr lang="en-US" sz="2500" smtClean="0"/>
              <a:t> </a:t>
            </a:r>
            <a:r>
              <a:rPr lang="ru-RU" sz="2500" smtClean="0"/>
              <a:t>глаголами</a:t>
            </a:r>
            <a:r>
              <a:rPr lang="en-US" sz="2500" smtClean="0"/>
              <a:t> to be, to belong, to consist.</a:t>
            </a:r>
            <a:endParaRPr lang="ru-RU" sz="25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smtClean="0">
                <a:solidFill>
                  <a:schemeClr val="hlink"/>
                </a:solidFill>
                <a:latin typeface="Comic Sans MS" pitchFamily="66" charset="0"/>
              </a:rPr>
              <a:t>I hear a noise.</a:t>
            </a:r>
            <a:endParaRPr lang="ru-RU" sz="2500" smtClean="0">
              <a:solidFill>
                <a:schemeClr val="hlink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500" smtClean="0"/>
              <a:t>Обещания</a:t>
            </a:r>
            <a:r>
              <a:rPr lang="en-US" sz="2500" smtClean="0"/>
              <a:t> </a:t>
            </a:r>
            <a:r>
              <a:rPr lang="ru-RU" sz="2500" smtClean="0"/>
              <a:t>с</a:t>
            </a:r>
            <a:r>
              <a:rPr lang="en-US" sz="2500" smtClean="0"/>
              <a:t> </a:t>
            </a:r>
            <a:r>
              <a:rPr lang="ru-RU" sz="2500" smtClean="0"/>
              <a:t>глаголами</a:t>
            </a:r>
            <a:r>
              <a:rPr lang="en-US" sz="2500" smtClean="0"/>
              <a:t> to promise, to suggest, to apologise, to advise, to insist, to agree, to refuse.</a:t>
            </a:r>
            <a:endParaRPr lang="ru-RU" sz="25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500" smtClean="0">
                <a:solidFill>
                  <a:schemeClr val="hlink"/>
                </a:solidFill>
                <a:latin typeface="Comic Sans MS" pitchFamily="66" charset="0"/>
              </a:rPr>
              <a:t>I promise I won’t be late.</a:t>
            </a:r>
            <a:endParaRPr lang="ru-RU" sz="2500" smtClean="0">
              <a:solidFill>
                <a:schemeClr val="hlink"/>
              </a:solidFill>
              <a:latin typeface="Comic Sans MS" pitchFamily="66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500" smtClean="0">
              <a:solidFill>
                <a:schemeClr val="hlink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1187624" y="188640"/>
            <a:ext cx="7776864" cy="648072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500" dirty="0" smtClean="0">
                <a:latin typeface="Comic Sans MS" pitchFamily="66" charset="0"/>
              </a:rPr>
              <a:t>My working day (to begin) at seven o'clock. I (to get) up, (to switch) on the radio and (to do) my morning exercises. It (to take) me fifteen minutes. At half past seven we (to have) breakfast. My father and I (to leave) home at eight o'clock. He (to take) a bus to his factory. My mother (to be) a doctor, she (to leave) home at nine o'clock. In the evening we (to gather) in the living room. We (to watch) TV and (to talk). </a:t>
            </a:r>
            <a:endParaRPr lang="ru-RU" sz="2500" dirty="0" smtClean="0">
              <a:latin typeface="Comic Sans MS" pitchFamily="66" charset="0"/>
            </a:endParaRPr>
          </a:p>
          <a:p>
            <a:pPr eaLnBrk="1" hangingPunct="1">
              <a:spcBef>
                <a:spcPts val="0"/>
              </a:spcBef>
            </a:pPr>
            <a:r>
              <a:rPr lang="en-US" sz="2500" dirty="0" smtClean="0">
                <a:latin typeface="Comic Sans MS" pitchFamily="66" charset="0"/>
              </a:rPr>
              <a:t>My working day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begins</a:t>
            </a:r>
            <a:r>
              <a:rPr lang="en-US" sz="2500" dirty="0" smtClean="0">
                <a:latin typeface="Comic Sans MS" pitchFamily="66" charset="0"/>
              </a:rPr>
              <a:t> at seven o'clock. I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get</a:t>
            </a:r>
            <a:r>
              <a:rPr lang="en-US" sz="2500" dirty="0" smtClean="0">
                <a:latin typeface="Comic Sans MS" pitchFamily="66" charset="0"/>
              </a:rPr>
              <a:t> up,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switch</a:t>
            </a:r>
            <a:r>
              <a:rPr lang="en-US" sz="2500" dirty="0" smtClean="0">
                <a:latin typeface="Comic Sans MS" pitchFamily="66" charset="0"/>
              </a:rPr>
              <a:t> on the radio and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do</a:t>
            </a:r>
            <a:r>
              <a:rPr lang="en-US" sz="2500" dirty="0" smtClean="0">
                <a:latin typeface="Comic Sans MS" pitchFamily="66" charset="0"/>
              </a:rPr>
              <a:t> my morning exercises. It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takes</a:t>
            </a:r>
            <a:r>
              <a:rPr lang="en-US" sz="2500" dirty="0" smtClean="0">
                <a:latin typeface="Comic Sans MS" pitchFamily="66" charset="0"/>
              </a:rPr>
              <a:t> me fifteen minutes. At half past seven we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have</a:t>
            </a:r>
            <a:r>
              <a:rPr lang="en-US" sz="2500" dirty="0" smtClean="0">
                <a:latin typeface="Comic Sans MS" pitchFamily="66" charset="0"/>
              </a:rPr>
              <a:t> breakfast. My father and I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leave</a:t>
            </a:r>
            <a:r>
              <a:rPr lang="en-US" sz="2500" dirty="0" smtClean="0">
                <a:latin typeface="Comic Sans MS" pitchFamily="66" charset="0"/>
              </a:rPr>
              <a:t> home at eight o'clock. He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takes</a:t>
            </a:r>
            <a:r>
              <a:rPr lang="en-US" sz="2500" dirty="0" smtClean="0">
                <a:latin typeface="Comic Sans MS" pitchFamily="66" charset="0"/>
              </a:rPr>
              <a:t> a bus to his factory. My mother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is</a:t>
            </a:r>
            <a:r>
              <a:rPr lang="en-US" sz="2500" dirty="0" smtClean="0">
                <a:latin typeface="Comic Sans MS" pitchFamily="66" charset="0"/>
              </a:rPr>
              <a:t> a doctor, she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leaves</a:t>
            </a:r>
            <a:r>
              <a:rPr lang="en-US" sz="2500" dirty="0" smtClean="0">
                <a:latin typeface="Comic Sans MS" pitchFamily="66" charset="0"/>
              </a:rPr>
              <a:t> home at nine o'clock. In the evening we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gather</a:t>
            </a:r>
            <a:r>
              <a:rPr lang="en-US" sz="2500" dirty="0" smtClean="0">
                <a:latin typeface="Comic Sans MS" pitchFamily="66" charset="0"/>
              </a:rPr>
              <a:t> in the living room. We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watch</a:t>
            </a:r>
            <a:r>
              <a:rPr lang="en-US" sz="2500" dirty="0" smtClean="0">
                <a:latin typeface="Comic Sans MS" pitchFamily="66" charset="0"/>
              </a:rPr>
              <a:t> TV and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talk</a:t>
            </a:r>
            <a:r>
              <a:rPr lang="en-US" sz="2500" dirty="0" smtClean="0">
                <a:latin typeface="Comic Sans MS" pitchFamily="66" charset="0"/>
              </a:rPr>
              <a:t>. </a:t>
            </a:r>
            <a:endParaRPr lang="ru-RU" sz="25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1259632" y="620688"/>
            <a:ext cx="7344816" cy="4824536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500" dirty="0" smtClean="0">
                <a:latin typeface="Comic Sans MS" pitchFamily="66" charset="0"/>
              </a:rPr>
              <a:t>My sister (to get) up at eight o'clock.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500" dirty="0" smtClean="0">
                <a:latin typeface="Comic Sans MS" pitchFamily="66" charset="0"/>
              </a:rPr>
              <a:t>My sister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gets</a:t>
            </a:r>
            <a:r>
              <a:rPr lang="en-US" sz="2500" dirty="0" smtClean="0">
                <a:latin typeface="Comic Sans MS" pitchFamily="66" charset="0"/>
              </a:rPr>
              <a:t> up at eight o'clock.</a:t>
            </a:r>
            <a:endParaRPr lang="ru-RU" sz="2500" dirty="0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500" dirty="0" smtClean="0">
                <a:latin typeface="Comic Sans MS" pitchFamily="66" charset="0"/>
              </a:rPr>
              <a:t>She (to be) a schoolgirl. She (to go) to school in the afternoon.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sz="2500" dirty="0" smtClean="0">
                <a:latin typeface="Comic Sans MS" pitchFamily="66" charset="0"/>
              </a:rPr>
              <a:t>She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is</a:t>
            </a:r>
            <a:r>
              <a:rPr lang="en-US" sz="2500" dirty="0" smtClean="0">
                <a:latin typeface="Comic Sans MS" pitchFamily="66" charset="0"/>
              </a:rPr>
              <a:t> a schoolgirl. She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goes</a:t>
            </a:r>
            <a:r>
              <a:rPr lang="en-US" sz="2500" dirty="0" smtClean="0">
                <a:latin typeface="Comic Sans MS" pitchFamily="66" charset="0"/>
              </a:rPr>
              <a:t> to school in the afternoon. </a:t>
            </a:r>
            <a:endParaRPr lang="ru-RU" sz="2500" dirty="0" smtClean="0">
              <a:latin typeface="Comic Sans MS" pitchFamily="66" charset="0"/>
            </a:endParaRPr>
          </a:p>
          <a:p>
            <a:pPr eaLnBrk="1" hangingPunct="1">
              <a:spcBef>
                <a:spcPts val="0"/>
              </a:spcBef>
            </a:pPr>
            <a:r>
              <a:rPr lang="ru-RU" sz="2500" dirty="0" smtClean="0">
                <a:latin typeface="Comic Sans MS" pitchFamily="66" charset="0"/>
              </a:rPr>
              <a:t> </a:t>
            </a:r>
            <a:r>
              <a:rPr lang="en-US" sz="2500" dirty="0" smtClean="0">
                <a:latin typeface="Comic Sans MS" pitchFamily="66" charset="0"/>
              </a:rPr>
              <a:t>Jane (to be) fond of sports. She (to do) her morning exercises every day. </a:t>
            </a:r>
          </a:p>
          <a:p>
            <a:pPr eaLnBrk="1" hangingPunct="1">
              <a:spcBef>
                <a:spcPts val="0"/>
              </a:spcBef>
              <a:buNone/>
            </a:pPr>
            <a:r>
              <a:rPr lang="en-US" sz="2500" dirty="0" smtClean="0">
                <a:latin typeface="Comic Sans MS" pitchFamily="66" charset="0"/>
              </a:rPr>
              <a:t>Jane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is</a:t>
            </a:r>
            <a:r>
              <a:rPr lang="en-US" sz="2500" dirty="0" smtClean="0">
                <a:latin typeface="Comic Sans MS" pitchFamily="66" charset="0"/>
              </a:rPr>
              <a:t> fond of sports. She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does</a:t>
            </a:r>
            <a:r>
              <a:rPr lang="en-US" sz="2500" dirty="0" smtClean="0">
                <a:latin typeface="Comic Sans MS" pitchFamily="66" charset="0"/>
              </a:rPr>
              <a:t> her morning exercises every day.</a:t>
            </a:r>
          </a:p>
          <a:p>
            <a:pPr eaLnBrk="1" hangingPunct="1">
              <a:spcBef>
                <a:spcPts val="0"/>
              </a:spcBef>
            </a:pPr>
            <a:endParaRPr lang="ru-RU" sz="25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548680"/>
            <a:ext cx="7499350" cy="48006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en-US" sz="2500" dirty="0" smtClean="0">
                <a:latin typeface="Comic Sans MS" pitchFamily="66" charset="0"/>
              </a:rPr>
              <a:t>For breakfast she (to have) two eggs, a sandwich and a cup of tea. </a:t>
            </a:r>
          </a:p>
          <a:p>
            <a:pPr eaLnBrk="1" hangingPunct="1">
              <a:spcBef>
                <a:spcPts val="0"/>
              </a:spcBef>
              <a:buNone/>
            </a:pPr>
            <a:r>
              <a:rPr lang="en-US" sz="2500" dirty="0" smtClean="0">
                <a:latin typeface="Comic Sans MS" pitchFamily="66" charset="0"/>
              </a:rPr>
              <a:t>For breakfast she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has</a:t>
            </a:r>
            <a:r>
              <a:rPr lang="en-US" sz="2500" dirty="0" smtClean="0">
                <a:latin typeface="Comic Sans MS" pitchFamily="66" charset="0"/>
              </a:rPr>
              <a:t> two eggs, a sandwich and a cup of tea.</a:t>
            </a:r>
            <a:endParaRPr lang="ru-RU" sz="2500" dirty="0" smtClean="0">
              <a:latin typeface="Comic Sans MS" pitchFamily="66" charset="0"/>
            </a:endParaRPr>
          </a:p>
          <a:p>
            <a:pPr eaLnBrk="1" hangingPunct="1">
              <a:spcBef>
                <a:spcPts val="0"/>
              </a:spcBef>
            </a:pPr>
            <a:r>
              <a:rPr lang="en-US" sz="2500" dirty="0" smtClean="0">
                <a:latin typeface="Comic Sans MS" pitchFamily="66" charset="0"/>
              </a:rPr>
              <a:t>After breakfast she (to go) to school. </a:t>
            </a:r>
          </a:p>
          <a:p>
            <a:pPr eaLnBrk="1" hangingPunct="1">
              <a:spcBef>
                <a:spcPts val="0"/>
              </a:spcBef>
              <a:buNone/>
            </a:pPr>
            <a:r>
              <a:rPr lang="en-US" sz="2500" dirty="0" smtClean="0">
                <a:latin typeface="Comic Sans MS" pitchFamily="66" charset="0"/>
              </a:rPr>
              <a:t>After breakfast she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goes</a:t>
            </a:r>
            <a:r>
              <a:rPr lang="en-US" sz="2500" dirty="0" smtClean="0">
                <a:latin typeface="Comic Sans MS" pitchFamily="66" charset="0"/>
              </a:rPr>
              <a:t> to school. </a:t>
            </a:r>
            <a:endParaRPr lang="ru-RU" sz="2500" dirty="0" smtClean="0">
              <a:latin typeface="Comic Sans MS" pitchFamily="66" charset="0"/>
            </a:endParaRPr>
          </a:p>
          <a:p>
            <a:pPr eaLnBrk="1" hangingPunct="1">
              <a:spcBef>
                <a:spcPts val="0"/>
              </a:spcBef>
            </a:pPr>
            <a:r>
              <a:rPr lang="ru-RU" sz="2500" dirty="0" smtClean="0">
                <a:latin typeface="Comic Sans MS" pitchFamily="66" charset="0"/>
              </a:rPr>
              <a:t> </a:t>
            </a:r>
            <a:r>
              <a:rPr lang="en-US" sz="2500" dirty="0" smtClean="0">
                <a:latin typeface="Comic Sans MS" pitchFamily="66" charset="0"/>
              </a:rPr>
              <a:t>It (to take) her two hours to do her homework. </a:t>
            </a:r>
          </a:p>
          <a:p>
            <a:pPr eaLnBrk="1" hangingPunct="1">
              <a:spcBef>
                <a:spcPts val="0"/>
              </a:spcBef>
              <a:buNone/>
            </a:pPr>
            <a:r>
              <a:rPr lang="ru-RU" sz="2500" dirty="0" smtClean="0">
                <a:latin typeface="Comic Sans MS" pitchFamily="66" charset="0"/>
              </a:rPr>
              <a:t> </a:t>
            </a:r>
            <a:r>
              <a:rPr lang="en-US" sz="2500" dirty="0" smtClean="0">
                <a:latin typeface="Comic Sans MS" pitchFamily="66" charset="0"/>
              </a:rPr>
              <a:t>It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takes</a:t>
            </a:r>
            <a:r>
              <a:rPr lang="en-US" sz="2500" dirty="0" smtClean="0">
                <a:latin typeface="Comic Sans MS" pitchFamily="66" charset="0"/>
              </a:rPr>
              <a:t> her two hours to do her homework. </a:t>
            </a:r>
          </a:p>
          <a:p>
            <a:pPr eaLnBrk="1" hangingPunct="1">
              <a:spcBef>
                <a:spcPts val="0"/>
              </a:spcBef>
            </a:pPr>
            <a:r>
              <a:rPr lang="en-US" sz="2500" dirty="0" smtClean="0">
                <a:latin typeface="Comic Sans MS" pitchFamily="66" charset="0"/>
              </a:rPr>
              <a:t>She (to speak) French well. </a:t>
            </a:r>
          </a:p>
          <a:p>
            <a:pPr eaLnBrk="1" hangingPunct="1">
              <a:spcBef>
                <a:spcPts val="0"/>
              </a:spcBef>
              <a:buNone/>
            </a:pPr>
            <a:r>
              <a:rPr lang="en-US" sz="2500" dirty="0" smtClean="0">
                <a:latin typeface="Comic Sans MS" pitchFamily="66" charset="0"/>
              </a:rPr>
              <a:t>She </a:t>
            </a:r>
            <a:r>
              <a:rPr lang="en-US" sz="2500" dirty="0" smtClean="0">
                <a:solidFill>
                  <a:srgbClr val="0070C0"/>
                </a:solidFill>
                <a:latin typeface="Comic Sans MS" pitchFamily="66" charset="0"/>
              </a:rPr>
              <a:t>speaks</a:t>
            </a:r>
            <a:r>
              <a:rPr lang="en-US" sz="2500" dirty="0" smtClean="0">
                <a:latin typeface="Comic Sans MS" pitchFamily="66" charset="0"/>
              </a:rPr>
              <a:t> French well.</a:t>
            </a:r>
          </a:p>
          <a:p>
            <a:endParaRPr lang="ru-RU" sz="2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Литература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435100" y="1447800"/>
            <a:ext cx="6923088" cy="3981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000" smtClean="0"/>
              <a:t>Качалова К. Н., Израилевич Е. Е. Практическая грамматика английского языка. : В 2-х т. Т2, К.: Методика, 2003 г. — 304 с.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000" smtClean="0"/>
              <a:t>Голицынский Ю. В. Грамматика: Сборник упражнений.— 7-е изд., испр. и доп. —СПб.: КАРО, 2011— 576с. 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334</TotalTime>
  <Words>847</Words>
  <Application>Microsoft Office PowerPoint</Application>
  <PresentationFormat>Экран (4:3)</PresentationFormat>
  <Paragraphs>85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Present Simple</vt:lpstr>
      <vt:lpstr>Слайд 2</vt:lpstr>
      <vt:lpstr>Слайд 3</vt:lpstr>
      <vt:lpstr>Слайд 4</vt:lpstr>
      <vt:lpstr>Слайд 5</vt:lpstr>
      <vt:lpstr>Слайд 6</vt:lpstr>
      <vt:lpstr>Слайд 7</vt:lpstr>
      <vt:lpstr>Литература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 Simple</dc:title>
  <dc:creator>Оксана</dc:creator>
  <cp:lastModifiedBy>Оксана</cp:lastModifiedBy>
  <cp:revision>28</cp:revision>
  <dcterms:created xsi:type="dcterms:W3CDTF">2014-02-06T11:31:12Z</dcterms:created>
  <dcterms:modified xsi:type="dcterms:W3CDTF">2014-02-21T06:32:55Z</dcterms:modified>
</cp:coreProperties>
</file>