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10" r:id="rId2"/>
    <p:sldMasterId id="2147483746" r:id="rId3"/>
  </p:sldMasterIdLst>
  <p:sldIdLst>
    <p:sldId id="293" r:id="rId4"/>
    <p:sldId id="327" r:id="rId5"/>
    <p:sldId id="373" r:id="rId6"/>
    <p:sldId id="332" r:id="rId7"/>
    <p:sldId id="333" r:id="rId8"/>
    <p:sldId id="334" r:id="rId9"/>
    <p:sldId id="341" r:id="rId10"/>
    <p:sldId id="342" r:id="rId11"/>
    <p:sldId id="343" r:id="rId12"/>
    <p:sldId id="344" r:id="rId13"/>
    <p:sldId id="345" r:id="rId14"/>
    <p:sldId id="346" r:id="rId15"/>
    <p:sldId id="352" r:id="rId16"/>
    <p:sldId id="348" r:id="rId17"/>
    <p:sldId id="347" r:id="rId18"/>
    <p:sldId id="374" r:id="rId19"/>
    <p:sldId id="375" r:id="rId20"/>
    <p:sldId id="355" r:id="rId21"/>
    <p:sldId id="356" r:id="rId22"/>
    <p:sldId id="357" r:id="rId23"/>
    <p:sldId id="372" r:id="rId24"/>
    <p:sldId id="369" r:id="rId25"/>
    <p:sldId id="370" r:id="rId26"/>
    <p:sldId id="376" r:id="rId27"/>
    <p:sldId id="349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89E"/>
    <a:srgbClr val="FFCC66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0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95838-A392-4541-851B-9A9AE09F1B0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6E6E0-8F31-4021-B1D2-1EFE6E8DE00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342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AD283F-1E89-4EB2-BF28-914519EB091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449397-1EFA-495D-9246-29AE7787EDF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220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F6F82-6FE0-4698-A9D3-58BE212EA94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DD719-5C69-4A57-BA06-BE0652CA4ED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6592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801F0-7214-4551-9DFD-00A9A5F9690D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31.03.2013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B3776-7F60-4D96-B1AF-B14A4EF9FBA3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7450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22FE2-2170-441B-AF2E-5345DD2977B5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31.03.2013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98A0E-69CF-4AB0-87D9-1775A5A5B567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030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A4D4D-D0A5-400E-A34A-5225387FA0C5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31.03.2013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45470-2898-4DF0-8A2A-9014E632D382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9379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69065D-4893-4974-ACB0-0DBDC564D06C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31.03.2013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C6466-5EBD-4CBA-8973-A26C77360697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0700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71B14-8AA4-41A0-BB11-703BEBDA427E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31.03.2013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CA7605-C1C6-4BE9-BCE9-710D2A9F7D75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7882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95941-86AC-4744-98A8-29813F261E91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31.03.2013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A1F63-AC02-4315-842E-2AAB8727D55B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5196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221A1C-EDE4-4E34-B57F-56A742E1C858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31.03.2013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F98CC-FE1C-4F46-8B19-9852D741898C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7745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8AE00-C50C-461A-AAE4-08724207C483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31.03.2013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902DA-3688-440B-9F4F-FD5A0C23F6DA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0080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79BD22-DCDA-427E-B4F0-B057DE947E2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75384-2506-47BF-8C3A-92D4BC51412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4427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7387B8-F923-4F50-8A88-9D70D47D7176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31.03.2013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B9CBE-CD14-4F34-9A02-9CDF997F6F03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5998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7AAB6-6BA0-4BE3-A32D-BCE2F68B074E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31.03.2013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8C33B-89A2-44CB-96A0-C7782D659D5B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675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32A0D-A7F1-4C98-9B28-D9B7ABC67357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31.03.2013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03E47-FE00-4012-ABC5-AF5A22A253D4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2139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801F0-7214-4551-9DFD-00A9A5F9690D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31.03.2013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B3776-7F60-4D96-B1AF-B14A4EF9FBA3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0304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22FE2-2170-441B-AF2E-5345DD2977B5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31.03.2013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98A0E-69CF-4AB0-87D9-1775A5A5B567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9949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A4D4D-D0A5-400E-A34A-5225387FA0C5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31.03.2013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45470-2898-4DF0-8A2A-9014E632D382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26301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69065D-4893-4974-ACB0-0DBDC564D06C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31.03.2013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C6466-5EBD-4CBA-8973-A26C77360697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7947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71B14-8AA4-41A0-BB11-703BEBDA427E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31.03.2013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CA7605-C1C6-4BE9-BCE9-710D2A9F7D75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1229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95941-86AC-4744-98A8-29813F261E91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31.03.2013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A1F63-AC02-4315-842E-2AAB8727D55B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0791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221A1C-EDE4-4E34-B57F-56A742E1C858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31.03.2013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F98CC-FE1C-4F46-8B19-9852D741898C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104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01261-2474-4FFF-89AD-4B5FD0079C7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C7761E-1625-4349-80FE-C2B19C4A214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60205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8AE00-C50C-461A-AAE4-08724207C483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31.03.2013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902DA-3688-440B-9F4F-FD5A0C23F6DA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7466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7387B8-F923-4F50-8A88-9D70D47D7176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31.03.2013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B9CBE-CD14-4F34-9A02-9CDF997F6F03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7064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7AAB6-6BA0-4BE3-A32D-BCE2F68B074E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31.03.2013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8C33B-89A2-44CB-96A0-C7782D659D5B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47175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32A0D-A7F1-4C98-9B28-D9B7ABC67357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31.03.2013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03E47-FE00-4012-ABC5-AF5A22A253D4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731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1BA302-21B4-4FFF-AAA2-360BF003352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B24571-C846-4FF7-A677-F196440EAB1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8595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39272-5C04-47FF-BC9C-E1A96F2C14E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FEA16-6956-45C5-8318-5400CCED6FA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606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704FDF-794B-4DDA-B1E4-282B6CF1DD0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E331F-6D81-4B5C-B78A-6B148565D3A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8400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E719A-C708-48C9-A772-23F28476B4E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735374-AEE2-4463-9294-E922003F899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0669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EE7E8F-3A69-479D-ABBB-74FDB153901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EA63A-069B-4A56-8EBB-FC52229CD9B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2436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84F5CF-C35F-4FDD-8B5E-4B4814DD647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4C80EB-56C8-4516-9928-461C144FED6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561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7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76369D6-FF27-42A8-9420-F5D2A382300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91206B9-2EE4-4B42-8534-B99A3DBFD6C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032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4EA5DB5-3C51-43EF-91EB-7C51AD4F43A0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31.03.2013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22CC9BB-FDD0-4A71-866A-6450AF64719A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00128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fontAlgn="base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4EA5DB5-3C51-43EF-91EB-7C51AD4F43A0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31.03.2013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22CC9BB-FDD0-4A71-866A-6450AF64719A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06738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fontAlgn="base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iIkCpOty5B4" TargetMode="Externa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img.dooyoo.co.uk/GB_EN/orig/0/2/2/7/5/227509.jpg" TargetMode="External"/><Relationship Id="rId13" Type="http://schemas.openxmlformats.org/officeDocument/2006/relationships/hyperlink" Target="http://www.activityvillage.co.uk/pdfs/london_landmarks_word_scramble.pdf" TargetMode="External"/><Relationship Id="rId18" Type="http://schemas.openxmlformats.org/officeDocument/2006/relationships/hyperlink" Target="http://resources.woodlands-junior.kent.sch.uk/customs/questions/london/tower.htm" TargetMode="External"/><Relationship Id="rId3" Type="http://schemas.openxmlformats.org/officeDocument/2006/relationships/hyperlink" Target="http://img1.10bestmedia.com/Images/Photos/166242/london-eye_36_273x214.jpg" TargetMode="External"/><Relationship Id="rId21" Type="http://schemas.openxmlformats.org/officeDocument/2006/relationships/hyperlink" Target="http://resources.woodlands-junior.kent.sch.uk/customs/questions/london/buckinghampalace.htm" TargetMode="External"/><Relationship Id="rId7" Type="http://schemas.openxmlformats.org/officeDocument/2006/relationships/hyperlink" Target="http://www.e-architect.co.uk/images/jpgs/london/tower_of_london_wa261108.jpg" TargetMode="External"/><Relationship Id="rId12" Type="http://schemas.openxmlformats.org/officeDocument/2006/relationships/hyperlink" Target="http://c1038.r38.cf3.rackcdn.com/group1/building1415/media/millennium_dome_wa261108.jpg" TargetMode="External"/><Relationship Id="rId17" Type="http://schemas.openxmlformats.org/officeDocument/2006/relationships/hyperlink" Target="http://resources.woodlands-junior.kent.sch.uk/customs/questions/london/attractions/westminster.htm" TargetMode="External"/><Relationship Id="rId2" Type="http://schemas.openxmlformats.org/officeDocument/2006/relationships/hyperlink" Target="http://www.chanceuk.com/userimages/resources/london_eye.jpg" TargetMode="External"/><Relationship Id="rId16" Type="http://schemas.openxmlformats.org/officeDocument/2006/relationships/hyperlink" Target="http://resources.woodlands-junior.kent.sch.uk/customs/questions/london/trafalgar.htm" TargetMode="External"/><Relationship Id="rId20" Type="http://schemas.openxmlformats.org/officeDocument/2006/relationships/hyperlink" Target="http://mpml.wordpress.com/2010/11/08/london-sightseeing/#jp-carousel-400" TargetMode="External"/><Relationship Id="rId1" Type="http://schemas.openxmlformats.org/officeDocument/2006/relationships/slideLayout" Target="../slideLayouts/slideLayout24.xml"/><Relationship Id="rId6" Type="http://schemas.openxmlformats.org/officeDocument/2006/relationships/hyperlink" Target="http://www.bankoboev.ru/images/MzEyMzYx/Bankoboev.Ru_london_v_tumane.jpg" TargetMode="External"/><Relationship Id="rId11" Type="http://schemas.openxmlformats.org/officeDocument/2006/relationships/hyperlink" Target="http://upload.wikimedia.org/wikipedia/commons/thumb/6/6e/West_Side_of_Westminster_Abbey,_London_-_geograph.org.uk_-_1406999.jpg/250px-West_Side_of_Westminster_Abbey,_London_-_geograph.org.uk_-_1406999.jpg" TargetMode="External"/><Relationship Id="rId5" Type="http://schemas.openxmlformats.org/officeDocument/2006/relationships/hyperlink" Target="http://blog.corporatestays.com/files/2012/06/corporatestays-london.jpg" TargetMode="External"/><Relationship Id="rId15" Type="http://schemas.openxmlformats.org/officeDocument/2006/relationships/hyperlink" Target="http://upload.wikimedia.org/wikipedia/commons/b/b1/Marble_Arch_2.JPG" TargetMode="External"/><Relationship Id="rId10" Type="http://schemas.openxmlformats.org/officeDocument/2006/relationships/hyperlink" Target="http://www.london-attractions.info/images/attractions/houses-of-parliament.jpeg" TargetMode="External"/><Relationship Id="rId19" Type="http://schemas.openxmlformats.org/officeDocument/2006/relationships/hyperlink" Target="http://anicabitten.wordpress.com/2012/05/05/a-morada-final-dos-escritores-londres/" TargetMode="External"/><Relationship Id="rId4" Type="http://schemas.openxmlformats.org/officeDocument/2006/relationships/hyperlink" Target="http://i.telegraph.co.uk/multimedia/archive/01412/Big-ben-bell_1412930i.jpg" TargetMode="External"/><Relationship Id="rId9" Type="http://schemas.openxmlformats.org/officeDocument/2006/relationships/hyperlink" Target="http://lifeglobe.net/x/entry/680/0_275e9_e2d9ad85_XL_1.jpg" TargetMode="External"/><Relationship Id="rId14" Type="http://schemas.openxmlformats.org/officeDocument/2006/relationships/hyperlink" Target="http://stat11.privet.ru/lr/082bbccba4f8bff9b636c1a49aa5b873" TargetMode="External"/><Relationship Id="rId22" Type="http://schemas.openxmlformats.org/officeDocument/2006/relationships/hyperlink" Target="http://www.youtube.com/watch?v=iIkCpOty5B4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.VladimirPK\Desktop\Викторина Лондон\Рисунок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87307" y="3244334"/>
            <a:ext cx="4756943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London Attractions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67944" y="6072153"/>
            <a:ext cx="5035930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 smtClean="0"/>
              <a:t>                </a:t>
            </a:r>
            <a:r>
              <a:rPr lang="ru-RU" dirty="0" err="1" smtClean="0"/>
              <a:t>Раева</a:t>
            </a:r>
            <a:r>
              <a:rPr lang="ru-RU" dirty="0" smtClean="0"/>
              <a:t> Ольга Владимировна</a:t>
            </a:r>
          </a:p>
          <a:p>
            <a:r>
              <a:rPr lang="ru-RU" dirty="0" smtClean="0"/>
              <a:t>Учитель МБОУ «Лицей №2 имени </a:t>
            </a:r>
            <a:r>
              <a:rPr lang="ru-RU" dirty="0" err="1" smtClean="0"/>
              <a:t>В.В.Разуваева</a:t>
            </a:r>
            <a:r>
              <a:rPr lang="ru-RU" dirty="0" smtClean="0"/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27026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1259632"/>
          </a:xfrm>
        </p:spPr>
        <p:txBody>
          <a:bodyPr>
            <a:noAutofit/>
          </a:bodyPr>
          <a:lstStyle/>
          <a:p>
            <a:r>
              <a:rPr lang="en-US" sz="3600" dirty="0" smtClean="0"/>
              <a:t>It (?) </a:t>
            </a:r>
            <a:r>
              <a:rPr lang="en-US" sz="3600" dirty="0"/>
              <a:t>is also known as the Palace of Westminster </a:t>
            </a:r>
            <a:br>
              <a:rPr lang="en-US" sz="3600" dirty="0"/>
            </a:br>
            <a:r>
              <a:rPr lang="en-US" sz="3600" dirty="0" smtClean="0"/>
              <a:t> </a:t>
            </a:r>
            <a:endParaRPr lang="ru-RU" sz="36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782" y="1314513"/>
            <a:ext cx="7535641" cy="5535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84504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The </a:t>
            </a:r>
            <a:r>
              <a:rPr lang="en-US" dirty="0"/>
              <a:t>royal </a:t>
            </a:r>
            <a:r>
              <a:rPr lang="en-US" dirty="0" err="1"/>
              <a:t>coronatons</a:t>
            </a:r>
            <a:r>
              <a:rPr lang="en-US" dirty="0"/>
              <a:t> take place there </a:t>
            </a:r>
            <a:r>
              <a:rPr lang="en-US" dirty="0" smtClean="0"/>
              <a:t>(?) since </a:t>
            </a:r>
            <a:r>
              <a:rPr lang="en-US" dirty="0"/>
              <a:t>1066.</a:t>
            </a:r>
            <a:br>
              <a:rPr lang="en-US" dirty="0"/>
            </a:b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6178" y="1340768"/>
            <a:ext cx="3998937" cy="532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84504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620688"/>
            <a:ext cx="9144000" cy="1296144"/>
          </a:xfrm>
        </p:spPr>
        <p:txBody>
          <a:bodyPr>
            <a:normAutofit fontScale="90000"/>
          </a:bodyPr>
          <a:lstStyle/>
          <a:p>
            <a:r>
              <a:rPr lang="en-US" dirty="0"/>
              <a:t>It </a:t>
            </a:r>
            <a:r>
              <a:rPr lang="en-US" dirty="0" smtClean="0"/>
              <a:t>(?) was </a:t>
            </a:r>
            <a:r>
              <a:rPr lang="en-US" dirty="0"/>
              <a:t>built on the Meridian Line in Greenwich to celebrate the start of the new Millennium. </a:t>
            </a:r>
            <a:br>
              <a:rPr lang="en-US" dirty="0"/>
            </a:b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5"/>
          <a:stretch/>
        </p:blipFill>
        <p:spPr bwMode="auto">
          <a:xfrm>
            <a:off x="683568" y="1994886"/>
            <a:ext cx="8020809" cy="4854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84504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Autofit/>
          </a:bodyPr>
          <a:lstStyle/>
          <a:p>
            <a:r>
              <a:rPr lang="en-US" sz="2800" dirty="0"/>
              <a:t>Historically, only members of the royal family and the King's Troop, Royal Horse Artillery, have been allowed to pass through </a:t>
            </a:r>
            <a:r>
              <a:rPr lang="ru-RU" sz="2800" dirty="0" smtClean="0"/>
              <a:t> ?...  </a:t>
            </a:r>
            <a:r>
              <a:rPr lang="en-US" sz="2800" dirty="0" smtClean="0"/>
              <a:t>in </a:t>
            </a:r>
            <a:r>
              <a:rPr lang="en-US" sz="2800" dirty="0"/>
              <a:t>ceremonial procession</a:t>
            </a:r>
            <a:r>
              <a:rPr lang="en-US" sz="2800" dirty="0" smtClean="0"/>
              <a:t>.</a:t>
            </a:r>
            <a:endParaRPr lang="ru-RU" sz="2800" dirty="0"/>
          </a:p>
        </p:txBody>
      </p:sp>
      <p:pic>
        <p:nvPicPr>
          <p:cNvPr id="1026" name="Picture 2" descr="C:\Users\user.VladimirPK\Desktop\Викторина Лондон\Рисунок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700" y="1772816"/>
            <a:ext cx="7339013" cy="489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59543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19672" y="332656"/>
            <a:ext cx="5976664" cy="936104"/>
          </a:xfrm>
        </p:spPr>
        <p:txBody>
          <a:bodyPr>
            <a:normAutofit fontScale="90000"/>
          </a:bodyPr>
          <a:lstStyle/>
          <a:p>
            <a:r>
              <a:rPr lang="en-US" dirty="0"/>
              <a:t>WORD SCRAMBLE</a:t>
            </a:r>
            <a:br>
              <a:rPr lang="en-US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1443841"/>
            <a:ext cx="45720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32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1</a:t>
            </a:r>
            <a:r>
              <a:rPr lang="en-US" sz="32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 </a:t>
            </a:r>
            <a:r>
              <a:rPr lang="en-US" sz="32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neoslns</a:t>
            </a:r>
            <a:r>
              <a:rPr lang="en-US" sz="3200" dirty="0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 </a:t>
            </a:r>
            <a:r>
              <a:rPr lang="en-US" sz="32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cmounl</a:t>
            </a:r>
            <a:endParaRPr lang="en-US" sz="3200" dirty="0">
              <a:solidFill>
                <a:schemeClr val="accent1">
                  <a:lumMod val="40000"/>
                  <a:lumOff val="60000"/>
                </a:schemeClr>
              </a:solidFill>
              <a:latin typeface="Calibri"/>
            </a:endParaRPr>
          </a:p>
          <a:p>
            <a:pPr lvl="0"/>
            <a:r>
              <a:rPr lang="en-US" sz="3200" dirty="0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2. </a:t>
            </a:r>
            <a:r>
              <a:rPr lang="en-US" sz="32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melunmili</a:t>
            </a:r>
            <a:r>
              <a:rPr lang="en-US" sz="3200" dirty="0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 </a:t>
            </a:r>
            <a:r>
              <a:rPr lang="en-US" sz="32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dmoe</a:t>
            </a:r>
            <a:endParaRPr lang="en-US" sz="3200" dirty="0">
              <a:solidFill>
                <a:schemeClr val="accent1">
                  <a:lumMod val="40000"/>
                  <a:lumOff val="60000"/>
                </a:schemeClr>
              </a:solidFill>
              <a:latin typeface="Calibri"/>
            </a:endParaRPr>
          </a:p>
          <a:p>
            <a:pPr lvl="0"/>
            <a:r>
              <a:rPr lang="en-US" sz="3200" dirty="0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3. </a:t>
            </a:r>
            <a:r>
              <a:rPr lang="en-US" sz="32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twore</a:t>
            </a:r>
            <a:r>
              <a:rPr lang="en-US" sz="3200" dirty="0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 </a:t>
            </a:r>
            <a:r>
              <a:rPr lang="en-US" sz="32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fo</a:t>
            </a:r>
            <a:r>
              <a:rPr lang="en-US" sz="3200" dirty="0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 </a:t>
            </a:r>
            <a:r>
              <a:rPr lang="en-US" sz="32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ldonon</a:t>
            </a:r>
            <a:endParaRPr lang="en-US" sz="3200" dirty="0">
              <a:solidFill>
                <a:schemeClr val="accent1">
                  <a:lumMod val="40000"/>
                  <a:lumOff val="60000"/>
                </a:schemeClr>
              </a:solidFill>
              <a:latin typeface="Calibri"/>
            </a:endParaRPr>
          </a:p>
          <a:p>
            <a:pPr lvl="0"/>
            <a:r>
              <a:rPr lang="en-US" sz="3200" dirty="0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4. </a:t>
            </a:r>
            <a:r>
              <a:rPr lang="en-US" sz="32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bgi</a:t>
            </a:r>
            <a:r>
              <a:rPr lang="en-US" sz="3200" dirty="0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 </a:t>
            </a:r>
            <a:r>
              <a:rPr lang="en-US" sz="32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bne</a:t>
            </a:r>
            <a:endParaRPr lang="en-US" sz="3200" dirty="0">
              <a:solidFill>
                <a:schemeClr val="accent1">
                  <a:lumMod val="40000"/>
                  <a:lumOff val="60000"/>
                </a:schemeClr>
              </a:solidFill>
              <a:latin typeface="Calibri"/>
            </a:endParaRPr>
          </a:p>
          <a:p>
            <a:pPr lvl="0"/>
            <a:r>
              <a:rPr lang="en-US" sz="3200" dirty="0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5. </a:t>
            </a:r>
            <a:r>
              <a:rPr lang="en-US" sz="32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mealrb</a:t>
            </a:r>
            <a:r>
              <a:rPr lang="en-US" sz="3200" dirty="0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 </a:t>
            </a:r>
            <a:r>
              <a:rPr lang="en-US" sz="32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achr</a:t>
            </a:r>
            <a:endParaRPr lang="en-US" sz="3200" dirty="0">
              <a:solidFill>
                <a:schemeClr val="accent1">
                  <a:lumMod val="40000"/>
                  <a:lumOff val="60000"/>
                </a:schemeClr>
              </a:solidFill>
              <a:latin typeface="Calibri"/>
            </a:endParaRPr>
          </a:p>
          <a:p>
            <a:pPr lvl="0"/>
            <a:r>
              <a:rPr lang="en-US" sz="3200" dirty="0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6. </a:t>
            </a:r>
            <a:r>
              <a:rPr lang="en-US" sz="32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bihmackgun</a:t>
            </a:r>
            <a:r>
              <a:rPr lang="en-US" sz="3200" dirty="0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 </a:t>
            </a:r>
            <a:r>
              <a:rPr lang="en-US" sz="32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paleac</a:t>
            </a:r>
            <a:endParaRPr lang="en-US" sz="3200" dirty="0">
              <a:solidFill>
                <a:schemeClr val="accent1">
                  <a:lumMod val="40000"/>
                  <a:lumOff val="60000"/>
                </a:schemeClr>
              </a:solidFill>
              <a:latin typeface="Calibri"/>
            </a:endParaRPr>
          </a:p>
          <a:p>
            <a:pPr lvl="0"/>
            <a:r>
              <a:rPr lang="en-US" sz="3200" dirty="0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7. </a:t>
            </a:r>
            <a:r>
              <a:rPr lang="en-US" sz="32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wstensmriet</a:t>
            </a:r>
            <a:r>
              <a:rPr lang="en-US" sz="3200" dirty="0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 </a:t>
            </a:r>
            <a:r>
              <a:rPr lang="en-US" sz="32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aybbe</a:t>
            </a:r>
            <a:endParaRPr lang="en-US" sz="3200" dirty="0">
              <a:solidFill>
                <a:schemeClr val="accent1">
                  <a:lumMod val="40000"/>
                  <a:lumOff val="60000"/>
                </a:schemeClr>
              </a:solidFill>
              <a:latin typeface="Calibri"/>
            </a:endParaRPr>
          </a:p>
          <a:p>
            <a:pPr lvl="0"/>
            <a:r>
              <a:rPr lang="en-US" sz="3200" dirty="0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8. </a:t>
            </a:r>
            <a:r>
              <a:rPr lang="en-US" sz="32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trwoe</a:t>
            </a:r>
            <a:r>
              <a:rPr lang="en-US" sz="3200" dirty="0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 </a:t>
            </a:r>
            <a:r>
              <a:rPr lang="en-US" sz="32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bdirge</a:t>
            </a:r>
            <a:endParaRPr lang="ru-RU" sz="3200" dirty="0" smtClean="0">
              <a:solidFill>
                <a:schemeClr val="accent1">
                  <a:lumMod val="40000"/>
                  <a:lumOff val="60000"/>
                </a:schemeClr>
              </a:solidFill>
              <a:latin typeface="Calibri"/>
            </a:endParaRPr>
          </a:p>
          <a:p>
            <a:pPr lvl="0"/>
            <a:r>
              <a:rPr lang="en-US" sz="32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9</a:t>
            </a:r>
            <a:r>
              <a:rPr lang="en-US" sz="3200" dirty="0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. </a:t>
            </a:r>
            <a:r>
              <a:rPr lang="en-US" sz="32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lonodn</a:t>
            </a:r>
            <a:r>
              <a:rPr lang="en-US" sz="3200" dirty="0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 </a:t>
            </a:r>
            <a:r>
              <a:rPr lang="en-US" sz="32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eey</a:t>
            </a:r>
            <a:endParaRPr lang="en-US" sz="3200" dirty="0">
              <a:solidFill>
                <a:schemeClr val="accent1">
                  <a:lumMod val="40000"/>
                  <a:lumOff val="60000"/>
                </a:schemeClr>
              </a:solidFill>
              <a:latin typeface="Calibri"/>
            </a:endParaRPr>
          </a:p>
          <a:p>
            <a:pPr lvl="0"/>
            <a:r>
              <a:rPr lang="en-US" sz="3200" dirty="0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10. </a:t>
            </a:r>
            <a:r>
              <a:rPr lang="en-US" sz="32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ts</a:t>
            </a:r>
            <a:r>
              <a:rPr lang="en-US" sz="3200" dirty="0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 </a:t>
            </a:r>
            <a:r>
              <a:rPr lang="en-US" sz="32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palus</a:t>
            </a:r>
            <a:endParaRPr lang="en-US" sz="3200" dirty="0">
              <a:solidFill>
                <a:schemeClr val="accent1">
                  <a:lumMod val="40000"/>
                  <a:lumOff val="60000"/>
                </a:scheme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184504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3568" y="404664"/>
            <a:ext cx="7992606" cy="720080"/>
          </a:xfrm>
        </p:spPr>
        <p:txBody>
          <a:bodyPr>
            <a:noAutofit/>
          </a:bodyPr>
          <a:lstStyle/>
          <a:p>
            <a:r>
              <a:rPr lang="en-US" sz="3600" dirty="0" smtClean="0"/>
              <a:t>WORD </a:t>
            </a:r>
            <a:r>
              <a:rPr lang="en-US" sz="3600" dirty="0"/>
              <a:t>SCRAMBLE</a:t>
            </a:r>
            <a:br>
              <a:rPr lang="en-US" sz="3600" dirty="0"/>
            </a:b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1196752"/>
            <a:ext cx="552636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pt-BR" sz="28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/>
              </a:rPr>
              <a:t>N e l s o n ‘s  C o l u m n</a:t>
            </a:r>
          </a:p>
          <a:p>
            <a:pPr marL="514350" lvl="0" indent="-514350">
              <a:buFont typeface="+mj-lt"/>
              <a:buAutoNum type="arabicPeriod"/>
            </a:pPr>
            <a:r>
              <a:rPr lang="pt-BR" sz="28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/>
              </a:rPr>
              <a:t>Mi l l e n i u m  D o m e</a:t>
            </a:r>
          </a:p>
          <a:p>
            <a:pPr marL="514350" lvl="0" indent="-514350">
              <a:buFont typeface="+mj-lt"/>
              <a:buAutoNum type="arabicPeriod"/>
            </a:pPr>
            <a:r>
              <a:rPr lang="pt-BR" sz="28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/>
              </a:rPr>
              <a:t>T o w e r  o f  L o n d o n</a:t>
            </a:r>
          </a:p>
          <a:p>
            <a:pPr marL="514350" lvl="0" indent="-514350">
              <a:buFont typeface="+mj-lt"/>
              <a:buAutoNum type="arabicPeriod"/>
            </a:pPr>
            <a:r>
              <a:rPr lang="pt-BR" sz="28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/>
              </a:rPr>
              <a:t>B i g B e n</a:t>
            </a:r>
          </a:p>
          <a:p>
            <a:pPr marL="514350" lvl="0" indent="-514350">
              <a:buFont typeface="+mj-lt"/>
              <a:buAutoNum type="arabicPeriod"/>
            </a:pPr>
            <a:r>
              <a:rPr lang="pt-BR" sz="28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/>
              </a:rPr>
              <a:t>Ma r b l e  A r c h</a:t>
            </a:r>
          </a:p>
          <a:p>
            <a:pPr marL="514350" lvl="0" indent="-514350">
              <a:buFont typeface="+mj-lt"/>
              <a:buAutoNum type="arabicPeriod"/>
            </a:pPr>
            <a:r>
              <a:rPr lang="pt-BR" sz="28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/>
              </a:rPr>
              <a:t>B u c k i n g h a m  P a l a c e</a:t>
            </a:r>
          </a:p>
          <a:p>
            <a:pPr marL="514350" lvl="0" indent="-514350">
              <a:buFont typeface="+mj-lt"/>
              <a:buAutoNum type="arabicPeriod"/>
            </a:pPr>
            <a:r>
              <a:rPr lang="pt-BR" sz="28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/>
              </a:rPr>
              <a:t>We s t mi n s t e r  A b b e y</a:t>
            </a:r>
          </a:p>
          <a:p>
            <a:pPr marL="514350" lvl="0" indent="-514350">
              <a:buFont typeface="+mj-lt"/>
              <a:buAutoNum type="arabicPeriod"/>
            </a:pPr>
            <a:r>
              <a:rPr lang="pt-BR" sz="28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/>
              </a:rPr>
              <a:t>T o w e r  B r i d g e</a:t>
            </a:r>
          </a:p>
          <a:p>
            <a:pPr marL="514350" lvl="0" indent="-514350">
              <a:buFont typeface="+mj-lt"/>
              <a:buAutoNum type="arabicPeriod"/>
            </a:pPr>
            <a:r>
              <a:rPr lang="pt-BR" sz="28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/>
              </a:rPr>
              <a:t>L o n d o n  E y e</a:t>
            </a:r>
          </a:p>
          <a:p>
            <a:pPr marL="514350" lvl="0" indent="-514350">
              <a:buFont typeface="+mj-lt"/>
              <a:buAutoNum type="arabicPeriod"/>
            </a:pPr>
            <a:r>
              <a:rPr lang="pt-BR" sz="28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/>
              </a:rPr>
              <a:t> S t. P a u l s</a:t>
            </a:r>
            <a:endParaRPr lang="ru-RU" sz="2800" dirty="0">
              <a:solidFill>
                <a:schemeClr val="accent1">
                  <a:lumMod val="60000"/>
                  <a:lumOff val="40000"/>
                </a:scheme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184504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856984" cy="5544616"/>
          </a:xfrm>
        </p:spPr>
        <p:txBody>
          <a:bodyPr>
            <a:noAutofit/>
          </a:bodyPr>
          <a:lstStyle/>
          <a:p>
            <a:pPr algn="l"/>
            <a:r>
              <a:rPr lang="en-US" sz="3600" dirty="0" smtClean="0"/>
              <a:t>                     Do you know ….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800" b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99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1. How </a:t>
            </a:r>
            <a:r>
              <a:rPr lang="en-US" sz="28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99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many lions guard Nelson's Column</a:t>
            </a:r>
            <a:r>
              <a:rPr lang="en-US" sz="2800" b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99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?</a:t>
            </a:r>
            <a:r>
              <a:rPr lang="ru-RU" sz="2800" b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99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2800" b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99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en-US" sz="2800" b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99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2. What </a:t>
            </a:r>
            <a:r>
              <a:rPr lang="en-US" sz="28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99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starts at 21:53 every night?</a:t>
            </a:r>
            <a:br>
              <a:rPr lang="en-US" sz="28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99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en-US" sz="2800" b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99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3. How </a:t>
            </a:r>
            <a:r>
              <a:rPr lang="en-US" sz="28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99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many clocks faces does Big Ben have</a:t>
            </a:r>
            <a:r>
              <a:rPr lang="en-US" sz="2800" b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99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?</a:t>
            </a:r>
            <a:r>
              <a:rPr lang="en-US" sz="28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99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en-US" sz="28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99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en-US" sz="2800" b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99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4. What is </a:t>
            </a:r>
            <a:r>
              <a:rPr lang="en-US" sz="28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99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the name of the queens palace in </a:t>
            </a:r>
            <a:r>
              <a:rPr lang="en-US" sz="2800" b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99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London</a:t>
            </a:r>
            <a:r>
              <a:rPr lang="en-US" sz="28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99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? </a:t>
            </a:r>
            <a:br>
              <a:rPr lang="en-US" sz="28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99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en-US" sz="2800" b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99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5. Which </a:t>
            </a:r>
            <a:r>
              <a:rPr lang="en-US" sz="28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99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church in London has a Poets Corner? </a:t>
            </a:r>
            <a:br>
              <a:rPr lang="en-US" sz="28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99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en-US" sz="2800" b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99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6. What </a:t>
            </a:r>
            <a:r>
              <a:rPr lang="en-US" sz="28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99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is a more popular name of the London underground?</a:t>
            </a:r>
            <a:br>
              <a:rPr lang="en-US" sz="2800" b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99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sz="2800" b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99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831853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562074"/>
          </a:xfrm>
        </p:spPr>
        <p:txBody>
          <a:bodyPr>
            <a:no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800" dirty="0" smtClean="0"/>
              <a:t>How </a:t>
            </a:r>
            <a:r>
              <a:rPr lang="en-US" sz="2800" dirty="0"/>
              <a:t>many lions guard Nelson's Column</a:t>
            </a:r>
            <a:r>
              <a:rPr lang="en-US" sz="2800" dirty="0" smtClean="0"/>
              <a:t>?</a:t>
            </a:r>
            <a:r>
              <a:rPr lang="ru-RU" sz="2800" dirty="0" smtClean="0"/>
              <a:t>- </a:t>
            </a:r>
            <a:r>
              <a:rPr lang="en-US" sz="2800" dirty="0" smtClean="0"/>
              <a:t>Four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800" dirty="0" smtClean="0"/>
              <a:t>What </a:t>
            </a:r>
            <a:r>
              <a:rPr lang="en-US" sz="2800" dirty="0"/>
              <a:t>starts at 21:53 every night?</a:t>
            </a:r>
            <a:br>
              <a:rPr lang="en-US" sz="2800" dirty="0"/>
            </a:br>
            <a:r>
              <a:rPr lang="en-US" sz="2800" dirty="0"/>
              <a:t>The Ceremony of the Keys at the Tower of London</a:t>
            </a:r>
            <a:br>
              <a:rPr lang="en-US" sz="2800" dirty="0"/>
            </a:br>
            <a:r>
              <a:rPr lang="en-US" sz="2800" dirty="0"/>
              <a:t>How many clocks faces does Big Ben have?-4</a:t>
            </a:r>
            <a:br>
              <a:rPr lang="en-US" sz="2800" dirty="0"/>
            </a:br>
            <a:r>
              <a:rPr lang="en-US" sz="2800" dirty="0"/>
              <a:t>What is the name of the queens palace in </a:t>
            </a:r>
            <a:r>
              <a:rPr lang="en-US" sz="2800" dirty="0" smtClean="0"/>
              <a:t>London</a:t>
            </a:r>
            <a:r>
              <a:rPr lang="en-US" sz="2800" dirty="0"/>
              <a:t>? </a:t>
            </a:r>
            <a:br>
              <a:rPr lang="en-US" sz="2800" dirty="0"/>
            </a:br>
            <a:r>
              <a:rPr lang="en-US" sz="2800" dirty="0"/>
              <a:t>Buckingham Palace</a:t>
            </a:r>
            <a:br>
              <a:rPr lang="en-US" sz="2800" dirty="0"/>
            </a:br>
            <a:r>
              <a:rPr lang="en-US" sz="2800" dirty="0"/>
              <a:t>Which church in London has a Poets Corner? </a:t>
            </a:r>
            <a:br>
              <a:rPr lang="en-US" sz="2800" dirty="0"/>
            </a:br>
            <a:r>
              <a:rPr lang="en-US" sz="2800" dirty="0"/>
              <a:t>Westminster Abbey</a:t>
            </a:r>
            <a:br>
              <a:rPr lang="en-US" sz="2800" dirty="0"/>
            </a:br>
            <a:r>
              <a:rPr lang="en-US" sz="2800" dirty="0"/>
              <a:t>What is a more popular name of the London underground?</a:t>
            </a:r>
            <a:br>
              <a:rPr lang="en-US" sz="2800" dirty="0"/>
            </a:br>
            <a:r>
              <a:rPr lang="en-US" sz="2800" dirty="0"/>
              <a:t>The tube.</a:t>
            </a:r>
            <a:br>
              <a:rPr lang="en-US" sz="2800" dirty="0"/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3831853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Where is the famous White </a:t>
            </a:r>
            <a:r>
              <a:rPr lang="en-US" dirty="0" smtClean="0"/>
              <a:t>Tower</a:t>
            </a:r>
            <a:r>
              <a:rPr lang="en-US" dirty="0"/>
              <a:t> </a:t>
            </a:r>
            <a:r>
              <a:rPr lang="en-US" dirty="0" smtClean="0"/>
              <a:t>?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3"/>
          <a:stretch/>
        </p:blipFill>
        <p:spPr bwMode="auto">
          <a:xfrm>
            <a:off x="1131803" y="1556792"/>
            <a:ext cx="6438077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03046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is “ Poets</a:t>
            </a:r>
            <a:r>
              <a:rPr lang="en-US" dirty="0"/>
              <a:t>’ </a:t>
            </a:r>
            <a:r>
              <a:rPr lang="en-US" dirty="0" smtClean="0"/>
              <a:t>Corner “ ?</a:t>
            </a: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68760"/>
            <a:ext cx="7093379" cy="5320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58285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.VladimirPK\Desktop\Викторина Лондон\Рисунок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9525"/>
            <a:ext cx="9172576" cy="6878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3464489"/>
            <a:ext cx="7488832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Name Top 8  </a:t>
            </a:r>
            <a:r>
              <a:rPr lang="en-US" sz="3600" b="1" dirty="0">
                <a:solidFill>
                  <a:srgbClr val="FF0000"/>
                </a:solidFill>
              </a:rPr>
              <a:t>Places to Visit in London</a:t>
            </a:r>
          </a:p>
        </p:txBody>
      </p:sp>
    </p:spTree>
    <p:extLst>
      <p:ext uri="{BB962C8B-B14F-4D97-AF65-F5344CB8AC3E}">
        <p14:creationId xmlns:p14="http://schemas.microsoft.com/office/powerpoint/2010/main" val="33904243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8403" y="0"/>
            <a:ext cx="8229600" cy="1143000"/>
          </a:xfrm>
        </p:spPr>
        <p:txBody>
          <a:bodyPr/>
          <a:lstStyle/>
          <a:p>
            <a:r>
              <a:rPr lang="en-US" dirty="0" smtClean="0"/>
              <a:t>Where is Nelson’s column?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1601" y="876070"/>
            <a:ext cx="4003204" cy="5981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916832"/>
            <a:ext cx="1238250" cy="258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38956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964488" cy="113813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Where can we see a standing guard ?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402" y="2060848"/>
            <a:ext cx="7276552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56005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en-US" dirty="0" smtClean="0"/>
              <a:t>Where are the four lions?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8583613" cy="5468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62864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is the </a:t>
            </a:r>
            <a:r>
              <a:rPr lang="en-US" dirty="0"/>
              <a:t>statue of </a:t>
            </a:r>
            <a:r>
              <a:rPr lang="en-US" dirty="0" smtClean="0"/>
              <a:t>Eros ?</a:t>
            </a: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06"/>
          <a:stretch/>
        </p:blipFill>
        <p:spPr bwMode="auto">
          <a:xfrm>
            <a:off x="899592" y="1628800"/>
            <a:ext cx="7072782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6262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0608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places of interest were shown </a:t>
            </a:r>
            <a:br>
              <a:rPr lang="en-US" dirty="0" smtClean="0"/>
            </a:br>
            <a:r>
              <a:rPr lang="en-US" dirty="0" smtClean="0"/>
              <a:t>in the film “ Welcome to London - the </a:t>
            </a:r>
            <a:r>
              <a:rPr lang="en-US" dirty="0"/>
              <a:t>G</a:t>
            </a:r>
            <a:r>
              <a:rPr lang="en-US" dirty="0" smtClean="0"/>
              <a:t>reatest City in the World”? </a:t>
            </a: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www.youtube.com/watch?v=iIkCpOty5B4</a:t>
            </a:r>
            <a:r>
              <a:rPr lang="en-US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51264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171400"/>
            <a:ext cx="8229600" cy="1143000"/>
          </a:xfrm>
        </p:spPr>
        <p:txBody>
          <a:bodyPr/>
          <a:lstStyle/>
          <a:p>
            <a:r>
              <a:rPr lang="en-US" dirty="0" smtClean="0"/>
              <a:t>Information Resources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836712"/>
            <a:ext cx="8445624" cy="5832648"/>
          </a:xfrm>
        </p:spPr>
        <p:txBody>
          <a:bodyPr/>
          <a:lstStyle/>
          <a:p>
            <a:pPr marL="136525" indent="0">
              <a:buNone/>
            </a:pPr>
            <a:r>
              <a:rPr lang="en-US" sz="1200" dirty="0">
                <a:solidFill>
                  <a:prstClr val="white"/>
                </a:solidFill>
                <a:hlinkClick r:id="rId2"/>
              </a:rPr>
              <a:t>http://</a:t>
            </a:r>
            <a:r>
              <a:rPr lang="en-US" sz="1200" dirty="0" smtClean="0">
                <a:solidFill>
                  <a:prstClr val="white"/>
                </a:solidFill>
                <a:hlinkClick r:id="rId2"/>
              </a:rPr>
              <a:t>www.chanceuk.com/userimages/resources/london_eye.jpg</a:t>
            </a:r>
            <a:endParaRPr lang="en-US" sz="1200" dirty="0" smtClean="0">
              <a:solidFill>
                <a:prstClr val="white"/>
              </a:solidFill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en-US" sz="1200" dirty="0" smtClean="0">
                <a:solidFill>
                  <a:prstClr val="white"/>
                </a:solidFill>
              </a:rPr>
              <a:t> </a:t>
            </a:r>
            <a:r>
              <a:rPr lang="en-US" sz="1200" dirty="0">
                <a:solidFill>
                  <a:prstClr val="white"/>
                </a:solidFill>
                <a:hlinkClick r:id="rId3"/>
              </a:rPr>
              <a:t>http://</a:t>
            </a:r>
            <a:r>
              <a:rPr lang="en-US" sz="1200" dirty="0" smtClean="0">
                <a:solidFill>
                  <a:prstClr val="white"/>
                </a:solidFill>
                <a:hlinkClick r:id="rId3"/>
              </a:rPr>
              <a:t>img1.10bestmedia.com/Images/Photos/166242/london-eye_36_273x214.jpg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endParaRPr lang="en-US" sz="1200" dirty="0" smtClean="0">
              <a:solidFill>
                <a:prstClr val="white"/>
              </a:solidFill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en-US" sz="1200" dirty="0" smtClean="0">
                <a:solidFill>
                  <a:prstClr val="white"/>
                </a:solidFill>
                <a:hlinkClick r:id="rId4"/>
              </a:rPr>
              <a:t>http</a:t>
            </a:r>
            <a:r>
              <a:rPr lang="en-US" sz="1200" dirty="0">
                <a:solidFill>
                  <a:prstClr val="white"/>
                </a:solidFill>
                <a:hlinkClick r:id="rId4"/>
              </a:rPr>
              <a:t>://</a:t>
            </a:r>
            <a:r>
              <a:rPr lang="en-US" sz="1200" dirty="0" smtClean="0">
                <a:solidFill>
                  <a:prstClr val="white"/>
                </a:solidFill>
                <a:hlinkClick r:id="rId4"/>
              </a:rPr>
              <a:t>i.telegraph.co.uk/multimedia/archive/01412/Big-ben-bell_1412930i.jpg</a:t>
            </a:r>
            <a:r>
              <a:rPr lang="en-US" sz="1200" dirty="0" smtClean="0">
                <a:solidFill>
                  <a:prstClr val="white"/>
                </a:solidFill>
              </a:rPr>
              <a:t> -</a:t>
            </a:r>
            <a:r>
              <a:rPr lang="ru-RU" sz="1200" dirty="0" smtClean="0">
                <a:solidFill>
                  <a:prstClr val="white"/>
                </a:solidFill>
              </a:rPr>
              <a:t>колокол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en-US" sz="1200" dirty="0" smtClean="0">
                <a:solidFill>
                  <a:prstClr val="white"/>
                </a:solidFill>
                <a:hlinkClick r:id="rId5"/>
              </a:rPr>
              <a:t>http</a:t>
            </a:r>
            <a:r>
              <a:rPr lang="en-US" sz="1200" dirty="0">
                <a:solidFill>
                  <a:prstClr val="white"/>
                </a:solidFill>
                <a:hlinkClick r:id="rId5"/>
              </a:rPr>
              <a:t>://</a:t>
            </a:r>
            <a:r>
              <a:rPr lang="en-US" sz="1200" dirty="0" smtClean="0">
                <a:solidFill>
                  <a:prstClr val="white"/>
                </a:solidFill>
                <a:hlinkClick r:id="rId5"/>
              </a:rPr>
              <a:t>blog.corporatestays.com/files/2012/06/corporatestays-london.jpg</a:t>
            </a:r>
            <a:r>
              <a:rPr lang="ru-RU" sz="1200" dirty="0" smtClean="0">
                <a:solidFill>
                  <a:prstClr val="white"/>
                </a:solidFill>
              </a:rPr>
              <a:t> -вид Лондона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en-US" sz="1200" dirty="0" smtClean="0">
                <a:solidFill>
                  <a:prstClr val="white"/>
                </a:solidFill>
                <a:hlinkClick r:id="rId6"/>
              </a:rPr>
              <a:t>http</a:t>
            </a:r>
            <a:r>
              <a:rPr lang="en-US" sz="1200" dirty="0">
                <a:solidFill>
                  <a:prstClr val="white"/>
                </a:solidFill>
                <a:hlinkClick r:id="rId6"/>
              </a:rPr>
              <a:t>://</a:t>
            </a:r>
            <a:r>
              <a:rPr lang="en-US" sz="1200" dirty="0" smtClean="0">
                <a:solidFill>
                  <a:prstClr val="white"/>
                </a:solidFill>
                <a:hlinkClick r:id="rId6"/>
              </a:rPr>
              <a:t>www.bankoboev.ru/images/MzEyMzYx/Bankoboev.Ru_london_v_tumane.jpg</a:t>
            </a:r>
            <a:r>
              <a:rPr lang="ru-RU" sz="1200" dirty="0" smtClean="0">
                <a:solidFill>
                  <a:prstClr val="white"/>
                </a:solidFill>
              </a:rPr>
              <a:t> -Лондон ночью</a:t>
            </a:r>
            <a:endParaRPr lang="en-US" sz="1200" dirty="0" smtClean="0">
              <a:solidFill>
                <a:prstClr val="white"/>
              </a:solidFill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1200" dirty="0" smtClean="0">
                <a:solidFill>
                  <a:prstClr val="white"/>
                </a:solidFill>
              </a:rPr>
              <a:t> </a:t>
            </a:r>
            <a:r>
              <a:rPr lang="en-US" sz="1200" dirty="0">
                <a:solidFill>
                  <a:prstClr val="white"/>
                </a:solidFill>
                <a:hlinkClick r:id="rId7"/>
              </a:rPr>
              <a:t>http://</a:t>
            </a:r>
            <a:r>
              <a:rPr lang="en-US" sz="1200" dirty="0" smtClean="0">
                <a:solidFill>
                  <a:prstClr val="white"/>
                </a:solidFill>
                <a:hlinkClick r:id="rId7"/>
              </a:rPr>
              <a:t>www.e-architect.co.uk/images/jpgs/london/tower_of_london_wa261108.jpg</a:t>
            </a:r>
            <a:r>
              <a:rPr lang="en-US" sz="1200" dirty="0" smtClean="0">
                <a:solidFill>
                  <a:prstClr val="white"/>
                </a:solidFill>
              </a:rPr>
              <a:t> -</a:t>
            </a:r>
            <a:r>
              <a:rPr lang="ru-RU" sz="1200" dirty="0" smtClean="0">
                <a:solidFill>
                  <a:prstClr val="white"/>
                </a:solidFill>
              </a:rPr>
              <a:t>Тауэр</a:t>
            </a:r>
            <a:endParaRPr lang="en-US" sz="1200" dirty="0" smtClean="0">
              <a:solidFill>
                <a:prstClr val="white"/>
              </a:solidFill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en-US" sz="1200" dirty="0" smtClean="0">
                <a:solidFill>
                  <a:prstClr val="white"/>
                </a:solidFill>
                <a:hlinkClick r:id="rId8"/>
              </a:rPr>
              <a:t>http</a:t>
            </a:r>
            <a:r>
              <a:rPr lang="en-US" sz="1200" dirty="0">
                <a:solidFill>
                  <a:prstClr val="white"/>
                </a:solidFill>
                <a:hlinkClick r:id="rId8"/>
              </a:rPr>
              <a:t>://</a:t>
            </a:r>
            <a:r>
              <a:rPr lang="en-US" sz="1200" dirty="0" smtClean="0">
                <a:solidFill>
                  <a:prstClr val="white"/>
                </a:solidFill>
                <a:hlinkClick r:id="rId8"/>
              </a:rPr>
              <a:t>img.dooyoo.co.uk/GB_EN/orig/0/2/2/7/5/227509.jpg</a:t>
            </a:r>
            <a:r>
              <a:rPr lang="en-US" sz="1200" dirty="0" smtClean="0">
                <a:solidFill>
                  <a:prstClr val="white"/>
                </a:solidFill>
              </a:rPr>
              <a:t> -</a:t>
            </a:r>
            <a:r>
              <a:rPr lang="ru-RU" sz="1200" dirty="0" smtClean="0">
                <a:solidFill>
                  <a:prstClr val="white"/>
                </a:solidFill>
              </a:rPr>
              <a:t>Букингемский дворец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en-US" sz="1200" dirty="0" smtClean="0">
                <a:solidFill>
                  <a:prstClr val="white"/>
                </a:solidFill>
                <a:hlinkClick r:id="rId9"/>
              </a:rPr>
              <a:t>http</a:t>
            </a:r>
            <a:r>
              <a:rPr lang="en-US" sz="1200" dirty="0">
                <a:solidFill>
                  <a:prstClr val="white"/>
                </a:solidFill>
                <a:hlinkClick r:id="rId9"/>
              </a:rPr>
              <a:t>://</a:t>
            </a:r>
            <a:r>
              <a:rPr lang="en-US" sz="1200" dirty="0" smtClean="0">
                <a:solidFill>
                  <a:prstClr val="white"/>
                </a:solidFill>
                <a:hlinkClick r:id="rId9"/>
              </a:rPr>
              <a:t>lifeglobe.net/x/entry/680/0_275e9_e2d9ad85_XL_1.jpg</a:t>
            </a:r>
            <a:r>
              <a:rPr lang="ru-RU" sz="1200" dirty="0" smtClean="0">
                <a:solidFill>
                  <a:prstClr val="white"/>
                </a:solidFill>
              </a:rPr>
              <a:t> -Трафальгарская площадь</a:t>
            </a:r>
            <a:endParaRPr lang="en-US" sz="1200" dirty="0" smtClean="0">
              <a:solidFill>
                <a:prstClr val="white"/>
              </a:solidFill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en-US" sz="1200" dirty="0" smtClean="0">
                <a:solidFill>
                  <a:prstClr val="white"/>
                </a:solidFill>
                <a:hlinkClick r:id="rId10"/>
              </a:rPr>
              <a:t>http</a:t>
            </a:r>
            <a:r>
              <a:rPr lang="en-US" sz="1200" dirty="0">
                <a:solidFill>
                  <a:prstClr val="white"/>
                </a:solidFill>
                <a:hlinkClick r:id="rId10"/>
              </a:rPr>
              <a:t>://</a:t>
            </a:r>
            <a:r>
              <a:rPr lang="en-US" sz="1200" dirty="0" smtClean="0">
                <a:solidFill>
                  <a:prstClr val="white"/>
                </a:solidFill>
                <a:hlinkClick r:id="rId10"/>
              </a:rPr>
              <a:t>www.london-attractions.info/images/attractions/houses-of-parliament.jpeg</a:t>
            </a:r>
            <a:r>
              <a:rPr lang="en-US" sz="1200" dirty="0" smtClean="0">
                <a:solidFill>
                  <a:prstClr val="white"/>
                </a:solidFill>
              </a:rPr>
              <a:t> -</a:t>
            </a:r>
            <a:r>
              <a:rPr lang="ru-RU" sz="1200" dirty="0" smtClean="0">
                <a:solidFill>
                  <a:prstClr val="white"/>
                </a:solidFill>
              </a:rPr>
              <a:t>Здания Парламента</a:t>
            </a:r>
          </a:p>
          <a:p>
            <a:pPr marL="136525" lvl="0" indent="0">
              <a:buNone/>
            </a:pPr>
            <a:r>
              <a:rPr lang="en-US" sz="1200" dirty="0" smtClean="0">
                <a:solidFill>
                  <a:prstClr val="white"/>
                </a:solidFill>
                <a:hlinkClick r:id="rId11"/>
              </a:rPr>
              <a:t>http</a:t>
            </a:r>
            <a:r>
              <a:rPr lang="en-US" sz="1200" dirty="0">
                <a:solidFill>
                  <a:prstClr val="white"/>
                </a:solidFill>
                <a:hlinkClick r:id="rId11"/>
              </a:rPr>
              <a:t>://upload.wikimedia.org/wikipedia/commons/thumb/6/6e/West_Side_of_Westminster_Abbey,_London_-_geograph.org.uk_-_1406999.jpg/250px-West_Side_of_Westminster_Abbey,_London_-_geograph.org.uk_-_</a:t>
            </a:r>
            <a:r>
              <a:rPr lang="en-US" sz="1200" dirty="0" smtClean="0">
                <a:solidFill>
                  <a:prstClr val="white"/>
                </a:solidFill>
                <a:hlinkClick r:id="rId11"/>
              </a:rPr>
              <a:t>1406999.jpg</a:t>
            </a:r>
            <a:r>
              <a:rPr lang="ru-RU" sz="1200" dirty="0" smtClean="0">
                <a:solidFill>
                  <a:prstClr val="white"/>
                </a:solidFill>
              </a:rPr>
              <a:t> –Вестминстерское аббатство</a:t>
            </a:r>
            <a:r>
              <a:rPr lang="en-US" sz="1200" dirty="0">
                <a:solidFill>
                  <a:prstClr val="white"/>
                </a:solidFill>
                <a:hlinkClick r:id="rId12"/>
              </a:rPr>
              <a:t>http://c1038.r38.cf3.rackcdn.com/group1/building1415/media/millennium_dome_wa261108.jpg</a:t>
            </a:r>
            <a:r>
              <a:rPr lang="ru-RU" sz="1200" dirty="0">
                <a:solidFill>
                  <a:prstClr val="white"/>
                </a:solidFill>
              </a:rPr>
              <a:t> -</a:t>
            </a:r>
            <a:r>
              <a:rPr lang="en-US" sz="1200" dirty="0">
                <a:solidFill>
                  <a:prstClr val="white"/>
                </a:solidFill>
              </a:rPr>
              <a:t>Millennium Dome </a:t>
            </a:r>
            <a:r>
              <a:rPr lang="en-US" sz="1200" dirty="0">
                <a:solidFill>
                  <a:prstClr val="white"/>
                </a:solidFill>
                <a:hlinkClick r:id="rId13"/>
              </a:rPr>
              <a:t>http://www.activityvillage.co.uk/pdfs/london_landmarks_word_scramble.pdf</a:t>
            </a:r>
            <a:r>
              <a:rPr lang="ru-RU" sz="1200" dirty="0">
                <a:solidFill>
                  <a:prstClr val="white"/>
                </a:solidFill>
              </a:rPr>
              <a:t> </a:t>
            </a:r>
            <a:r>
              <a:rPr lang="en-US" sz="1200" dirty="0">
                <a:solidFill>
                  <a:prstClr val="white"/>
                </a:solidFill>
              </a:rPr>
              <a:t> -</a:t>
            </a:r>
            <a:endParaRPr lang="ru-RU" sz="1200" dirty="0">
              <a:solidFill>
                <a:prstClr val="white"/>
              </a:solidFill>
            </a:endParaRPr>
          </a:p>
          <a:p>
            <a:pPr marL="136525" lvl="0" indent="0">
              <a:buNone/>
            </a:pPr>
            <a:r>
              <a:rPr lang="en-US" sz="1200" dirty="0">
                <a:solidFill>
                  <a:prstClr val="white"/>
                </a:solidFill>
                <a:hlinkClick r:id="rId14"/>
              </a:rPr>
              <a:t>http://stat11.privet.ru/lr/082bbccba4f8bff9b636c1a49aa5b873</a:t>
            </a:r>
            <a:r>
              <a:rPr lang="ru-RU" sz="1200" dirty="0">
                <a:solidFill>
                  <a:prstClr val="white"/>
                </a:solidFill>
              </a:rPr>
              <a:t> -Биг </a:t>
            </a:r>
            <a:r>
              <a:rPr lang="ru-RU" sz="1200" dirty="0" smtClean="0">
                <a:solidFill>
                  <a:prstClr val="white"/>
                </a:solidFill>
              </a:rPr>
              <a:t>Бен</a:t>
            </a:r>
            <a:endParaRPr lang="en-US" sz="1200" dirty="0" smtClean="0">
              <a:solidFill>
                <a:prstClr val="white"/>
              </a:solidFill>
            </a:endParaRPr>
          </a:p>
          <a:p>
            <a:pPr marL="136525" lvl="0" indent="0">
              <a:buNone/>
            </a:pPr>
            <a:r>
              <a:rPr lang="en-US" sz="1200" dirty="0" smtClean="0">
                <a:solidFill>
                  <a:prstClr val="white"/>
                </a:solidFill>
                <a:hlinkClick r:id="rId15"/>
              </a:rPr>
              <a:t>http</a:t>
            </a:r>
            <a:r>
              <a:rPr lang="en-US" sz="1200" dirty="0">
                <a:solidFill>
                  <a:prstClr val="white"/>
                </a:solidFill>
                <a:hlinkClick r:id="rId15"/>
              </a:rPr>
              <a:t>://</a:t>
            </a:r>
            <a:r>
              <a:rPr lang="en-US" sz="1200" dirty="0" smtClean="0">
                <a:solidFill>
                  <a:prstClr val="white"/>
                </a:solidFill>
                <a:hlinkClick r:id="rId15"/>
              </a:rPr>
              <a:t>upload.wikimedia.org/wikipedia/commons/b/b1/Marble_Arch_2.JPG</a:t>
            </a:r>
            <a:r>
              <a:rPr lang="en-US" sz="1200" dirty="0" smtClean="0">
                <a:solidFill>
                  <a:prstClr val="white"/>
                </a:solidFill>
              </a:rPr>
              <a:t> -</a:t>
            </a:r>
            <a:r>
              <a:rPr lang="ru-RU" sz="1200" dirty="0" smtClean="0">
                <a:solidFill>
                  <a:prstClr val="white"/>
                </a:solidFill>
              </a:rPr>
              <a:t>арка</a:t>
            </a:r>
          </a:p>
          <a:p>
            <a:pPr marL="136525" lvl="0" indent="0">
              <a:buNone/>
            </a:pPr>
            <a:r>
              <a:rPr lang="en-US" sz="1200" dirty="0">
                <a:solidFill>
                  <a:prstClr val="white"/>
                </a:solidFill>
                <a:hlinkClick r:id="rId16"/>
              </a:rPr>
              <a:t>http://</a:t>
            </a:r>
            <a:r>
              <a:rPr lang="en-US" sz="1200" dirty="0" smtClean="0">
                <a:solidFill>
                  <a:prstClr val="white"/>
                </a:solidFill>
                <a:hlinkClick r:id="rId16"/>
              </a:rPr>
              <a:t>resources.woodlands-junior.kent.sch.uk/customs/questions/london/trafalgar.htm</a:t>
            </a:r>
            <a:r>
              <a:rPr lang="ru-RU" sz="1200" dirty="0" smtClean="0">
                <a:solidFill>
                  <a:prstClr val="white"/>
                </a:solidFill>
              </a:rPr>
              <a:t> - лев</a:t>
            </a:r>
          </a:p>
          <a:p>
            <a:pPr marL="136525" lvl="0" indent="0">
              <a:buNone/>
            </a:pPr>
            <a:r>
              <a:rPr lang="en-US" sz="1200" dirty="0" smtClean="0">
                <a:solidFill>
                  <a:prstClr val="white"/>
                </a:solidFill>
                <a:hlinkClick r:id="rId17"/>
              </a:rPr>
              <a:t>http</a:t>
            </a:r>
            <a:r>
              <a:rPr lang="en-US" sz="1200" dirty="0">
                <a:solidFill>
                  <a:prstClr val="white"/>
                </a:solidFill>
                <a:hlinkClick r:id="rId17"/>
              </a:rPr>
              <a:t>://</a:t>
            </a:r>
            <a:r>
              <a:rPr lang="en-US" sz="1200" dirty="0" smtClean="0">
                <a:solidFill>
                  <a:prstClr val="white"/>
                </a:solidFill>
                <a:hlinkClick r:id="rId17"/>
              </a:rPr>
              <a:t>resources.woodlands-junior.kent.sch.uk/customs/questions/london/attractions/westminster.htm</a:t>
            </a:r>
            <a:r>
              <a:rPr lang="ru-RU" sz="1200" dirty="0" smtClean="0">
                <a:solidFill>
                  <a:prstClr val="white"/>
                </a:solidFill>
              </a:rPr>
              <a:t> -часы</a:t>
            </a:r>
            <a:endParaRPr lang="en-US" sz="1200" dirty="0" smtClean="0">
              <a:solidFill>
                <a:prstClr val="white"/>
              </a:solidFill>
            </a:endParaRPr>
          </a:p>
          <a:p>
            <a:pPr marL="136525" lvl="0" indent="0">
              <a:buNone/>
            </a:pPr>
            <a:r>
              <a:rPr lang="en-US" sz="1200" dirty="0" smtClean="0">
                <a:solidFill>
                  <a:prstClr val="white"/>
                </a:solidFill>
                <a:hlinkClick r:id="rId18"/>
              </a:rPr>
              <a:t>http</a:t>
            </a:r>
            <a:r>
              <a:rPr lang="en-US" sz="1200" dirty="0">
                <a:solidFill>
                  <a:prstClr val="white"/>
                </a:solidFill>
                <a:hlinkClick r:id="rId18"/>
              </a:rPr>
              <a:t>://</a:t>
            </a:r>
            <a:r>
              <a:rPr lang="en-US" sz="1200" dirty="0" smtClean="0">
                <a:solidFill>
                  <a:prstClr val="white"/>
                </a:solidFill>
                <a:hlinkClick r:id="rId18"/>
              </a:rPr>
              <a:t>resources.woodlands-junior.kent.sch.uk/customs/questions/london/tower.htm</a:t>
            </a:r>
            <a:r>
              <a:rPr lang="en-US" sz="1200" dirty="0" smtClean="0">
                <a:solidFill>
                  <a:prstClr val="white"/>
                </a:solidFill>
              </a:rPr>
              <a:t> -,</a:t>
            </a:r>
            <a:r>
              <a:rPr lang="ru-RU" sz="1200" dirty="0" smtClean="0">
                <a:solidFill>
                  <a:prstClr val="white"/>
                </a:solidFill>
              </a:rPr>
              <a:t>белая башня</a:t>
            </a:r>
            <a:endParaRPr lang="en-US" sz="1200" dirty="0" smtClean="0">
              <a:solidFill>
                <a:prstClr val="white"/>
              </a:solidFill>
            </a:endParaRPr>
          </a:p>
          <a:p>
            <a:pPr marL="136525" lvl="0" indent="0">
              <a:buNone/>
            </a:pPr>
            <a:r>
              <a:rPr lang="en-US" sz="1200" dirty="0" smtClean="0">
                <a:solidFill>
                  <a:prstClr val="white"/>
                </a:solidFill>
                <a:hlinkClick r:id="rId19"/>
              </a:rPr>
              <a:t>http</a:t>
            </a:r>
            <a:r>
              <a:rPr lang="en-US" sz="1200" dirty="0">
                <a:solidFill>
                  <a:prstClr val="white"/>
                </a:solidFill>
                <a:hlinkClick r:id="rId19"/>
              </a:rPr>
              <a:t>://anicabitten.wordpress.com/2012/05/05/a-morada-final-dos-escritores-londres</a:t>
            </a:r>
            <a:r>
              <a:rPr lang="en-US" sz="1200" dirty="0" smtClean="0">
                <a:solidFill>
                  <a:prstClr val="white"/>
                </a:solidFill>
                <a:hlinkClick r:id="rId19"/>
              </a:rPr>
              <a:t>/</a:t>
            </a:r>
            <a:r>
              <a:rPr lang="en-US" sz="1200" dirty="0" smtClean="0">
                <a:solidFill>
                  <a:prstClr val="white"/>
                </a:solidFill>
              </a:rPr>
              <a:t> -poets’ corner</a:t>
            </a:r>
          </a:p>
          <a:p>
            <a:pPr marL="136525" lvl="0" indent="0">
              <a:buNone/>
            </a:pPr>
            <a:r>
              <a:rPr lang="en-US" sz="1200" dirty="0">
                <a:solidFill>
                  <a:prstClr val="white"/>
                </a:solidFill>
                <a:hlinkClick r:id="rId20"/>
              </a:rPr>
              <a:t>http://mpml.wordpress.com/2010/11/08/london-sightseeing/#</a:t>
            </a:r>
            <a:r>
              <a:rPr lang="en-US" sz="1200" dirty="0" smtClean="0">
                <a:solidFill>
                  <a:prstClr val="white"/>
                </a:solidFill>
                <a:hlinkClick r:id="rId20"/>
              </a:rPr>
              <a:t>jp-carousel-400</a:t>
            </a:r>
            <a:r>
              <a:rPr lang="en-US" sz="1200" dirty="0" smtClean="0">
                <a:solidFill>
                  <a:prstClr val="white"/>
                </a:solidFill>
              </a:rPr>
              <a:t> – </a:t>
            </a:r>
            <a:r>
              <a:rPr lang="ru-RU" sz="1200" dirty="0" smtClean="0">
                <a:solidFill>
                  <a:prstClr val="white"/>
                </a:solidFill>
              </a:rPr>
              <a:t>Трафальгарская площадь</a:t>
            </a:r>
            <a:endParaRPr lang="en-US" sz="1200" dirty="0" smtClean="0">
              <a:solidFill>
                <a:prstClr val="white"/>
              </a:solidFill>
            </a:endParaRPr>
          </a:p>
          <a:p>
            <a:pPr marL="136525" lvl="0" indent="0">
              <a:buNone/>
            </a:pPr>
            <a:r>
              <a:rPr lang="en-US" sz="1200" dirty="0" smtClean="0">
                <a:solidFill>
                  <a:prstClr val="white"/>
                </a:solidFill>
                <a:hlinkClick r:id="rId21"/>
              </a:rPr>
              <a:t>http</a:t>
            </a:r>
            <a:r>
              <a:rPr lang="en-US" sz="1200" dirty="0">
                <a:solidFill>
                  <a:prstClr val="white"/>
                </a:solidFill>
                <a:hlinkClick r:id="rId21"/>
              </a:rPr>
              <a:t>://</a:t>
            </a:r>
            <a:r>
              <a:rPr lang="en-US" sz="1200" dirty="0" smtClean="0">
                <a:solidFill>
                  <a:prstClr val="white"/>
                </a:solidFill>
                <a:hlinkClick r:id="rId21"/>
              </a:rPr>
              <a:t>resources.woodlands-junior.kent.sch.uk/customs/questions/london/buckinghampalace.htm</a:t>
            </a:r>
            <a:r>
              <a:rPr lang="en-US" sz="1200" dirty="0" smtClean="0">
                <a:solidFill>
                  <a:prstClr val="white"/>
                </a:solidFill>
              </a:rPr>
              <a:t> -</a:t>
            </a:r>
            <a:r>
              <a:rPr lang="ru-RU" sz="1200" dirty="0" smtClean="0">
                <a:solidFill>
                  <a:prstClr val="white"/>
                </a:solidFill>
              </a:rPr>
              <a:t>гвардеец у дворца</a:t>
            </a:r>
          </a:p>
          <a:p>
            <a:pPr marL="136525" lvl="0" indent="0">
              <a:buNone/>
            </a:pPr>
            <a:r>
              <a:rPr lang="en-US" sz="1200" dirty="0" smtClean="0">
                <a:solidFill>
                  <a:prstClr val="white"/>
                </a:solidFill>
                <a:hlinkClick r:id="rId16"/>
              </a:rPr>
              <a:t>http</a:t>
            </a:r>
            <a:r>
              <a:rPr lang="en-US" sz="1200" dirty="0">
                <a:solidFill>
                  <a:prstClr val="white"/>
                </a:solidFill>
                <a:hlinkClick r:id="rId16"/>
              </a:rPr>
              <a:t>://</a:t>
            </a:r>
            <a:r>
              <a:rPr lang="en-US" sz="1200" dirty="0" smtClean="0">
                <a:solidFill>
                  <a:prstClr val="white"/>
                </a:solidFill>
                <a:hlinkClick r:id="rId16"/>
              </a:rPr>
              <a:t>resources.woodlands-junior.kent.sch.uk/customs/questions/london/trafalgar.htm</a:t>
            </a:r>
            <a:r>
              <a:rPr lang="ru-RU" sz="1200" dirty="0" smtClean="0">
                <a:solidFill>
                  <a:prstClr val="white"/>
                </a:solidFill>
              </a:rPr>
              <a:t> -лев</a:t>
            </a:r>
            <a:endParaRPr lang="en-US" sz="1200" dirty="0" smtClean="0">
              <a:solidFill>
                <a:prstClr val="white"/>
              </a:solidFill>
            </a:endParaRPr>
          </a:p>
          <a:p>
            <a:pPr marL="136525" lvl="0" indent="0">
              <a:buNone/>
            </a:pPr>
            <a:r>
              <a:rPr lang="en-US" sz="1200" dirty="0" smtClean="0">
                <a:solidFill>
                  <a:prstClr val="white"/>
                </a:solidFill>
                <a:hlinkClick r:id="rId17"/>
              </a:rPr>
              <a:t>http</a:t>
            </a:r>
            <a:r>
              <a:rPr lang="en-US" sz="1200" dirty="0">
                <a:solidFill>
                  <a:prstClr val="white"/>
                </a:solidFill>
                <a:hlinkClick r:id="rId17"/>
              </a:rPr>
              <a:t>://</a:t>
            </a:r>
            <a:r>
              <a:rPr lang="en-US" sz="1200" dirty="0" smtClean="0">
                <a:solidFill>
                  <a:prstClr val="white"/>
                </a:solidFill>
                <a:hlinkClick r:id="rId17"/>
              </a:rPr>
              <a:t>resources.woodlands-junior.kent.sch.uk/customs/questions/london/attractions/westminster.htm</a:t>
            </a:r>
            <a:r>
              <a:rPr lang="en-US" sz="1200" dirty="0" smtClean="0">
                <a:solidFill>
                  <a:prstClr val="white"/>
                </a:solidFill>
              </a:rPr>
              <a:t> </a:t>
            </a:r>
            <a:r>
              <a:rPr lang="en-US" sz="1200" dirty="0">
                <a:solidFill>
                  <a:prstClr val="white"/>
                </a:solidFill>
                <a:hlinkClick r:id="rId22"/>
              </a:rPr>
              <a:t>http://</a:t>
            </a:r>
            <a:r>
              <a:rPr lang="en-US" sz="1200" dirty="0" smtClean="0">
                <a:solidFill>
                  <a:prstClr val="white"/>
                </a:solidFill>
                <a:hlinkClick r:id="rId22"/>
              </a:rPr>
              <a:t>www.youtube.com/watch?v=iIkCpOty5B4</a:t>
            </a:r>
            <a:r>
              <a:rPr lang="en-US" sz="1200" dirty="0" smtClean="0">
                <a:solidFill>
                  <a:prstClr val="white"/>
                </a:solidFill>
              </a:rPr>
              <a:t> –London the greatest city in the world</a:t>
            </a:r>
            <a:endParaRPr lang="en-US" sz="1200" dirty="0">
              <a:solidFill>
                <a:prstClr val="white"/>
              </a:solidFill>
            </a:endParaRPr>
          </a:p>
          <a:p>
            <a:pPr marL="136525" lvl="0" indent="0">
              <a:buNone/>
            </a:pPr>
            <a:endParaRPr lang="en-US" sz="1200" dirty="0">
              <a:solidFill>
                <a:prstClr val="white"/>
              </a:solidFill>
            </a:endParaRPr>
          </a:p>
          <a:p>
            <a:pPr marL="136525" lvl="0" indent="0">
              <a:buNone/>
            </a:pPr>
            <a:endParaRPr lang="ru-RU" sz="1200" dirty="0" smtClean="0">
              <a:solidFill>
                <a:prstClr val="white"/>
              </a:solidFill>
            </a:endParaRPr>
          </a:p>
          <a:p>
            <a:pPr marL="136525" lvl="0" indent="0">
              <a:buNone/>
            </a:pPr>
            <a:endParaRPr lang="en-US" sz="1200" dirty="0">
              <a:solidFill>
                <a:prstClr val="white"/>
              </a:solidFill>
            </a:endParaRPr>
          </a:p>
          <a:p>
            <a:pPr marL="136525" lvl="0" indent="0">
              <a:buNone/>
            </a:pPr>
            <a:endParaRPr lang="ru-RU" sz="1200" dirty="0" smtClean="0">
              <a:solidFill>
                <a:prstClr val="white"/>
              </a:solidFill>
            </a:endParaRPr>
          </a:p>
          <a:p>
            <a:pPr marL="136525" lvl="0" indent="0">
              <a:buNone/>
            </a:pPr>
            <a:endParaRPr lang="en-US" sz="1200" dirty="0">
              <a:solidFill>
                <a:prstClr val="white"/>
              </a:solidFill>
            </a:endParaRPr>
          </a:p>
          <a:p>
            <a:pPr marL="136525" lvl="0" indent="0">
              <a:buNone/>
            </a:pPr>
            <a:r>
              <a:rPr lang="en-US" sz="1200" dirty="0" smtClean="0">
                <a:solidFill>
                  <a:prstClr val="white"/>
                </a:solidFill>
              </a:rPr>
              <a:t> </a:t>
            </a:r>
            <a:endParaRPr lang="en-US" sz="1200" dirty="0">
              <a:solidFill>
                <a:prstClr val="white"/>
              </a:solidFill>
            </a:endParaRPr>
          </a:p>
          <a:p>
            <a:pPr marL="136525" lvl="0" indent="0">
              <a:buNone/>
            </a:pPr>
            <a:endParaRPr lang="en-US" sz="1200" dirty="0">
              <a:solidFill>
                <a:prstClr val="white"/>
              </a:solidFill>
            </a:endParaRPr>
          </a:p>
          <a:p>
            <a:pPr marL="136525" lvl="0" indent="0">
              <a:buNone/>
            </a:pPr>
            <a:endParaRPr lang="en-US" sz="1200" dirty="0">
              <a:solidFill>
                <a:prstClr val="white"/>
              </a:solidFill>
            </a:endParaRPr>
          </a:p>
          <a:p>
            <a:pPr marL="136525" lvl="0" indent="0">
              <a:buNone/>
            </a:pPr>
            <a:endParaRPr lang="en-US" sz="1600" dirty="0">
              <a:solidFill>
                <a:prstClr val="white"/>
              </a:solidFill>
            </a:endParaRPr>
          </a:p>
          <a:p>
            <a:pPr marL="136525" lvl="0" indent="0">
              <a:buNone/>
            </a:pPr>
            <a:r>
              <a:rPr lang="ru-RU" sz="1600" dirty="0" smtClean="0">
                <a:solidFill>
                  <a:prstClr val="white"/>
                </a:solidFill>
              </a:rPr>
              <a:t> </a:t>
            </a:r>
            <a:endParaRPr lang="en-US" sz="1600" dirty="0" smtClean="0">
              <a:solidFill>
                <a:prstClr val="white"/>
              </a:solidFill>
            </a:endParaRPr>
          </a:p>
          <a:p>
            <a:pPr marL="136525" lvl="0" indent="0">
              <a:buNone/>
            </a:pPr>
            <a:endParaRPr lang="en-US" dirty="0">
              <a:solidFill>
                <a:prstClr val="white"/>
              </a:solidFill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en-US" sz="1400" dirty="0">
              <a:solidFill>
                <a:prstClr val="white"/>
              </a:solidFill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1400" dirty="0" smtClean="0">
              <a:solidFill>
                <a:prstClr val="white"/>
              </a:solidFill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en-US" sz="1800" dirty="0" smtClean="0">
              <a:solidFill>
                <a:prstClr val="white"/>
              </a:solidFill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1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78781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b="1" smtClean="0">
                <a:solidFill>
                  <a:srgbClr val="002060"/>
                </a:solidFill>
              </a:rPr>
              <a:t>Complete the sentences.</a:t>
            </a:r>
            <a:br>
              <a:rPr lang="en-US" sz="5400" b="1" smtClean="0">
                <a:solidFill>
                  <a:srgbClr val="002060"/>
                </a:solidFill>
              </a:rPr>
            </a:br>
            <a:endParaRPr lang="ru-RU" sz="5400" b="1" smtClean="0">
              <a:solidFill>
                <a:srgbClr val="002060"/>
              </a:solidFill>
            </a:endParaRPr>
          </a:p>
        </p:txBody>
      </p:sp>
      <p:sp>
        <p:nvSpPr>
          <p:cNvPr id="26627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214313" y="857250"/>
            <a:ext cx="5143500" cy="5167313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en-US" b="1" dirty="0" smtClean="0">
                <a:solidFill>
                  <a:srgbClr val="FF0000"/>
                </a:solidFill>
              </a:rPr>
              <a:t>1</a:t>
            </a:r>
            <a:r>
              <a:rPr lang="ru-RU" b="1" dirty="0" smtClean="0"/>
              <a:t>. </a:t>
            </a:r>
            <a:r>
              <a:rPr lang="en-US" b="1" dirty="0" smtClean="0"/>
              <a:t>London stands on the river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/>
              <a:t>а)</a:t>
            </a:r>
            <a:r>
              <a:rPr lang="en-US" b="1" dirty="0" smtClean="0"/>
              <a:t>       Nile</a:t>
            </a:r>
            <a:endParaRPr lang="ru-RU" b="1" dirty="0" smtClean="0"/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en-US" b="1" dirty="0" smtClean="0"/>
              <a:t>b)</a:t>
            </a:r>
            <a:r>
              <a:rPr lang="ru-RU" b="1" dirty="0" smtClean="0"/>
              <a:t>    </a:t>
            </a:r>
            <a:r>
              <a:rPr lang="en-US" b="1" dirty="0" smtClean="0"/>
              <a:t>  Avon</a:t>
            </a:r>
            <a:endParaRPr lang="ru-RU" b="1" dirty="0" smtClean="0"/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en-US" b="1" dirty="0" smtClean="0"/>
              <a:t>c)       Thames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endParaRPr lang="en-US" b="1" dirty="0" smtClean="0"/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en-US" b="1" dirty="0" smtClean="0">
                <a:solidFill>
                  <a:srgbClr val="FF0000"/>
                </a:solidFill>
              </a:rPr>
              <a:t>2</a:t>
            </a:r>
            <a:r>
              <a:rPr lang="en-US" b="1" dirty="0" smtClean="0"/>
              <a:t>. </a:t>
            </a:r>
            <a:r>
              <a:rPr lang="en-US" b="1" dirty="0"/>
              <a:t>The heart of London </a:t>
            </a:r>
            <a:r>
              <a:rPr lang="en-US" b="1" dirty="0" smtClean="0"/>
              <a:t>is…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en-US" b="1" dirty="0" smtClean="0"/>
              <a:t>a) The City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en-US" b="1" dirty="0" smtClean="0"/>
              <a:t>b)Lowlands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en-US" b="1" dirty="0" smtClean="0"/>
              <a:t>c) </a:t>
            </a:r>
            <a:r>
              <a:rPr lang="en-US" b="1" dirty="0" err="1" smtClean="0"/>
              <a:t>Snowdon</a:t>
            </a:r>
            <a:r>
              <a:rPr lang="en-US" b="1" dirty="0" smtClean="0"/>
              <a:t> 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en-US" b="1" dirty="0" smtClean="0">
                <a:solidFill>
                  <a:srgbClr val="FF0000"/>
                </a:solidFill>
              </a:rPr>
              <a:t>3</a:t>
            </a:r>
            <a:r>
              <a:rPr lang="en-US" b="1" dirty="0" smtClean="0"/>
              <a:t>. The Queen of England lives in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lphaLcParenR"/>
            </a:pPr>
            <a:r>
              <a:rPr lang="en-US" b="1" dirty="0" smtClean="0"/>
              <a:t>Buckingham Palace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lphaLcParenR"/>
            </a:pPr>
            <a:r>
              <a:rPr lang="en-US" b="1" dirty="0" smtClean="0"/>
              <a:t>Westminster Abbey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lphaLcParenR"/>
            </a:pPr>
            <a:r>
              <a:rPr lang="en-US" b="1" dirty="0" smtClean="0"/>
              <a:t>The Tower of London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lphaLcParenR"/>
            </a:pPr>
            <a:endParaRPr lang="ru-RU" dirty="0" smtClean="0"/>
          </a:p>
        </p:txBody>
      </p:sp>
      <p:sp>
        <p:nvSpPr>
          <p:cNvPr id="26628" name="Rectangle 5"/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4929188" y="928688"/>
            <a:ext cx="4038600" cy="4525962"/>
          </a:xfrm>
        </p:spPr>
        <p:txBody>
          <a:bodyPr/>
          <a:lstStyle/>
          <a:p>
            <a:pPr marL="381000" indent="-381000">
              <a:lnSpc>
                <a:spcPct val="80000"/>
              </a:lnSpc>
              <a:buFont typeface="Wingdings" pitchFamily="2" charset="2"/>
              <a:buNone/>
            </a:pPr>
            <a:r>
              <a:rPr lang="en-US" b="1" smtClean="0">
                <a:solidFill>
                  <a:srgbClr val="FF0000"/>
                </a:solidFill>
              </a:rPr>
              <a:t>4</a:t>
            </a:r>
            <a:r>
              <a:rPr lang="en-US" b="1" smtClean="0"/>
              <a:t>. Big Ben is </a:t>
            </a:r>
          </a:p>
          <a:p>
            <a:pPr marL="381000" indent="-381000">
              <a:lnSpc>
                <a:spcPct val="80000"/>
              </a:lnSpc>
            </a:pPr>
            <a:r>
              <a:rPr lang="en-US" b="1" smtClean="0"/>
              <a:t>A palace</a:t>
            </a:r>
          </a:p>
          <a:p>
            <a:pPr marL="381000" indent="-381000">
              <a:lnSpc>
                <a:spcPct val="80000"/>
              </a:lnSpc>
            </a:pPr>
            <a:r>
              <a:rPr lang="en-US" b="1" smtClean="0"/>
              <a:t>A square</a:t>
            </a:r>
          </a:p>
          <a:p>
            <a:pPr marL="381000" indent="-381000">
              <a:lnSpc>
                <a:spcPct val="80000"/>
              </a:lnSpc>
            </a:pPr>
            <a:r>
              <a:rPr lang="en-US" b="1" smtClean="0"/>
              <a:t>A bell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None/>
            </a:pPr>
            <a:endParaRPr lang="en-US" b="1" smtClean="0"/>
          </a:p>
          <a:p>
            <a:pPr marL="381000" indent="-381000">
              <a:lnSpc>
                <a:spcPct val="80000"/>
              </a:lnSpc>
              <a:buFont typeface="Wingdings" pitchFamily="2" charset="2"/>
              <a:buNone/>
            </a:pPr>
            <a:r>
              <a:rPr lang="en-US" b="1" smtClean="0">
                <a:solidFill>
                  <a:srgbClr val="FF0000"/>
                </a:solidFill>
              </a:rPr>
              <a:t>5</a:t>
            </a:r>
            <a:r>
              <a:rPr lang="en-US" b="1" smtClean="0"/>
              <a:t>. The famous museum of waxworks is called</a:t>
            </a:r>
          </a:p>
          <a:p>
            <a:pPr marL="381000" indent="-381000">
              <a:lnSpc>
                <a:spcPct val="80000"/>
              </a:lnSpc>
            </a:pPr>
            <a:r>
              <a:rPr lang="en-US" b="1" smtClean="0"/>
              <a:t>Pushkin Museum</a:t>
            </a:r>
          </a:p>
          <a:p>
            <a:pPr marL="381000" indent="-381000">
              <a:lnSpc>
                <a:spcPct val="80000"/>
              </a:lnSpc>
            </a:pPr>
            <a:r>
              <a:rPr lang="en-US" b="1" smtClean="0"/>
              <a:t>Madame Tussaud’s</a:t>
            </a:r>
          </a:p>
          <a:p>
            <a:pPr marL="381000" indent="-381000">
              <a:lnSpc>
                <a:spcPct val="80000"/>
              </a:lnSpc>
            </a:pPr>
            <a:r>
              <a:rPr lang="en-US" b="1" smtClean="0"/>
              <a:t>The National Gallery </a:t>
            </a:r>
          </a:p>
          <a:p>
            <a:pPr marL="381000" indent="-381000">
              <a:lnSpc>
                <a:spcPct val="80000"/>
              </a:lnSpc>
            </a:pPr>
            <a:endParaRPr lang="ru-RU" sz="2000" smtClean="0"/>
          </a:p>
        </p:txBody>
      </p:sp>
    </p:spTree>
    <p:extLst>
      <p:ext uri="{BB962C8B-B14F-4D97-AF65-F5344CB8AC3E}">
        <p14:creationId xmlns:p14="http://schemas.microsoft.com/office/powerpoint/2010/main" val="1280891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Содержимое 3" descr="лондон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16013" y="1341438"/>
            <a:ext cx="6840537" cy="5313362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46574" y="116632"/>
            <a:ext cx="8229600" cy="1143000"/>
          </a:xfrm>
        </p:spPr>
        <p:txBody>
          <a:bodyPr/>
          <a:lstStyle/>
          <a:p>
            <a:r>
              <a:rPr lang="en-US" dirty="0" smtClean="0"/>
              <a:t>What is the symbol of London?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35377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3911" y="476672"/>
            <a:ext cx="819487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ln w="6350">
                  <a:noFill/>
                </a:ln>
                <a:gradFill>
                  <a:gsLst>
                    <a:gs pos="0">
                      <a:srgbClr val="CEB966">
                        <a:tint val="73000"/>
                        <a:satMod val="145000"/>
                      </a:srgbClr>
                    </a:gs>
                    <a:gs pos="73000">
                      <a:srgbClr val="CEB966">
                        <a:tint val="73000"/>
                        <a:satMod val="145000"/>
                      </a:srgbClr>
                    </a:gs>
                    <a:gs pos="100000">
                      <a:srgbClr val="CEB966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Lucida Sans"/>
                <a:ea typeface="+mj-ea"/>
                <a:cs typeface="+mj-cs"/>
              </a:rPr>
              <a:t>What  </a:t>
            </a:r>
            <a:r>
              <a:rPr lang="en-US" sz="3200" b="1" dirty="0">
                <a:ln w="6350">
                  <a:noFill/>
                </a:ln>
                <a:gradFill>
                  <a:gsLst>
                    <a:gs pos="0">
                      <a:srgbClr val="CEB966">
                        <a:tint val="73000"/>
                        <a:satMod val="145000"/>
                      </a:srgbClr>
                    </a:gs>
                    <a:gs pos="73000">
                      <a:srgbClr val="CEB966">
                        <a:tint val="73000"/>
                        <a:satMod val="145000"/>
                      </a:srgbClr>
                    </a:gs>
                    <a:gs pos="100000">
                      <a:srgbClr val="CEB966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Lucida Sans"/>
                <a:ea typeface="+mj-ea"/>
                <a:cs typeface="+mj-cs"/>
              </a:rPr>
              <a:t>is  </a:t>
            </a:r>
            <a:r>
              <a:rPr lang="en-US" sz="3200" b="1" dirty="0" smtClean="0">
                <a:ln w="6350">
                  <a:noFill/>
                </a:ln>
                <a:gradFill>
                  <a:gsLst>
                    <a:gs pos="0">
                      <a:srgbClr val="CEB966">
                        <a:tint val="73000"/>
                        <a:satMod val="145000"/>
                      </a:srgbClr>
                    </a:gs>
                    <a:gs pos="73000">
                      <a:srgbClr val="CEB966">
                        <a:tint val="73000"/>
                        <a:satMod val="145000"/>
                      </a:srgbClr>
                    </a:gs>
                    <a:gs pos="100000">
                      <a:srgbClr val="CEB966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Lucida Sans"/>
                <a:ea typeface="+mj-ea"/>
                <a:cs typeface="+mj-cs"/>
              </a:rPr>
              <a:t>the </a:t>
            </a:r>
            <a:r>
              <a:rPr lang="en-US" sz="3200" b="1" dirty="0">
                <a:ln w="6350">
                  <a:noFill/>
                </a:ln>
                <a:gradFill>
                  <a:gsLst>
                    <a:gs pos="0">
                      <a:srgbClr val="CEB966">
                        <a:tint val="73000"/>
                        <a:satMod val="145000"/>
                      </a:srgbClr>
                    </a:gs>
                    <a:gs pos="73000">
                      <a:srgbClr val="CEB966">
                        <a:tint val="73000"/>
                        <a:satMod val="145000"/>
                      </a:srgbClr>
                    </a:gs>
                    <a:gs pos="100000">
                      <a:srgbClr val="CEB966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Lucida Sans"/>
                <a:ea typeface="+mj-ea"/>
                <a:cs typeface="+mj-cs"/>
              </a:rPr>
              <a:t>name of the </a:t>
            </a:r>
            <a:r>
              <a:rPr lang="en-US" sz="3200" b="1" dirty="0" smtClean="0">
                <a:ln w="6350">
                  <a:noFill/>
                </a:ln>
                <a:gradFill>
                  <a:gsLst>
                    <a:gs pos="0">
                      <a:srgbClr val="CEB966">
                        <a:tint val="73000"/>
                        <a:satMod val="145000"/>
                      </a:srgbClr>
                    </a:gs>
                    <a:gs pos="73000">
                      <a:srgbClr val="CEB966">
                        <a:tint val="73000"/>
                        <a:satMod val="145000"/>
                      </a:srgbClr>
                    </a:gs>
                    <a:gs pos="100000">
                      <a:srgbClr val="CEB966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Lucida Sans"/>
                <a:ea typeface="+mj-ea"/>
                <a:cs typeface="+mj-cs"/>
              </a:rPr>
              <a:t>bell in </a:t>
            </a:r>
            <a:r>
              <a:rPr lang="en-US" sz="3200" b="1" dirty="0">
                <a:ln w="6350">
                  <a:noFill/>
                </a:ln>
                <a:gradFill>
                  <a:gsLst>
                    <a:gs pos="0">
                      <a:srgbClr val="CEB966">
                        <a:tint val="73000"/>
                        <a:satMod val="145000"/>
                      </a:srgbClr>
                    </a:gs>
                    <a:gs pos="73000">
                      <a:srgbClr val="CEB966">
                        <a:tint val="73000"/>
                        <a:satMod val="145000"/>
                      </a:srgbClr>
                    </a:gs>
                    <a:gs pos="100000">
                      <a:srgbClr val="CEB966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Lucida Sans"/>
                <a:ea typeface="+mj-ea"/>
                <a:cs typeface="+mj-cs"/>
              </a:rPr>
              <a:t>the </a:t>
            </a:r>
            <a:r>
              <a:rPr lang="en-US" sz="3200" b="1" dirty="0" smtClean="0">
                <a:ln w="6350">
                  <a:noFill/>
                </a:ln>
                <a:gradFill>
                  <a:gsLst>
                    <a:gs pos="0">
                      <a:srgbClr val="CEB966">
                        <a:tint val="73000"/>
                        <a:satMod val="145000"/>
                      </a:srgbClr>
                    </a:gs>
                    <a:gs pos="73000">
                      <a:srgbClr val="CEB966">
                        <a:tint val="73000"/>
                        <a:satMod val="145000"/>
                      </a:srgbClr>
                    </a:gs>
                    <a:gs pos="100000">
                      <a:srgbClr val="CEB966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Lucida Sans"/>
                <a:ea typeface="+mj-ea"/>
                <a:cs typeface="+mj-cs"/>
              </a:rPr>
              <a:t>clock</a:t>
            </a:r>
          </a:p>
          <a:p>
            <a:r>
              <a:rPr lang="en-US" sz="3200" b="1" dirty="0" smtClean="0">
                <a:ln w="6350">
                  <a:noFill/>
                </a:ln>
                <a:gradFill>
                  <a:gsLst>
                    <a:gs pos="0">
                      <a:srgbClr val="CEB966">
                        <a:tint val="73000"/>
                        <a:satMod val="145000"/>
                      </a:srgbClr>
                    </a:gs>
                    <a:gs pos="73000">
                      <a:srgbClr val="CEB966">
                        <a:tint val="73000"/>
                        <a:satMod val="145000"/>
                      </a:srgbClr>
                    </a:gs>
                    <a:gs pos="100000">
                      <a:srgbClr val="CEB966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Lucida Sans"/>
                <a:ea typeface="+mj-ea"/>
                <a:cs typeface="+mj-cs"/>
              </a:rPr>
              <a:t> tower </a:t>
            </a:r>
            <a:r>
              <a:rPr lang="en-US" sz="3200" b="1" dirty="0">
                <a:ln w="6350">
                  <a:noFill/>
                </a:ln>
                <a:gradFill>
                  <a:gsLst>
                    <a:gs pos="0">
                      <a:srgbClr val="CEB966">
                        <a:tint val="73000"/>
                        <a:satMod val="145000"/>
                      </a:srgbClr>
                    </a:gs>
                    <a:gs pos="73000">
                      <a:srgbClr val="CEB966">
                        <a:tint val="73000"/>
                        <a:satMod val="145000"/>
                      </a:srgbClr>
                    </a:gs>
                    <a:gs pos="100000">
                      <a:srgbClr val="CEB966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Lucida Sans"/>
                <a:ea typeface="+mj-ea"/>
                <a:cs typeface="+mj-cs"/>
              </a:rPr>
              <a:t>of the Palace of Westminster </a:t>
            </a:r>
            <a:r>
              <a:rPr lang="en-US" sz="3200" b="1" dirty="0" smtClean="0">
                <a:ln w="6350">
                  <a:noFill/>
                </a:ln>
                <a:gradFill>
                  <a:gsLst>
                    <a:gs pos="0">
                      <a:srgbClr val="CEB966">
                        <a:tint val="73000"/>
                        <a:satMod val="145000"/>
                      </a:srgbClr>
                    </a:gs>
                    <a:gs pos="73000">
                      <a:srgbClr val="CEB966">
                        <a:tint val="73000"/>
                        <a:satMod val="145000"/>
                      </a:srgbClr>
                    </a:gs>
                    <a:gs pos="100000">
                      <a:srgbClr val="CEB966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Lucida Sans"/>
                <a:ea typeface="+mj-ea"/>
                <a:cs typeface="+mj-cs"/>
              </a:rPr>
              <a:t>?</a:t>
            </a:r>
            <a:endParaRPr lang="ru-RU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30" r="15673"/>
          <a:stretch/>
        </p:blipFill>
        <p:spPr bwMode="auto">
          <a:xfrm>
            <a:off x="2051720" y="1772816"/>
            <a:ext cx="4949995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35377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E6E89E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What </a:t>
            </a:r>
            <a:r>
              <a:rPr lang="en-US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E6E89E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is </a:t>
            </a:r>
            <a:r>
              <a:rPr lang="en-US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E6E89E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a </a:t>
            </a:r>
            <a:r>
              <a:rPr lang="en-US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E6E89E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very popular tourist attraction in </a:t>
            </a:r>
            <a:r>
              <a:rPr lang="en-US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E6E89E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London? </a:t>
            </a:r>
            <a:endParaRPr lang="ru-RU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E6E89E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748297"/>
            <a:ext cx="4860032" cy="5109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909" y="2436729"/>
            <a:ext cx="4119059" cy="3240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35377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647" y="24852"/>
            <a:ext cx="9144000" cy="1431032"/>
          </a:xfrm>
        </p:spPr>
        <p:txBody>
          <a:bodyPr>
            <a:noAutofit/>
          </a:bodyPr>
          <a:lstStyle/>
          <a:p>
            <a:r>
              <a:rPr lang="en-US" sz="3600" dirty="0"/>
              <a:t>This fortress </a:t>
            </a:r>
            <a:r>
              <a:rPr lang="en-US" sz="3600" dirty="0" smtClean="0"/>
              <a:t>(?)was </a:t>
            </a:r>
            <a:r>
              <a:rPr lang="en-US" sz="3600" dirty="0"/>
              <a:t>built at the end of the 11th century by William the </a:t>
            </a:r>
            <a:r>
              <a:rPr lang="en-US" sz="3600" dirty="0" smtClean="0"/>
              <a:t>Conqueror. </a:t>
            </a:r>
            <a:endParaRPr lang="ru-RU" sz="36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3" r="2189" b="7239"/>
          <a:stretch/>
        </p:blipFill>
        <p:spPr bwMode="auto">
          <a:xfrm>
            <a:off x="827584" y="1605693"/>
            <a:ext cx="7839815" cy="5180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84504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40289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</a:t>
            </a:r>
            <a:r>
              <a:rPr lang="en-US" dirty="0"/>
              <a:t>Since 1837 it </a:t>
            </a:r>
            <a:r>
              <a:rPr lang="en-US" dirty="0" smtClean="0"/>
              <a:t>(?)is </a:t>
            </a:r>
            <a:r>
              <a:rPr lang="en-US" dirty="0"/>
              <a:t>the residence of the Royal family.</a:t>
            </a:r>
            <a:br>
              <a:rPr lang="en-US" dirty="0"/>
            </a:br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29" y="1588195"/>
            <a:ext cx="9036971" cy="5081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84504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36815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The </a:t>
            </a:r>
            <a:r>
              <a:rPr lang="en-US" dirty="0"/>
              <a:t>largest square </a:t>
            </a:r>
            <a:r>
              <a:rPr lang="en-US" dirty="0" smtClean="0"/>
              <a:t>(?)in </a:t>
            </a:r>
            <a:r>
              <a:rPr lang="en-US" dirty="0"/>
              <a:t>London, central meeting place since Middle Ages</a:t>
            </a:r>
            <a:r>
              <a:rPr lang="en-US" dirty="0" smtClean="0"/>
              <a:t>.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66125"/>
            <a:ext cx="6883474" cy="5173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84504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727</TotalTime>
  <Words>606</Words>
  <Application>Microsoft Office PowerPoint</Application>
  <PresentationFormat>Экран (4:3)</PresentationFormat>
  <Paragraphs>103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25</vt:i4>
      </vt:variant>
    </vt:vector>
  </HeadingPairs>
  <TitlesOfParts>
    <vt:vector size="28" baseType="lpstr">
      <vt:lpstr>1_Тема Office</vt:lpstr>
      <vt:lpstr>1_Апекс</vt:lpstr>
      <vt:lpstr>4_Апекс</vt:lpstr>
      <vt:lpstr>Презентация PowerPoint</vt:lpstr>
      <vt:lpstr>Презентация PowerPoint</vt:lpstr>
      <vt:lpstr>Complete the sentences. </vt:lpstr>
      <vt:lpstr>What is the symbol of London? </vt:lpstr>
      <vt:lpstr>Презентация PowerPoint</vt:lpstr>
      <vt:lpstr>What is a very popular tourist attraction in London? </vt:lpstr>
      <vt:lpstr>This fortress (?)was built at the end of the 11th century by William the Conqueror. </vt:lpstr>
      <vt:lpstr> Since 1837 it (?)is the residence of the Royal family.  </vt:lpstr>
      <vt:lpstr>The largest square (?)in London, central meeting place since Middle Ages.</vt:lpstr>
      <vt:lpstr>It (?) is also known as the Palace of Westminster   </vt:lpstr>
      <vt:lpstr>The royal coronatons take place there (?) since 1066. </vt:lpstr>
      <vt:lpstr>It (?) was built on the Meridian Line in Greenwich to celebrate the start of the new Millennium.  </vt:lpstr>
      <vt:lpstr>Historically, only members of the royal family and the King's Troop, Royal Horse Artillery, have been allowed to pass through  ?...  in ceremonial procession.</vt:lpstr>
      <vt:lpstr>WORD SCRAMBLE </vt:lpstr>
      <vt:lpstr>WORD SCRAMBLE </vt:lpstr>
      <vt:lpstr>                     Do you know ….  1. How many lions guard Nelson's Column? 2. What starts at 21:53 every night? 3. How many clocks faces does Big Ben have? 4. What is the name of the queens palace in London?  5. Which church in London has a Poets Corner?  6. What is a more popular name of the London underground? </vt:lpstr>
      <vt:lpstr>               How many lions guard Nelson's Column?- Four What starts at 21:53 every night? The Ceremony of the Keys at the Tower of London How many clocks faces does Big Ben have?-4 What is the name of the queens palace in London?  Buckingham Palace Which church in London has a Poets Corner?  Westminster Abbey What is a more popular name of the London underground? The tube. </vt:lpstr>
      <vt:lpstr>Where is the famous White Tower ?</vt:lpstr>
      <vt:lpstr>Where is “ Poets’ Corner “ ?</vt:lpstr>
      <vt:lpstr>Where is Nelson’s column?</vt:lpstr>
      <vt:lpstr>Where can we see a standing guard ?</vt:lpstr>
      <vt:lpstr>Where are the four lions?</vt:lpstr>
      <vt:lpstr>Where is the statue of Eros ?</vt:lpstr>
      <vt:lpstr>What places of interest were shown  in the film “ Welcome to London - the Greatest City in the World”? http://www.youtube.com/watch?v=iIkCpOty5B4 </vt:lpstr>
      <vt:lpstr>Information Resources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75</cp:revision>
  <dcterms:created xsi:type="dcterms:W3CDTF">2013-03-24T13:29:08Z</dcterms:created>
  <dcterms:modified xsi:type="dcterms:W3CDTF">2013-03-31T17:04:48Z</dcterms:modified>
</cp:coreProperties>
</file>