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8" r:id="rId4"/>
    <p:sldId id="280" r:id="rId5"/>
    <p:sldId id="278" r:id="rId6"/>
    <p:sldId id="281" r:id="rId7"/>
    <p:sldId id="285" r:id="rId8"/>
    <p:sldId id="270" r:id="rId9"/>
    <p:sldId id="286" r:id="rId10"/>
    <p:sldId id="295" r:id="rId11"/>
    <p:sldId id="294" r:id="rId12"/>
    <p:sldId id="296" r:id="rId13"/>
    <p:sldId id="29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">
              <a:schemeClr val="accent1">
                <a:tint val="44500"/>
                <a:satMod val="160000"/>
              </a:schemeClr>
            </a:gs>
            <a:gs pos="85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cs312719.vk.me/v312719825/1604/RSA1ePjrCdE.jpg" TargetMode="External"/><Relationship Id="rId3" Type="http://schemas.openxmlformats.org/officeDocument/2006/relationships/hyperlink" Target="http://www.viptoys.by/sites/default/files/styles/original_with_watermark/public/popugay_kesha_2.jpg?itok=a0sEzkz1" TargetMode="External"/><Relationship Id="rId7" Type="http://schemas.openxmlformats.org/officeDocument/2006/relationships/hyperlink" Target="http://i.dailymail.co.uk/i/pix/2013/02/12/article-2277303-17810FEB000005DC-29_634x461.jpg" TargetMode="External"/><Relationship Id="rId2" Type="http://schemas.openxmlformats.org/officeDocument/2006/relationships/hyperlink" Target="http://www.stihi.ru/pics/2011/07/05/63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ulez-t.info/uploads/posts/2008-09/1220812865_jako.jpg" TargetMode="External"/><Relationship Id="rId5" Type="http://schemas.openxmlformats.org/officeDocument/2006/relationships/hyperlink" Target="http://vsyako-razno.ru/uploads/posts/2012-01/1327568396_vsyako-razno.ru_poster.jpg" TargetMode="External"/><Relationship Id="rId4" Type="http://schemas.openxmlformats.org/officeDocument/2006/relationships/hyperlink" Target="http://open.az/uploads/posts/2013-12/1386163241_cinema61.jpg" TargetMode="External"/><Relationship Id="rId9" Type="http://schemas.openxmlformats.org/officeDocument/2006/relationships/hyperlink" Target="http://plitkar.com.ua/files/2013/12/18/Biber2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924944"/>
            <a:ext cx="4483947" cy="298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276719" y="188640"/>
            <a:ext cx="8496944" cy="2196824"/>
          </a:xfrm>
          <a:prstGeom prst="wedgeEllipseCallout">
            <a:avLst>
              <a:gd name="adj1" fmla="val 14706"/>
              <a:gd name="adj2" fmla="val 81098"/>
            </a:avLst>
          </a:prstGeom>
          <a:solidFill>
            <a:srgbClr val="00206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3954" y="552039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Reported Speech or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Indirect Speech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3718" y="6225549"/>
            <a:ext cx="501028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err="1" smtClean="0">
                <a:solidFill>
                  <a:prstClr val="black"/>
                </a:solidFill>
              </a:rPr>
              <a:t>Раева</a:t>
            </a:r>
            <a:r>
              <a:rPr lang="ru-RU" dirty="0" smtClean="0">
                <a:solidFill>
                  <a:prstClr val="black"/>
                </a:solidFill>
              </a:rPr>
              <a:t> Ольга Владимировна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Учитель МБОУ «Лицей №2 имени </a:t>
            </a:r>
            <a:r>
              <a:rPr lang="ru-RU" dirty="0" err="1" smtClean="0">
                <a:solidFill>
                  <a:prstClr val="black"/>
                </a:solidFill>
              </a:rPr>
              <a:t>В.В.Разуваева</a:t>
            </a:r>
            <a:r>
              <a:rPr lang="ru-RU" dirty="0" smtClean="0">
                <a:solidFill>
                  <a:prstClr val="black"/>
                </a:solidFill>
              </a:rPr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7323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4482" y="274638"/>
            <a:ext cx="3502318" cy="1066130"/>
          </a:xfrm>
        </p:spPr>
        <p:txBody>
          <a:bodyPr/>
          <a:lstStyle/>
          <a:p>
            <a:r>
              <a:rPr lang="en-US" dirty="0" smtClean="0"/>
              <a:t>Say the rule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82141"/>
            <a:ext cx="8229600" cy="54872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1. [ </a:t>
            </a:r>
            <a:r>
              <a:rPr lang="en-US" u="sng" dirty="0" smtClean="0"/>
              <a:t>…</a:t>
            </a:r>
            <a:r>
              <a:rPr lang="en-US" dirty="0" smtClean="0"/>
              <a:t>      </a:t>
            </a:r>
            <a:r>
              <a:rPr lang="en-US" u="sng" dirty="0" smtClean="0"/>
              <a:t>….. </a:t>
            </a:r>
            <a:r>
              <a:rPr lang="en-US" dirty="0" smtClean="0"/>
              <a:t>]  that  ( </a:t>
            </a:r>
            <a:r>
              <a:rPr lang="en-US" u="sng" dirty="0" smtClean="0"/>
              <a:t>…</a:t>
            </a:r>
            <a:r>
              <a:rPr lang="en-US" dirty="0" smtClean="0"/>
              <a:t>    </a:t>
            </a:r>
            <a:r>
              <a:rPr lang="en-US" u="sng" dirty="0" smtClean="0"/>
              <a:t>……</a:t>
            </a:r>
            <a:r>
              <a:rPr lang="en-US" dirty="0" smtClean="0"/>
              <a:t>..).</a:t>
            </a:r>
          </a:p>
          <a:p>
            <a:pPr mar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2.</a:t>
            </a:r>
            <a:r>
              <a:rPr lang="en-US" dirty="0">
                <a:solidFill>
                  <a:prstClr val="black"/>
                </a:solidFill>
              </a:rPr>
              <a:t> [ </a:t>
            </a:r>
            <a:r>
              <a:rPr lang="en-US" u="sng" dirty="0">
                <a:solidFill>
                  <a:prstClr val="black"/>
                </a:solidFill>
              </a:rPr>
              <a:t>…</a:t>
            </a:r>
            <a:r>
              <a:rPr lang="en-US" dirty="0">
                <a:solidFill>
                  <a:prstClr val="black"/>
                </a:solidFill>
              </a:rPr>
              <a:t>      </a:t>
            </a:r>
            <a:r>
              <a:rPr lang="en-US" u="sng" dirty="0">
                <a:solidFill>
                  <a:prstClr val="black"/>
                </a:solidFill>
              </a:rPr>
              <a:t>….. </a:t>
            </a:r>
            <a:r>
              <a:rPr lang="en-US" dirty="0" smtClean="0">
                <a:solidFill>
                  <a:prstClr val="black"/>
                </a:solidFill>
              </a:rPr>
              <a:t>]     if    ( </a:t>
            </a:r>
            <a:r>
              <a:rPr lang="en-US" u="sng" dirty="0">
                <a:solidFill>
                  <a:prstClr val="black"/>
                </a:solidFill>
              </a:rPr>
              <a:t>…</a:t>
            </a:r>
            <a:r>
              <a:rPr lang="en-US" dirty="0">
                <a:solidFill>
                  <a:prstClr val="black"/>
                </a:solidFill>
              </a:rPr>
              <a:t>    </a:t>
            </a:r>
            <a:r>
              <a:rPr lang="en-US" u="sng" dirty="0" smtClean="0">
                <a:solidFill>
                  <a:prstClr val="black"/>
                </a:solidFill>
              </a:rPr>
              <a:t>……</a:t>
            </a:r>
            <a:r>
              <a:rPr lang="en-US" dirty="0" smtClean="0">
                <a:solidFill>
                  <a:prstClr val="black"/>
                </a:solidFill>
              </a:rPr>
              <a:t>..).</a:t>
            </a:r>
          </a:p>
          <a:p>
            <a:pPr marL="0" lvl="0" indent="0">
              <a:buNone/>
            </a:pPr>
            <a:endParaRPr lang="en-US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dirty="0" smtClean="0">
                <a:solidFill>
                  <a:prstClr val="black"/>
                </a:solidFill>
              </a:rPr>
              <a:t>3.</a:t>
            </a:r>
            <a:r>
              <a:rPr lang="en-US" dirty="0">
                <a:solidFill>
                  <a:prstClr val="black"/>
                </a:solidFill>
              </a:rPr>
              <a:t> [ </a:t>
            </a:r>
            <a:r>
              <a:rPr lang="en-US" u="sng" dirty="0">
                <a:solidFill>
                  <a:prstClr val="black"/>
                </a:solidFill>
              </a:rPr>
              <a:t>…</a:t>
            </a:r>
            <a:r>
              <a:rPr lang="en-US" dirty="0">
                <a:solidFill>
                  <a:prstClr val="black"/>
                </a:solidFill>
              </a:rPr>
              <a:t>      </a:t>
            </a:r>
            <a:r>
              <a:rPr lang="en-US" u="sng" dirty="0">
                <a:solidFill>
                  <a:prstClr val="black"/>
                </a:solidFill>
              </a:rPr>
              <a:t>….. </a:t>
            </a:r>
            <a:r>
              <a:rPr lang="en-US" dirty="0" smtClean="0">
                <a:solidFill>
                  <a:prstClr val="black"/>
                </a:solidFill>
              </a:rPr>
              <a:t>]    </a:t>
            </a:r>
            <a:r>
              <a:rPr lang="en-US" dirty="0" err="1" smtClean="0">
                <a:solidFill>
                  <a:prstClr val="black"/>
                </a:solidFill>
              </a:rPr>
              <a:t>wh</a:t>
            </a:r>
            <a:r>
              <a:rPr lang="en-US" dirty="0" smtClean="0">
                <a:solidFill>
                  <a:prstClr val="black"/>
                </a:solidFill>
              </a:rPr>
              <a:t>…   ( </a:t>
            </a:r>
            <a:r>
              <a:rPr lang="en-US" u="sng" dirty="0">
                <a:solidFill>
                  <a:prstClr val="black"/>
                </a:solidFill>
              </a:rPr>
              <a:t>…</a:t>
            </a:r>
            <a:r>
              <a:rPr lang="en-US" dirty="0">
                <a:solidFill>
                  <a:prstClr val="black"/>
                </a:solidFill>
              </a:rPr>
              <a:t>    </a:t>
            </a:r>
            <a:r>
              <a:rPr lang="en-US" u="sng" dirty="0" smtClean="0">
                <a:solidFill>
                  <a:prstClr val="black"/>
                </a:solidFill>
              </a:rPr>
              <a:t>……</a:t>
            </a:r>
            <a:r>
              <a:rPr lang="en-US" dirty="0" smtClean="0">
                <a:solidFill>
                  <a:prstClr val="black"/>
                </a:solidFill>
              </a:rPr>
              <a:t>..).</a:t>
            </a:r>
          </a:p>
          <a:p>
            <a:pPr marL="0" lvl="0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dirty="0" smtClean="0">
                <a:solidFill>
                  <a:prstClr val="black"/>
                </a:solidFill>
              </a:rPr>
              <a:t>4. [ </a:t>
            </a:r>
            <a:r>
              <a:rPr lang="en-US" u="sng" dirty="0" smtClean="0">
                <a:solidFill>
                  <a:prstClr val="black"/>
                </a:solidFill>
              </a:rPr>
              <a:t>… </a:t>
            </a:r>
            <a:r>
              <a:rPr lang="en-US" dirty="0" smtClean="0">
                <a:solidFill>
                  <a:prstClr val="black"/>
                </a:solidFill>
              </a:rPr>
              <a:t>  </a:t>
            </a:r>
            <a:r>
              <a:rPr lang="en-US" u="sng" dirty="0" smtClean="0">
                <a:solidFill>
                  <a:prstClr val="black"/>
                </a:solidFill>
              </a:rPr>
              <a:t>….</a:t>
            </a:r>
            <a:r>
              <a:rPr lang="en-US" dirty="0" smtClean="0">
                <a:solidFill>
                  <a:prstClr val="black"/>
                </a:solidFill>
              </a:rPr>
              <a:t> ….. </a:t>
            </a:r>
            <a:r>
              <a:rPr lang="en-US" dirty="0">
                <a:solidFill>
                  <a:prstClr val="black"/>
                </a:solidFill>
              </a:rPr>
              <a:t>t</a:t>
            </a:r>
            <a:r>
              <a:rPr lang="en-US" dirty="0" smtClean="0">
                <a:solidFill>
                  <a:prstClr val="black"/>
                </a:solidFill>
              </a:rPr>
              <a:t>o V ….. ].</a:t>
            </a:r>
          </a:p>
          <a:p>
            <a:pPr marL="0" lvl="0" indent="0">
              <a:buNone/>
            </a:pPr>
            <a:endParaRPr lang="en-US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dirty="0" smtClean="0">
                <a:solidFill>
                  <a:prstClr val="black"/>
                </a:solidFill>
              </a:rPr>
              <a:t>5. </a:t>
            </a:r>
            <a:r>
              <a:rPr lang="en-US" dirty="0">
                <a:solidFill>
                  <a:prstClr val="black"/>
                </a:solidFill>
              </a:rPr>
              <a:t>[ </a:t>
            </a:r>
            <a:r>
              <a:rPr lang="en-US" u="sng" dirty="0">
                <a:solidFill>
                  <a:prstClr val="black"/>
                </a:solidFill>
              </a:rPr>
              <a:t>… </a:t>
            </a:r>
            <a:r>
              <a:rPr lang="en-US" dirty="0">
                <a:solidFill>
                  <a:prstClr val="black"/>
                </a:solidFill>
              </a:rPr>
              <a:t>  </a:t>
            </a:r>
            <a:r>
              <a:rPr lang="en-US" u="sng" dirty="0">
                <a:solidFill>
                  <a:prstClr val="black"/>
                </a:solidFill>
              </a:rPr>
              <a:t>….</a:t>
            </a:r>
            <a:r>
              <a:rPr lang="en-US" dirty="0">
                <a:solidFill>
                  <a:prstClr val="black"/>
                </a:solidFill>
              </a:rPr>
              <a:t> ….. </a:t>
            </a:r>
            <a:r>
              <a:rPr lang="en-US" dirty="0" smtClean="0">
                <a:solidFill>
                  <a:prstClr val="black"/>
                </a:solidFill>
              </a:rPr>
              <a:t>not  to </a:t>
            </a:r>
            <a:r>
              <a:rPr lang="en-US" dirty="0">
                <a:solidFill>
                  <a:prstClr val="black"/>
                </a:solidFill>
              </a:rPr>
              <a:t>V ….. ].</a:t>
            </a:r>
          </a:p>
          <a:p>
            <a:pPr marL="0" lvl="0" indent="0">
              <a:buNone/>
            </a:pPr>
            <a:endParaRPr lang="en-US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92288" y="1772816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624098" y="1772816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009093" y="2924944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644008" y="2924944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932856" y="4149080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896450" y="4125632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619672" y="5301208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619672" y="6525344"/>
            <a:ext cx="432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Развернутая стрелка 21"/>
          <p:cNvSpPr/>
          <p:nvPr/>
        </p:nvSpPr>
        <p:spPr>
          <a:xfrm>
            <a:off x="2051720" y="541036"/>
            <a:ext cx="3044891" cy="877824"/>
          </a:xfrm>
          <a:prstGeom prst="uturnArrow">
            <a:avLst>
              <a:gd name="adj1" fmla="val 25000"/>
              <a:gd name="adj2" fmla="val 25000"/>
              <a:gd name="adj3" fmla="val 25615"/>
              <a:gd name="adj4" fmla="val 43750"/>
              <a:gd name="adj5" fmla="val 6304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284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Reported Speech Exercises</a:t>
            </a:r>
            <a:br>
              <a:rPr lang="en-US" dirty="0" smtClean="0"/>
            </a:br>
            <a:r>
              <a:rPr lang="en-US" sz="3600" dirty="0" smtClean="0"/>
              <a:t>Rewrite the </a:t>
            </a:r>
            <a:r>
              <a:rPr lang="en-US" sz="3600" dirty="0"/>
              <a:t>sentences into reported </a:t>
            </a:r>
            <a:r>
              <a:rPr lang="en-US" sz="3600" dirty="0" smtClean="0"/>
              <a:t>speech</a:t>
            </a:r>
            <a:endParaRPr lang="ru-RU" sz="3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168423"/>
              </p:ext>
            </p:extLst>
          </p:nvPr>
        </p:nvGraphicFramePr>
        <p:xfrm>
          <a:off x="539552" y="1397000"/>
          <a:ext cx="8352928" cy="51774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12568"/>
                <a:gridCol w="3240360"/>
              </a:tblGrid>
              <a:tr h="648622">
                <a:tc>
                  <a:txBody>
                    <a:bodyPr/>
                    <a:lstStyle/>
                    <a:p>
                      <a:r>
                        <a:rPr lang="en-US" dirty="0" smtClean="0"/>
                        <a:t>Mike advised Ken: ”Make it up with Pauline!” 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Mike advised Ken ……………………..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47140">
                <a:tc>
                  <a:txBody>
                    <a:bodyPr/>
                    <a:lstStyle/>
                    <a:p>
                      <a:pPr marL="0" indent="0"/>
                      <a:r>
                        <a:rPr lang="en-US" dirty="0" smtClean="0"/>
                        <a:t> “I don’t like doing the housework.”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Susan said ……………………………...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48622">
                <a:tc>
                  <a:txBody>
                    <a:bodyPr/>
                    <a:lstStyle/>
                    <a:p>
                      <a:pPr marL="0" indent="0"/>
                      <a:r>
                        <a:rPr lang="en-US" dirty="0" smtClean="0"/>
                        <a:t> “Peter didn’t buy the food I asked him.” 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Mary pointed out……………………. 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48622">
                <a:tc>
                  <a:txBody>
                    <a:bodyPr/>
                    <a:lstStyle/>
                    <a:p>
                      <a:r>
                        <a:rPr lang="en-US" dirty="0" smtClean="0"/>
                        <a:t> The weather will be better next week.”  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Tom told me ……………….. 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48622">
                <a:tc>
                  <a:txBody>
                    <a:bodyPr/>
                    <a:lstStyle/>
                    <a:p>
                      <a:r>
                        <a:rPr lang="en-US" dirty="0" smtClean="0"/>
                        <a:t>“My dad can’t take me to school tomorrow.” 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Charles remarked ……….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48622">
                <a:tc>
                  <a:txBody>
                    <a:bodyPr/>
                    <a:lstStyle/>
                    <a:p>
                      <a:r>
                        <a:rPr lang="en-US" dirty="0" smtClean="0"/>
                        <a:t> “The bus is late, Tim, so I’m going to miss my first lesson.”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Lucy told Tim ……………….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47140">
                <a:tc>
                  <a:txBody>
                    <a:bodyPr/>
                    <a:lstStyle/>
                    <a:p>
                      <a:r>
                        <a:rPr lang="en-US" dirty="0" smtClean="0"/>
                        <a:t> “I have lost my keys this morning.”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Grandma said ……………………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4930">
                <a:tc>
                  <a:txBody>
                    <a:bodyPr/>
                    <a:lstStyle/>
                    <a:p>
                      <a:r>
                        <a:rPr lang="en-US" dirty="0" smtClean="0"/>
                        <a:t>“I’ll never forget how nice you’ve been to me, Sally.”</a:t>
                      </a:r>
                    </a:p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Tony told Sally …………………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36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Answer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712968" cy="5616624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Mike advised Ken to make it up with </a:t>
            </a:r>
            <a:r>
              <a:rPr lang="en-US" sz="2400" dirty="0" smtClean="0"/>
              <a:t>Pauline.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</a:t>
            </a:r>
            <a:r>
              <a:rPr lang="en-US" sz="2400" dirty="0"/>
              <a:t>Susan said (that) she didn’t like doing the housework.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</a:t>
            </a:r>
            <a:r>
              <a:rPr lang="en-US" sz="2400" dirty="0"/>
              <a:t>Mary pointed out that Peter hadn’t bought the food she had asked him.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Tom </a:t>
            </a:r>
            <a:r>
              <a:rPr lang="en-US" sz="2400" dirty="0"/>
              <a:t>told me (that) the weather would be the next/following week.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</a:t>
            </a:r>
            <a:r>
              <a:rPr lang="en-US" sz="2400" dirty="0"/>
              <a:t>Charles remarked that his dad couldn’t take him to school the next/ following day.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</a:t>
            </a:r>
            <a:r>
              <a:rPr lang="en-US" sz="2400" dirty="0"/>
              <a:t>Lucy told Tim (that) the bus was late, so she was going to miss her first lesson</a:t>
            </a:r>
            <a:r>
              <a:rPr lang="en-US" sz="24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</a:t>
            </a:r>
            <a:r>
              <a:rPr lang="en-US" sz="2400" dirty="0"/>
              <a:t>Grandma said (that) she had lost her keys that morning</a:t>
            </a:r>
            <a:r>
              <a:rPr lang="en-US" sz="24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</a:t>
            </a:r>
            <a:r>
              <a:rPr lang="en-US" sz="2400" dirty="0"/>
              <a:t>Tony told Sally (that) she would never forget how nice she had been to him</a:t>
            </a:r>
            <a:r>
              <a:rPr lang="en-US" sz="2400" dirty="0" smtClean="0"/>
              <a:t>.</a:t>
            </a:r>
            <a:endParaRPr lang="en-US" sz="2400" dirty="0"/>
          </a:p>
          <a:p>
            <a:endParaRPr lang="en-US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97137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Resources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856984" cy="4497363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www.stihi.ru/pics/2011/07/05/6301.jpg</a:t>
            </a:r>
            <a:r>
              <a:rPr lang="en-US" sz="1400" dirty="0" smtClean="0"/>
              <a:t> </a:t>
            </a:r>
            <a:r>
              <a:rPr lang="en-US" sz="1800" dirty="0">
                <a:solidFill>
                  <a:prstClr val="black"/>
                </a:solidFill>
                <a:hlinkClick r:id="rId3"/>
              </a:rPr>
              <a:t>http://</a:t>
            </a:r>
            <a:r>
              <a:rPr lang="en-US" sz="1800" dirty="0" smtClean="0">
                <a:solidFill>
                  <a:prstClr val="black"/>
                </a:solidFill>
                <a:hlinkClick r:id="rId3"/>
              </a:rPr>
              <a:t>www.viptoys.by/sites/default/files/styles/original_with_watermark/public/popugay_kesha_2.jpg?itok=a0sEzkz1</a:t>
            </a:r>
            <a:r>
              <a:rPr lang="en-US" sz="1800" dirty="0" smtClean="0">
                <a:solidFill>
                  <a:prstClr val="black"/>
                </a:solidFill>
              </a:rPr>
              <a:t> </a:t>
            </a: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800" dirty="0">
                <a:solidFill>
                  <a:prstClr val="black"/>
                </a:solidFill>
                <a:hlinkClick r:id="rId4"/>
              </a:rPr>
              <a:t>http://</a:t>
            </a:r>
            <a:r>
              <a:rPr lang="en-US" sz="1800" dirty="0" smtClean="0">
                <a:solidFill>
                  <a:prstClr val="black"/>
                </a:solidFill>
                <a:hlinkClick r:id="rId4"/>
              </a:rPr>
              <a:t>open.az/uploads/posts/2013-12/1386163241_cinema61.jpg</a:t>
            </a:r>
            <a:endParaRPr lang="en-US" sz="1800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en-US" sz="1800" dirty="0">
                <a:solidFill>
                  <a:prstClr val="black"/>
                </a:solidFill>
                <a:hlinkClick r:id="rId5"/>
              </a:rPr>
              <a:t>http://</a:t>
            </a:r>
            <a:r>
              <a:rPr lang="en-US" sz="1800" dirty="0" smtClean="0">
                <a:solidFill>
                  <a:prstClr val="black"/>
                </a:solidFill>
                <a:hlinkClick r:id="rId5"/>
              </a:rPr>
              <a:t>vsyako-razno.ru/uploads/posts/2012-01/1327568396_vsyako-razno.ru_poster.jpg</a:t>
            </a:r>
            <a:r>
              <a:rPr lang="en-US" sz="1800" dirty="0">
                <a:solidFill>
                  <a:prstClr val="black"/>
                </a:solidFill>
              </a:rPr>
              <a:t> </a:t>
            </a:r>
            <a:endParaRPr lang="en-US" sz="1800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prstClr val="black"/>
                </a:solidFill>
                <a:hlinkClick r:id="rId6"/>
              </a:rPr>
              <a:t>http</a:t>
            </a:r>
            <a:r>
              <a:rPr lang="en-US" sz="1800" dirty="0">
                <a:solidFill>
                  <a:prstClr val="black"/>
                </a:solidFill>
                <a:hlinkClick r:id="rId6"/>
              </a:rPr>
              <a:t>://</a:t>
            </a:r>
            <a:r>
              <a:rPr lang="en-US" sz="1800" dirty="0" smtClean="0">
                <a:solidFill>
                  <a:prstClr val="black"/>
                </a:solidFill>
                <a:hlinkClick r:id="rId6"/>
              </a:rPr>
              <a:t>www.rulez-t.info/uploads/posts/2008-09/1220812865_jako.jpg</a:t>
            </a:r>
            <a:r>
              <a:rPr lang="en-US" sz="1800" dirty="0" smtClean="0">
                <a:solidFill>
                  <a:prstClr val="black"/>
                </a:solidFill>
              </a:rPr>
              <a:t> </a:t>
            </a:r>
            <a:r>
              <a:rPr lang="en-US" sz="1800" dirty="0">
                <a:solidFill>
                  <a:prstClr val="black"/>
                </a:solidFill>
                <a:hlinkClick r:id="rId7"/>
              </a:rPr>
              <a:t>http://</a:t>
            </a:r>
            <a:r>
              <a:rPr lang="en-US" sz="1800" dirty="0" smtClean="0">
                <a:solidFill>
                  <a:prstClr val="black"/>
                </a:solidFill>
                <a:hlinkClick r:id="rId7"/>
              </a:rPr>
              <a:t>i.dailymail.co.uk/i/pix/2013/02/12/article-2277303-17810FEB000005DC-29_634x461.jpg</a:t>
            </a:r>
            <a:endParaRPr lang="en-US" sz="1800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prstClr val="black"/>
                </a:solidFill>
              </a:rPr>
              <a:t> </a:t>
            </a:r>
            <a:r>
              <a:rPr lang="en-US" sz="1800" dirty="0">
                <a:solidFill>
                  <a:prstClr val="black"/>
                </a:solidFill>
                <a:hlinkClick r:id="rId8"/>
              </a:rPr>
              <a:t>http://</a:t>
            </a:r>
            <a:r>
              <a:rPr lang="en-US" sz="1800" dirty="0" smtClean="0">
                <a:solidFill>
                  <a:prstClr val="black"/>
                </a:solidFill>
                <a:hlinkClick r:id="rId8"/>
              </a:rPr>
              <a:t>cs312719.vk.me/v312719825/1604/RSA1ePjrCdE.jpg</a:t>
            </a:r>
            <a:endParaRPr lang="en-US" sz="1800" dirty="0" smtClean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en-US" sz="1800" dirty="0">
                <a:solidFill>
                  <a:prstClr val="black"/>
                </a:solidFill>
                <a:hlinkClick r:id="rId9"/>
              </a:rPr>
              <a:t>http://</a:t>
            </a:r>
            <a:r>
              <a:rPr lang="en-US" sz="1800" dirty="0" smtClean="0">
                <a:solidFill>
                  <a:prstClr val="black"/>
                </a:solidFill>
                <a:hlinkClick r:id="rId9"/>
              </a:rPr>
              <a:t>plitkar.com.ua/files/2013/12/18/Biber2.jpg</a:t>
            </a:r>
            <a:r>
              <a:rPr lang="en-US" sz="1800" dirty="0" smtClean="0">
                <a:solidFill>
                  <a:prstClr val="black"/>
                </a:solidFill>
              </a:rPr>
              <a:t> </a:t>
            </a:r>
            <a:endParaRPr lang="en-US" sz="1800" dirty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18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7557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438" y="2160657"/>
            <a:ext cx="26860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ьная выноска 4"/>
          <p:cNvSpPr/>
          <p:nvPr/>
        </p:nvSpPr>
        <p:spPr>
          <a:xfrm rot="361123">
            <a:off x="162920" y="2141421"/>
            <a:ext cx="5920797" cy="2049016"/>
          </a:xfrm>
          <a:prstGeom prst="wedgeEllipseCallout">
            <a:avLst>
              <a:gd name="adj1" fmla="val 68739"/>
              <a:gd name="adj2" fmla="val -9893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indirect speech?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82067">
            <a:off x="427477" y="2637302"/>
            <a:ext cx="6350421" cy="10401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Indirect speech is used to report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what a person said earlier.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031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3063"/>
            <a:ext cx="4253914" cy="348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5019132" y="4123238"/>
            <a:ext cx="4135353" cy="1393994"/>
          </a:xfrm>
          <a:prstGeom prst="wedgeEllipseCallout">
            <a:avLst>
              <a:gd name="adj1" fmla="val -117279"/>
              <a:gd name="adj2" fmla="val -28822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851" y="11448"/>
            <a:ext cx="36385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вальная выноска 6"/>
          <p:cNvSpPr/>
          <p:nvPr/>
        </p:nvSpPr>
        <p:spPr>
          <a:xfrm>
            <a:off x="1346740" y="942017"/>
            <a:ext cx="2936050" cy="788605"/>
          </a:xfrm>
          <a:prstGeom prst="wedgeEllipseCallout">
            <a:avLst>
              <a:gd name="adj1" fmla="val 113998"/>
              <a:gd name="adj2" fmla="val -52862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16048" y="1089662"/>
            <a:ext cx="2221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“I am clever”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00851" y="4589402"/>
            <a:ext cx="33451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He says that he is clever.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57429" y="5661248"/>
            <a:ext cx="36781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prstClr val="black"/>
                </a:solidFill>
              </a:rPr>
              <a:t>Indirect </a:t>
            </a:r>
            <a:r>
              <a:rPr lang="en-US" sz="4400" dirty="0">
                <a:solidFill>
                  <a:prstClr val="black"/>
                </a:solidFill>
              </a:rPr>
              <a:t>speech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75204" y="1730622"/>
            <a:ext cx="330308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prstClr val="black"/>
                </a:solidFill>
              </a:rPr>
              <a:t>D</a:t>
            </a:r>
            <a:r>
              <a:rPr lang="en-US" sz="4400" dirty="0" smtClean="0">
                <a:solidFill>
                  <a:prstClr val="black"/>
                </a:solidFill>
              </a:rPr>
              <a:t>irect </a:t>
            </a:r>
            <a:r>
              <a:rPr lang="en-US" sz="4400" dirty="0">
                <a:solidFill>
                  <a:prstClr val="black"/>
                </a:solidFill>
              </a:rPr>
              <a:t>speech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8325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64" y="1547668"/>
            <a:ext cx="4253914" cy="348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4541779" y="2409688"/>
            <a:ext cx="4525614" cy="1393994"/>
          </a:xfrm>
          <a:prstGeom prst="wedgeEllipseCallout">
            <a:avLst>
              <a:gd name="adj1" fmla="val -89105"/>
              <a:gd name="adj2" fmla="val -30972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41779" y="2766916"/>
            <a:ext cx="4438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[</a:t>
            </a:r>
            <a:r>
              <a:rPr lang="ru-RU" sz="2800" dirty="0" smtClean="0">
                <a:solidFill>
                  <a:prstClr val="white"/>
                </a:solidFill>
              </a:rPr>
              <a:t> </a:t>
            </a:r>
            <a:r>
              <a:rPr lang="en-US" sz="2800" u="sng" dirty="0" smtClean="0">
                <a:solidFill>
                  <a:prstClr val="white"/>
                </a:solidFill>
              </a:rPr>
              <a:t>He</a:t>
            </a:r>
            <a:r>
              <a:rPr lang="en-US" sz="2800" dirty="0" smtClean="0">
                <a:solidFill>
                  <a:prstClr val="white"/>
                </a:solidFill>
              </a:rPr>
              <a:t> </a:t>
            </a:r>
            <a:r>
              <a:rPr lang="en-US" sz="2800" u="sng" dirty="0" smtClean="0">
                <a:solidFill>
                  <a:prstClr val="white"/>
                </a:solidFill>
              </a:rPr>
              <a:t>says </a:t>
            </a:r>
            <a:r>
              <a:rPr lang="en-US" sz="2800" dirty="0" smtClean="0">
                <a:solidFill>
                  <a:prstClr val="white"/>
                </a:solidFill>
              </a:rPr>
              <a:t>] that  (</a:t>
            </a:r>
            <a:r>
              <a:rPr lang="en-US" sz="2800" u="sng" dirty="0" smtClean="0">
                <a:solidFill>
                  <a:prstClr val="white"/>
                </a:solidFill>
              </a:rPr>
              <a:t>he</a:t>
            </a:r>
            <a:r>
              <a:rPr lang="en-US" sz="2800" dirty="0" smtClean="0">
                <a:solidFill>
                  <a:prstClr val="white"/>
                </a:solidFill>
              </a:rPr>
              <a:t> </a:t>
            </a:r>
            <a:r>
              <a:rPr lang="en-US" sz="2800" u="sng" dirty="0" smtClean="0">
                <a:solidFill>
                  <a:prstClr val="white"/>
                </a:solidFill>
              </a:rPr>
              <a:t>is</a:t>
            </a:r>
            <a:r>
              <a:rPr lang="en-US" sz="2800" dirty="0" smtClean="0">
                <a:solidFill>
                  <a:prstClr val="white"/>
                </a:solidFill>
              </a:rPr>
              <a:t> clever)</a:t>
            </a:r>
            <a:r>
              <a:rPr lang="en-US" sz="2400" dirty="0" smtClean="0">
                <a:solidFill>
                  <a:prstClr val="white"/>
                </a:solidFill>
              </a:rPr>
              <a:t>.</a:t>
            </a: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14821" y="332656"/>
            <a:ext cx="36781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prstClr val="black"/>
                </a:solidFill>
              </a:rPr>
              <a:t>Indirect </a:t>
            </a:r>
            <a:r>
              <a:rPr lang="en-US" sz="4400" dirty="0">
                <a:solidFill>
                  <a:prstClr val="black"/>
                </a:solidFill>
              </a:rPr>
              <a:t>speech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Выноска со стрелкой вверх 11"/>
          <p:cNvSpPr/>
          <p:nvPr/>
        </p:nvSpPr>
        <p:spPr>
          <a:xfrm>
            <a:off x="7308304" y="3290136"/>
            <a:ext cx="914400" cy="3307216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Выноска со стрелкой вверх 12"/>
          <p:cNvSpPr/>
          <p:nvPr/>
        </p:nvSpPr>
        <p:spPr>
          <a:xfrm>
            <a:off x="4868907" y="3429000"/>
            <a:ext cx="914400" cy="331236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4330225" y="5279342"/>
            <a:ext cx="19917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white"/>
                </a:solidFill>
              </a:rPr>
              <a:t>        Главное </a:t>
            </a:r>
          </a:p>
          <a:p>
            <a:r>
              <a:rPr lang="ru-RU" sz="2400" dirty="0" smtClean="0">
                <a:solidFill>
                  <a:prstClr val="white"/>
                </a:solidFill>
              </a:rPr>
              <a:t>предложение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6727151" y="5090273"/>
            <a:ext cx="19933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white"/>
                </a:solidFill>
              </a:rPr>
              <a:t>Придаточное </a:t>
            </a:r>
          </a:p>
          <a:p>
            <a:r>
              <a:rPr lang="ru-RU" sz="2400" dirty="0" smtClean="0">
                <a:solidFill>
                  <a:prstClr val="white"/>
                </a:solidFill>
              </a:rPr>
              <a:t>предложение</a:t>
            </a:r>
            <a:endParaRPr lang="ru-RU" sz="2400" dirty="0">
              <a:solidFill>
                <a:prstClr val="black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292080" y="3290136"/>
            <a:ext cx="684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6093007" y="2708920"/>
            <a:ext cx="783249" cy="6620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482627" y="3290136"/>
            <a:ext cx="24117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568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Changing from direct speech into indirect speech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Verb Tense</a:t>
            </a:r>
          </a:p>
          <a:p>
            <a:r>
              <a:rPr lang="en-US" dirty="0" smtClean="0"/>
              <a:t>Personal &amp; Possessives </a:t>
            </a:r>
            <a:r>
              <a:rPr lang="en-US" dirty="0">
                <a:solidFill>
                  <a:prstClr val="black"/>
                </a:solidFill>
              </a:rPr>
              <a:t> Pronouns</a:t>
            </a:r>
            <a:endParaRPr lang="en-US" dirty="0" smtClean="0"/>
          </a:p>
          <a:p>
            <a:r>
              <a:rPr lang="en-US" dirty="0" smtClean="0"/>
              <a:t>Demonstratives</a:t>
            </a:r>
          </a:p>
          <a:p>
            <a:r>
              <a:rPr lang="en-US" dirty="0" smtClean="0"/>
              <a:t>Time &amp; Place Expressions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3759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64" y="1547668"/>
            <a:ext cx="4253914" cy="348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4541779" y="2409688"/>
            <a:ext cx="4525614" cy="1393994"/>
          </a:xfrm>
          <a:prstGeom prst="wedgeEllipseCallout">
            <a:avLst>
              <a:gd name="adj1" fmla="val -89105"/>
              <a:gd name="adj2" fmla="val -30972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64444" y="2778352"/>
            <a:ext cx="4623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</a:rPr>
              <a:t>[</a:t>
            </a:r>
            <a:r>
              <a:rPr lang="en-US" sz="2800" u="sng" dirty="0" smtClean="0">
                <a:solidFill>
                  <a:prstClr val="white"/>
                </a:solidFill>
              </a:rPr>
              <a:t>He</a:t>
            </a:r>
            <a:r>
              <a:rPr lang="en-US" sz="2800" dirty="0" smtClean="0">
                <a:solidFill>
                  <a:prstClr val="white"/>
                </a:solidFill>
              </a:rPr>
              <a:t> </a:t>
            </a:r>
            <a:r>
              <a:rPr lang="en-US" sz="2800" u="sng" dirty="0" smtClean="0">
                <a:solidFill>
                  <a:prstClr val="white"/>
                </a:solidFill>
              </a:rPr>
              <a:t>said </a:t>
            </a:r>
            <a:r>
              <a:rPr lang="en-US" sz="2800" dirty="0" smtClean="0">
                <a:solidFill>
                  <a:prstClr val="white"/>
                </a:solidFill>
              </a:rPr>
              <a:t>] that  (</a:t>
            </a:r>
            <a:r>
              <a:rPr lang="en-US" sz="2800" u="sng" dirty="0" smtClean="0">
                <a:solidFill>
                  <a:prstClr val="white"/>
                </a:solidFill>
              </a:rPr>
              <a:t>he</a:t>
            </a:r>
            <a:r>
              <a:rPr lang="en-US" sz="2800" dirty="0" smtClean="0">
                <a:solidFill>
                  <a:prstClr val="white"/>
                </a:solidFill>
              </a:rPr>
              <a:t> </a:t>
            </a:r>
            <a:r>
              <a:rPr lang="en-US" sz="2800" u="sng" dirty="0" smtClean="0">
                <a:solidFill>
                  <a:prstClr val="white"/>
                </a:solidFill>
              </a:rPr>
              <a:t>was</a:t>
            </a:r>
            <a:r>
              <a:rPr lang="en-US" sz="2800" dirty="0" smtClean="0">
                <a:solidFill>
                  <a:prstClr val="white"/>
                </a:solidFill>
              </a:rPr>
              <a:t> clever)</a:t>
            </a:r>
            <a:r>
              <a:rPr lang="en-US" sz="2400" dirty="0" smtClean="0">
                <a:solidFill>
                  <a:prstClr val="white"/>
                </a:solidFill>
              </a:rPr>
              <a:t>.</a:t>
            </a: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9" y="271406"/>
            <a:ext cx="65527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prstClr val="white"/>
                </a:solidFill>
              </a:rPr>
              <a:t>     </a:t>
            </a:r>
            <a:r>
              <a:rPr lang="en-US" sz="4400" dirty="0" smtClean="0"/>
              <a:t>Reported  Statement </a:t>
            </a:r>
            <a:endParaRPr lang="ru-RU" dirty="0"/>
          </a:p>
        </p:txBody>
      </p:sp>
      <p:sp>
        <p:nvSpPr>
          <p:cNvPr id="12" name="Выноска со стрелкой вверх 11"/>
          <p:cNvSpPr/>
          <p:nvPr/>
        </p:nvSpPr>
        <p:spPr>
          <a:xfrm>
            <a:off x="7308304" y="3429000"/>
            <a:ext cx="914400" cy="316835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Выноска со стрелкой вверх 12"/>
          <p:cNvSpPr/>
          <p:nvPr/>
        </p:nvSpPr>
        <p:spPr>
          <a:xfrm>
            <a:off x="4868907" y="3429000"/>
            <a:ext cx="914400" cy="331236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4330225" y="5279342"/>
            <a:ext cx="19917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white"/>
                </a:solidFill>
              </a:rPr>
              <a:t>        Главное </a:t>
            </a:r>
          </a:p>
          <a:p>
            <a:r>
              <a:rPr lang="ru-RU" sz="2400" dirty="0" smtClean="0">
                <a:solidFill>
                  <a:prstClr val="white"/>
                </a:solidFill>
              </a:rPr>
              <a:t>предложение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6727151" y="5090273"/>
            <a:ext cx="19933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prstClr val="white"/>
                </a:solidFill>
              </a:rPr>
              <a:t>Придаточное </a:t>
            </a:r>
          </a:p>
          <a:p>
            <a:r>
              <a:rPr lang="ru-RU" sz="2400" dirty="0" smtClean="0">
                <a:solidFill>
                  <a:prstClr val="white"/>
                </a:solidFill>
              </a:rPr>
              <a:t>предложение</a:t>
            </a:r>
            <a:endParaRPr lang="ru-RU" sz="2400" dirty="0">
              <a:solidFill>
                <a:prstClr val="black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292080" y="3290136"/>
            <a:ext cx="684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6093007" y="2708920"/>
            <a:ext cx="783249" cy="6620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452320" y="3295854"/>
            <a:ext cx="504056" cy="571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28821" y="5074885"/>
            <a:ext cx="2286000" cy="176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200" dirty="0">
                <a:solidFill>
                  <a:prstClr val="black"/>
                </a:solidFill>
              </a:rPr>
              <a:t>said that….</a:t>
            </a:r>
          </a:p>
          <a:p>
            <a:pPr lvl="0">
              <a:spcBef>
                <a:spcPct val="20000"/>
              </a:spcBef>
            </a:pPr>
            <a:r>
              <a:rPr lang="en-US" sz="3200" dirty="0">
                <a:solidFill>
                  <a:prstClr val="black"/>
                </a:solidFill>
              </a:rPr>
              <a:t>said to </a:t>
            </a:r>
            <a:r>
              <a:rPr lang="en-US" sz="3200" dirty="0" err="1">
                <a:solidFill>
                  <a:prstClr val="black"/>
                </a:solidFill>
              </a:rPr>
              <a:t>smb</a:t>
            </a:r>
            <a:endParaRPr lang="en-US" sz="3200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en-US" sz="3200" dirty="0">
                <a:solidFill>
                  <a:prstClr val="black"/>
                </a:solidFill>
              </a:rPr>
              <a:t>told </a:t>
            </a:r>
            <a:r>
              <a:rPr lang="en-US" sz="3200" dirty="0" err="1">
                <a:solidFill>
                  <a:prstClr val="black"/>
                </a:solidFill>
              </a:rPr>
              <a:t>smb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16" name="Развернутая стрелка 15"/>
          <p:cNvSpPr/>
          <p:nvPr/>
        </p:nvSpPr>
        <p:spPr>
          <a:xfrm>
            <a:off x="5532596" y="1970776"/>
            <a:ext cx="2423780" cy="87782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6564005">
            <a:off x="5098047" y="2216477"/>
            <a:ext cx="967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prstClr val="white"/>
                </a:solidFill>
              </a:rPr>
              <a:t>Past</a:t>
            </a:r>
            <a:r>
              <a:rPr lang="ru-RU" sz="2400" b="1" dirty="0" smtClean="0">
                <a:solidFill>
                  <a:prstClr val="white"/>
                </a:solidFill>
              </a:rPr>
              <a:t>…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 rot="3891691">
            <a:off x="7260635" y="2132307"/>
            <a:ext cx="10097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prstClr val="white"/>
                </a:solidFill>
              </a:rPr>
              <a:t>Past</a:t>
            </a:r>
            <a:r>
              <a:rPr lang="ru-RU" sz="2400" b="1" dirty="0" smtClean="0">
                <a:solidFill>
                  <a:prstClr val="white"/>
                </a:solidFill>
              </a:rPr>
              <a:t> …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15594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Reported  </a:t>
            </a:r>
            <a:r>
              <a:rPr lang="en-US" dirty="0" smtClean="0">
                <a:solidFill>
                  <a:prstClr val="black"/>
                </a:solidFill>
              </a:rPr>
              <a:t>Yes/No Questions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54827"/>
            <a:ext cx="4308386" cy="3384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6216089" y="1961164"/>
            <a:ext cx="2909725" cy="900680"/>
          </a:xfrm>
          <a:prstGeom prst="wedgeEllipseCallout">
            <a:avLst>
              <a:gd name="adj1" fmla="val -99213"/>
              <a:gd name="adj2" fmla="val 64264"/>
            </a:avLst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510740" y="2105562"/>
            <a:ext cx="2615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“ Do you like it?”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445224"/>
            <a:ext cx="74888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[ </a:t>
            </a:r>
            <a:r>
              <a:rPr lang="en-US" sz="2800" u="sng" dirty="0" smtClean="0"/>
              <a:t>Nick</a:t>
            </a:r>
            <a:r>
              <a:rPr lang="en-US" sz="2800" dirty="0" smtClean="0"/>
              <a:t> </a:t>
            </a:r>
            <a:r>
              <a:rPr lang="en-US" sz="2800" u="sng" dirty="0" smtClean="0"/>
              <a:t>asked</a:t>
            </a:r>
            <a:r>
              <a:rPr lang="en-US" sz="2800" dirty="0" smtClean="0"/>
              <a:t> his sister ]     </a:t>
            </a:r>
            <a:r>
              <a:rPr lang="en-US" sz="3200" b="1" dirty="0" smtClean="0"/>
              <a:t>if</a:t>
            </a:r>
            <a:r>
              <a:rPr lang="en-US" sz="2800" dirty="0" smtClean="0"/>
              <a:t>     ( </a:t>
            </a:r>
            <a:r>
              <a:rPr lang="en-US" sz="2800" u="sng" dirty="0" smtClean="0"/>
              <a:t>she</a:t>
            </a:r>
            <a:r>
              <a:rPr lang="en-US" sz="2800" dirty="0" smtClean="0"/>
              <a:t> </a:t>
            </a:r>
            <a:r>
              <a:rPr lang="en-US" sz="2800" u="sng" dirty="0" smtClean="0"/>
              <a:t>liked</a:t>
            </a:r>
            <a:r>
              <a:rPr lang="en-US" sz="2800" dirty="0" smtClean="0"/>
              <a:t> it ) .</a:t>
            </a:r>
            <a:endParaRPr lang="ru-RU" sz="28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763688" y="6032358"/>
            <a:ext cx="7200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862097" y="6029999"/>
            <a:ext cx="70798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4265813" y="5403462"/>
            <a:ext cx="654119" cy="66829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613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Reported   </a:t>
            </a:r>
            <a:r>
              <a:rPr lang="en-US" dirty="0" err="1" smtClean="0">
                <a:solidFill>
                  <a:prstClr val="black"/>
                </a:solidFill>
              </a:rPr>
              <a:t>Wh</a:t>
            </a:r>
            <a:r>
              <a:rPr lang="en-US" dirty="0" smtClean="0">
                <a:solidFill>
                  <a:prstClr val="black"/>
                </a:solidFill>
              </a:rPr>
              <a:t>-Questions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5"/>
          <a:stretch/>
        </p:blipFill>
        <p:spPr bwMode="auto">
          <a:xfrm>
            <a:off x="2627784" y="1416968"/>
            <a:ext cx="6038850" cy="426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ьная выноска 4"/>
          <p:cNvSpPr/>
          <p:nvPr/>
        </p:nvSpPr>
        <p:spPr>
          <a:xfrm rot="792477">
            <a:off x="31552" y="2276872"/>
            <a:ext cx="2327750" cy="612648"/>
          </a:xfrm>
          <a:prstGeom prst="wedgeEllipseCallout">
            <a:avLst>
              <a:gd name="adj1" fmla="val 109576"/>
              <a:gd name="adj2" fmla="val 37363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053752">
            <a:off x="126892" y="2398530"/>
            <a:ext cx="2322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“What have you said?”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95428" y="5877272"/>
            <a:ext cx="64729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[</a:t>
            </a:r>
            <a:r>
              <a:rPr lang="ru-RU" sz="2800" dirty="0" smtClean="0"/>
              <a:t> </a:t>
            </a:r>
            <a:r>
              <a:rPr lang="en-US" sz="2800" u="sng" dirty="0" smtClean="0"/>
              <a:t>He</a:t>
            </a:r>
            <a:r>
              <a:rPr lang="en-US" sz="2800" dirty="0" smtClean="0"/>
              <a:t> </a:t>
            </a:r>
            <a:r>
              <a:rPr lang="ru-RU" sz="2800" dirty="0" smtClean="0"/>
              <a:t> </a:t>
            </a:r>
            <a:r>
              <a:rPr lang="en-US" sz="2800" u="sng" dirty="0" smtClean="0"/>
              <a:t>asked</a:t>
            </a:r>
            <a:r>
              <a:rPr lang="en-US" sz="2800" dirty="0" smtClean="0"/>
              <a:t> ]    what    (</a:t>
            </a:r>
            <a:r>
              <a:rPr lang="ru-RU" sz="2800" dirty="0" smtClean="0"/>
              <a:t> </a:t>
            </a:r>
            <a:r>
              <a:rPr lang="en-US" sz="2800" u="sng" dirty="0" smtClean="0"/>
              <a:t>he</a:t>
            </a:r>
            <a:r>
              <a:rPr lang="en-US" sz="2800" dirty="0" smtClean="0"/>
              <a:t> </a:t>
            </a:r>
            <a:r>
              <a:rPr lang="ru-RU" sz="2800" dirty="0" smtClean="0"/>
              <a:t> </a:t>
            </a:r>
            <a:r>
              <a:rPr lang="en-US" sz="2800" u="sng" dirty="0" smtClean="0"/>
              <a:t>had said</a:t>
            </a:r>
            <a:r>
              <a:rPr lang="ru-RU" sz="2800" u="sng" dirty="0" smtClean="0"/>
              <a:t> </a:t>
            </a:r>
            <a:r>
              <a:rPr lang="ru-RU" sz="2800" dirty="0" smtClean="0"/>
              <a:t>).</a:t>
            </a:r>
            <a:endParaRPr lang="ru-RU" u="sng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611560" y="2636912"/>
            <a:ext cx="2736304" cy="338437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3309837" y="5742838"/>
            <a:ext cx="842392" cy="7920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1858887">
            <a:off x="258085" y="2072296"/>
            <a:ext cx="650621" cy="5318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051720" y="6400492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148064" y="6400492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201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Reported Orders &amp; Requests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95450"/>
            <a:ext cx="4410913" cy="2979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6350758" y="3846357"/>
            <a:ext cx="2793242" cy="936104"/>
          </a:xfrm>
          <a:prstGeom prst="wedgeEllipseCallout">
            <a:avLst>
              <a:gd name="adj1" fmla="val -109975"/>
              <a:gd name="adj2" fmla="val -805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665187" y="4067490"/>
            <a:ext cx="2483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“Sing with me!”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5301208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u="sng" dirty="0"/>
              <a:t>Justin </a:t>
            </a:r>
            <a:r>
              <a:rPr lang="en-US" sz="2800" u="sng" dirty="0" smtClean="0"/>
              <a:t>Bieber</a:t>
            </a:r>
            <a:r>
              <a:rPr lang="en-US" sz="2800" dirty="0" smtClean="0"/>
              <a:t>   </a:t>
            </a:r>
            <a:r>
              <a:rPr lang="en-US" sz="2800" u="sng" dirty="0" smtClean="0"/>
              <a:t>asked</a:t>
            </a:r>
            <a:r>
              <a:rPr lang="en-US" sz="2800" dirty="0" smtClean="0"/>
              <a:t> children   to sing   with him.</a:t>
            </a:r>
            <a:endParaRPr lang="ru-RU" sz="2800" dirty="0"/>
          </a:p>
        </p:txBody>
      </p:sp>
      <p:sp>
        <p:nvSpPr>
          <p:cNvPr id="6" name="Овал 5"/>
          <p:cNvSpPr/>
          <p:nvPr/>
        </p:nvSpPr>
        <p:spPr>
          <a:xfrm>
            <a:off x="5436095" y="5157192"/>
            <a:ext cx="1229091" cy="7920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203848" y="5824428"/>
            <a:ext cx="9093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71531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506</Words>
  <Application>Microsoft Office PowerPoint</Application>
  <PresentationFormat>Экран (4:3)</PresentationFormat>
  <Paragraphs>90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Reported Speech or Indirect Speech</vt:lpstr>
      <vt:lpstr>What is indirect speech?</vt:lpstr>
      <vt:lpstr>Презентация PowerPoint</vt:lpstr>
      <vt:lpstr>Презентация PowerPoint</vt:lpstr>
      <vt:lpstr>Changing from direct speech into indirect speech</vt:lpstr>
      <vt:lpstr>Презентация PowerPoint</vt:lpstr>
      <vt:lpstr>Reported  Yes/No Questions</vt:lpstr>
      <vt:lpstr>Reported   Wh-Questions</vt:lpstr>
      <vt:lpstr>Reported Orders &amp; Requests</vt:lpstr>
      <vt:lpstr>Say the rule</vt:lpstr>
      <vt:lpstr>Reported Speech Exercises Rewrite the sentences into reported speech</vt:lpstr>
      <vt:lpstr>The Right Answer</vt:lpstr>
      <vt:lpstr>Internet 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Reported Speech or Indirect Speech</dc:title>
  <dc:creator>user</dc:creator>
  <cp:lastModifiedBy>user</cp:lastModifiedBy>
  <cp:revision>38</cp:revision>
  <dcterms:created xsi:type="dcterms:W3CDTF">2014-03-17T04:33:37Z</dcterms:created>
  <dcterms:modified xsi:type="dcterms:W3CDTF">2014-03-20T04:36:30Z</dcterms:modified>
</cp:coreProperties>
</file>