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75" r:id="rId3"/>
    <p:sldId id="277" r:id="rId4"/>
    <p:sldId id="270" r:id="rId5"/>
    <p:sldId id="279" r:id="rId6"/>
    <p:sldId id="281" r:id="rId7"/>
    <p:sldId id="259" r:id="rId8"/>
    <p:sldId id="280" r:id="rId9"/>
    <p:sldId id="282" r:id="rId10"/>
    <p:sldId id="283" r:id="rId11"/>
    <p:sldId id="276" r:id="rId12"/>
    <p:sldId id="284" r:id="rId13"/>
    <p:sldId id="27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CCFF"/>
    <a:srgbClr val="FFCC00"/>
    <a:srgbClr val="FF9966"/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13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i.dailymail.co.uk/i/pix/2009/03/04/article-1158993-029A91FC0000044D-137_468x627.jpg" TargetMode="External"/><Relationship Id="rId13" Type="http://schemas.openxmlformats.org/officeDocument/2006/relationships/hyperlink" Target="http://0.tqn.com/d/golondon/1/0/0/S/-/-/Carolsingers.jpg" TargetMode="External"/><Relationship Id="rId3" Type="http://schemas.openxmlformats.org/officeDocument/2006/relationships/hyperlink" Target="http://oddlovescompany.com/wp-content/uploads/2011/12/imgres15.jpeg" TargetMode="External"/><Relationship Id="rId7" Type="http://schemas.openxmlformats.org/officeDocument/2006/relationships/hyperlink" Target="http://www.inkwellinspirations.com/2010/12/blame-it-on-prince-albert.html" TargetMode="External"/><Relationship Id="rId12" Type="http://schemas.openxmlformats.org/officeDocument/2006/relationships/hyperlink" Target="http://us.123rf.com/400wm/400/400/kakigori/kakigori1012/kakigori101200017/8417753-five-kids-singing-christmas-carols-while-snow-falls.jpg" TargetMode="External"/><Relationship Id="rId2" Type="http://schemas.openxmlformats.org/officeDocument/2006/relationships/hyperlink" Target="http://en.wikipedia.org/wiki/File:Runkelstein_3363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emersonkent.com/images/cromwell_parliament.jpg" TargetMode="External"/><Relationship Id="rId11" Type="http://schemas.openxmlformats.org/officeDocument/2006/relationships/hyperlink" Target="http://suite101.com/a/origins-of-some-of-the-best-christmas-carols-a166019" TargetMode="External"/><Relationship Id="rId5" Type="http://schemas.openxmlformats.org/officeDocument/2006/relationships/hyperlink" Target="http://www.abc.net.au/news/2011-04-27/prince-albert-and-queen-victoria/2667124" TargetMode="External"/><Relationship Id="rId10" Type="http://schemas.openxmlformats.org/officeDocument/2006/relationships/hyperlink" Target="http://www.rarelibrary.com/authorimages/dickens.jpg" TargetMode="External"/><Relationship Id="rId4" Type="http://schemas.openxmlformats.org/officeDocument/2006/relationships/hyperlink" Target="http://eastlondonhistory.com/wp-content/uploads/2013/07/Oliver-Cromwell.jpg" TargetMode="External"/><Relationship Id="rId9" Type="http://schemas.openxmlformats.org/officeDocument/2006/relationships/hyperlink" Target="http://www.lookandlearn.com/blog/21913/prince-albert-invents-the-victorian-christmas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23928" y="0"/>
            <a:ext cx="5220072" cy="6858000"/>
          </a:xfrm>
          <a:solidFill>
            <a:srgbClr val="CCCCFF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QUIZ </a:t>
            </a:r>
            <a:b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“HISTORY OF CHRISTMAS CAROL</a:t>
            </a:r>
            <a:r>
              <a:rPr lang="en-US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</a:t>
            </a:r>
            <a: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”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10" y="312346"/>
            <a:ext cx="3902318" cy="3902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076056" y="6093296"/>
            <a:ext cx="37778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Учитель  </a:t>
            </a:r>
            <a:r>
              <a:rPr lang="ru-RU" dirty="0" err="1" smtClean="0"/>
              <a:t>Раева</a:t>
            </a:r>
            <a:r>
              <a:rPr lang="ru-RU" dirty="0" smtClean="0"/>
              <a:t> Ольга Владимировна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91345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16632"/>
            <a:ext cx="89644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prstClr val="black"/>
                </a:solidFill>
              </a:rPr>
              <a:t>Dickens </a:t>
            </a:r>
            <a:r>
              <a:rPr lang="en-US" sz="2400" dirty="0">
                <a:solidFill>
                  <a:prstClr val="black"/>
                </a:solidFill>
              </a:rPr>
              <a:t>did much  </a:t>
            </a:r>
            <a:endParaRPr lang="en-US" sz="2400" dirty="0" smtClean="0">
              <a:solidFill>
                <a:prstClr val="black"/>
              </a:solidFill>
            </a:endParaRPr>
          </a:p>
          <a:p>
            <a:r>
              <a:rPr lang="en-US" sz="2400" dirty="0" smtClean="0">
                <a:solidFill>
                  <a:prstClr val="black"/>
                </a:solidFill>
              </a:rPr>
              <a:t>  1</a:t>
            </a:r>
            <a:r>
              <a:rPr lang="en-US" sz="2400" dirty="0">
                <a:solidFill>
                  <a:prstClr val="black"/>
                </a:solidFill>
              </a:rPr>
              <a:t>. </a:t>
            </a:r>
            <a:r>
              <a:rPr lang="en-US" sz="2400" dirty="0" smtClean="0">
                <a:solidFill>
                  <a:prstClr val="black"/>
                </a:solidFill>
              </a:rPr>
              <a:t>to  bring </a:t>
            </a:r>
            <a:r>
              <a:rPr lang="en-US" sz="2400" dirty="0">
                <a:solidFill>
                  <a:prstClr val="black"/>
                </a:solidFill>
              </a:rPr>
              <a:t>us </a:t>
            </a:r>
            <a:r>
              <a:rPr lang="en-US" sz="2400" dirty="0" smtClean="0">
                <a:solidFill>
                  <a:prstClr val="black"/>
                </a:solidFill>
              </a:rPr>
              <a:t>new Christmas </a:t>
            </a:r>
            <a:r>
              <a:rPr lang="en-US" sz="2400" dirty="0">
                <a:solidFill>
                  <a:prstClr val="black"/>
                </a:solidFill>
              </a:rPr>
              <a:t>carols  </a:t>
            </a:r>
            <a:endParaRPr lang="en-US" sz="2400" dirty="0" smtClean="0">
              <a:solidFill>
                <a:prstClr val="black"/>
              </a:solidFill>
            </a:endParaRPr>
          </a:p>
          <a:p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smtClean="0">
                <a:solidFill>
                  <a:prstClr val="black"/>
                </a:solidFill>
              </a:rPr>
              <a:t>  2.to  influence </a:t>
            </a:r>
            <a:r>
              <a:rPr lang="en-US" sz="2400" dirty="0">
                <a:solidFill>
                  <a:prstClr val="black"/>
                </a:solidFill>
              </a:rPr>
              <a:t>on the festive </a:t>
            </a:r>
            <a:r>
              <a:rPr lang="en-US" sz="2400" dirty="0" smtClean="0">
                <a:solidFill>
                  <a:prstClr val="black"/>
                </a:solidFill>
              </a:rPr>
              <a:t>period</a:t>
            </a:r>
          </a:p>
          <a:p>
            <a:r>
              <a:rPr lang="en-US" sz="2400" dirty="0" smtClean="0">
                <a:solidFill>
                  <a:prstClr val="black"/>
                </a:solidFill>
              </a:rPr>
              <a:t>   3.  to restore Christmas  celebration   in the nineteenth century</a:t>
            </a:r>
            <a:endParaRPr lang="ru-RU" sz="2400" dirty="0">
              <a:solidFill>
                <a:prstClr val="black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21307"/>
            <a:ext cx="2693987" cy="3640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286000"/>
            <a:ext cx="34290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893082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564904"/>
            <a:ext cx="6858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9512" y="188640"/>
            <a:ext cx="885698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Christmas Carols </a:t>
            </a:r>
            <a:r>
              <a:rPr lang="en-US" sz="2400" dirty="0" smtClean="0"/>
              <a:t>Today </a:t>
            </a:r>
          </a:p>
          <a:p>
            <a:r>
              <a:rPr lang="en-US" sz="2400" dirty="0" smtClean="0"/>
              <a:t>1.  are not so  popular  as they  were before </a:t>
            </a:r>
          </a:p>
          <a:p>
            <a:r>
              <a:rPr lang="en-US" sz="2400" dirty="0" smtClean="0"/>
              <a:t>2</a:t>
            </a:r>
            <a:r>
              <a:rPr lang="en-US" sz="2400" dirty="0"/>
              <a:t>. have been updated by 20th century versions of the original Christmas </a:t>
            </a:r>
            <a:r>
              <a:rPr lang="en-US" sz="2400" dirty="0" smtClean="0"/>
              <a:t>carol    </a:t>
            </a:r>
            <a:endParaRPr lang="en-US" sz="2400" dirty="0"/>
          </a:p>
          <a:p>
            <a:r>
              <a:rPr lang="en-US" sz="2400" dirty="0" smtClean="0"/>
              <a:t>3. are sad modern songs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8459920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90510" y="1628800"/>
            <a:ext cx="4553490" cy="44644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 smtClean="0"/>
              <a:t>Carol singers gather round a huge Christmas tree</a:t>
            </a:r>
          </a:p>
          <a:p>
            <a:pPr marL="0" indent="0">
              <a:buNone/>
            </a:pPr>
            <a:r>
              <a:rPr lang="en-US" sz="2400" dirty="0" smtClean="0"/>
              <a:t> </a:t>
            </a:r>
            <a:r>
              <a:rPr lang="en-US" sz="2400" dirty="0"/>
              <a:t>1</a:t>
            </a:r>
            <a:r>
              <a:rPr lang="en-US" sz="2400" dirty="0" smtClean="0"/>
              <a:t>. in  </a:t>
            </a:r>
            <a:r>
              <a:rPr lang="en-US" sz="2400" dirty="0"/>
              <a:t>Hyde Park's Winter Wonderland</a:t>
            </a:r>
            <a:endParaRPr lang="en-US" sz="2400" dirty="0" smtClean="0"/>
          </a:p>
          <a:p>
            <a:pPr marL="0" indent="0">
              <a:buNone/>
            </a:pPr>
            <a:r>
              <a:rPr lang="en-US" sz="2400" dirty="0" smtClean="0"/>
              <a:t>2. in  Trafalgar Square</a:t>
            </a:r>
          </a:p>
          <a:p>
            <a:pPr marL="0" indent="0">
              <a:buNone/>
            </a:pPr>
            <a:r>
              <a:rPr lang="en-US" sz="2400" dirty="0" smtClean="0"/>
              <a:t>3. near </a:t>
            </a:r>
            <a:r>
              <a:rPr lang="en-US" sz="2400" dirty="0"/>
              <a:t>London department stores</a:t>
            </a:r>
            <a:endParaRPr lang="en-US" sz="2400" dirty="0" smtClean="0"/>
          </a:p>
          <a:p>
            <a:pPr marL="457200" indent="-457200">
              <a:buAutoNum type="arabicPeriod"/>
            </a:pPr>
            <a:endParaRPr lang="en-US" sz="2400" dirty="0" smtClean="0"/>
          </a:p>
          <a:p>
            <a:pPr marL="457200" indent="-457200">
              <a:buAutoNum type="arabicPeriod"/>
            </a:pPr>
            <a:endParaRPr lang="ru-RU" sz="24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7" y="370778"/>
            <a:ext cx="4611738" cy="5973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61501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Internet Resources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200" dirty="0">
                <a:hlinkClick r:id="rId2"/>
              </a:rPr>
              <a:t>http://</a:t>
            </a:r>
            <a:r>
              <a:rPr lang="en-US" sz="1200" dirty="0" smtClean="0">
                <a:hlinkClick r:id="rId2"/>
              </a:rPr>
              <a:t>en.wikipedia.org/wiki/File:Runkelstein_3363.JPG</a:t>
            </a:r>
            <a:r>
              <a:rPr lang="en-US" sz="1200" dirty="0" smtClean="0"/>
              <a:t> –</a:t>
            </a:r>
            <a:r>
              <a:rPr lang="ru-RU" sz="1200" dirty="0" err="1" smtClean="0"/>
              <a:t>фреск</a:t>
            </a:r>
            <a:endParaRPr lang="ru-RU" sz="1200" dirty="0" smtClean="0"/>
          </a:p>
          <a:p>
            <a:r>
              <a:rPr lang="en-US" sz="1200" dirty="0" smtClean="0">
                <a:hlinkClick r:id="rId3"/>
              </a:rPr>
              <a:t>http</a:t>
            </a:r>
            <a:r>
              <a:rPr lang="en-US" sz="1200" dirty="0">
                <a:hlinkClick r:id="rId3"/>
              </a:rPr>
              <a:t>://</a:t>
            </a:r>
            <a:r>
              <a:rPr lang="en-US" sz="1200" dirty="0" smtClean="0">
                <a:hlinkClick r:id="rId3"/>
              </a:rPr>
              <a:t>oddlovescompany.com/wp-content/uploads/2011/12/imgres15.jpeg</a:t>
            </a:r>
            <a:r>
              <a:rPr lang="ru-RU" sz="1200" dirty="0" smtClean="0"/>
              <a:t> -зима и праздник</a:t>
            </a:r>
            <a:endParaRPr lang="en-US" sz="1200" dirty="0"/>
          </a:p>
          <a:p>
            <a:r>
              <a:rPr lang="ru-RU" sz="1200" dirty="0" smtClean="0"/>
              <a:t>А</a:t>
            </a:r>
            <a:r>
              <a:rPr lang="en-US" sz="1200" dirty="0" smtClean="0"/>
              <a:t> </a:t>
            </a:r>
            <a:r>
              <a:rPr lang="en-US" sz="1200" dirty="0" smtClean="0">
                <a:hlinkClick r:id="rId4"/>
              </a:rPr>
              <a:t>http</a:t>
            </a:r>
            <a:r>
              <a:rPr lang="en-US" sz="1200" dirty="0">
                <a:hlinkClick r:id="rId4"/>
              </a:rPr>
              <a:t>://</a:t>
            </a:r>
            <a:r>
              <a:rPr lang="en-US" sz="1200" dirty="0" smtClean="0">
                <a:hlinkClick r:id="rId4"/>
              </a:rPr>
              <a:t>eastlondonhistory.com/wp-content/uploads/2013/07/Oliver-Cromwell.jpg</a:t>
            </a:r>
            <a:r>
              <a:rPr lang="en-US" sz="1200" dirty="0" smtClean="0"/>
              <a:t> - Cromwell  </a:t>
            </a:r>
          </a:p>
          <a:p>
            <a:r>
              <a:rPr lang="en-US" sz="1200" dirty="0">
                <a:hlinkClick r:id="rId5"/>
              </a:rPr>
              <a:t>http://</a:t>
            </a:r>
            <a:r>
              <a:rPr lang="en-US" sz="1200" dirty="0" smtClean="0">
                <a:hlinkClick r:id="rId5"/>
              </a:rPr>
              <a:t>www.abc.net.au/news/2011-04-27/prince-albert-and-queen-victoria/2667124</a:t>
            </a:r>
            <a:r>
              <a:rPr lang="en-US" sz="1200" dirty="0" smtClean="0"/>
              <a:t> </a:t>
            </a:r>
            <a:r>
              <a:rPr lang="en-US" sz="1200" dirty="0" err="1" smtClean="0"/>
              <a:t>victoria</a:t>
            </a:r>
            <a:r>
              <a:rPr lang="en-US" sz="1200" dirty="0" smtClean="0"/>
              <a:t> &amp; Albert</a:t>
            </a:r>
          </a:p>
          <a:p>
            <a:r>
              <a:rPr lang="en-US" sz="1200" dirty="0" smtClean="0">
                <a:hlinkClick r:id="rId6"/>
              </a:rPr>
              <a:t>http</a:t>
            </a:r>
            <a:r>
              <a:rPr lang="en-US" sz="1200" dirty="0">
                <a:hlinkClick r:id="rId6"/>
              </a:rPr>
              <a:t>://</a:t>
            </a:r>
            <a:r>
              <a:rPr lang="en-US" sz="1200" dirty="0" smtClean="0">
                <a:hlinkClick r:id="rId6"/>
              </a:rPr>
              <a:t>www.emersonkent.com/images/cromwell_parliament.jpg</a:t>
            </a:r>
            <a:r>
              <a:rPr lang="en-US" sz="1200" dirty="0" smtClean="0"/>
              <a:t> -    </a:t>
            </a:r>
            <a:r>
              <a:rPr lang="en-US" sz="1200" dirty="0"/>
              <a:t>OLIVER CROMWELL THROWING OUT THE PARLIAMENT - 1653   </a:t>
            </a:r>
          </a:p>
          <a:p>
            <a:r>
              <a:rPr lang="en-US" sz="1200" dirty="0">
                <a:hlinkClick r:id="rId7"/>
              </a:rPr>
              <a:t>http://</a:t>
            </a:r>
            <a:r>
              <a:rPr lang="en-US" sz="1200" dirty="0" smtClean="0">
                <a:hlinkClick r:id="rId7"/>
              </a:rPr>
              <a:t>www.inkwellinspirations.com/2010/12/blame-it-on-prince-albert.html</a:t>
            </a:r>
            <a:r>
              <a:rPr lang="en-US" sz="1200" dirty="0" smtClean="0"/>
              <a:t> -prince</a:t>
            </a:r>
          </a:p>
          <a:p>
            <a:endParaRPr lang="en-US" sz="1200" dirty="0"/>
          </a:p>
          <a:p>
            <a:r>
              <a:rPr lang="en-US" sz="1200" dirty="0">
                <a:hlinkClick r:id="rId8"/>
              </a:rPr>
              <a:t>http://</a:t>
            </a:r>
            <a:r>
              <a:rPr lang="en-US" sz="1200" dirty="0" smtClean="0">
                <a:hlinkClick r:id="rId8"/>
              </a:rPr>
              <a:t>i.dailymail.co.uk/i/pix/2009/03/04/article-1158993-029A91FC0000044D-137_468x627.jpg</a:t>
            </a:r>
            <a:r>
              <a:rPr lang="en-US" sz="1200" dirty="0" smtClean="0"/>
              <a:t> </a:t>
            </a:r>
            <a:r>
              <a:rPr lang="en-US" sz="1200" dirty="0"/>
              <a:t>- A photograph of Queen Victoria and Prince Albert</a:t>
            </a:r>
          </a:p>
          <a:p>
            <a:endParaRPr lang="en-US" sz="1200" dirty="0"/>
          </a:p>
          <a:p>
            <a:r>
              <a:rPr lang="en-US" sz="1200" dirty="0">
                <a:hlinkClick r:id="rId9"/>
              </a:rPr>
              <a:t>http://</a:t>
            </a:r>
            <a:r>
              <a:rPr lang="en-US" sz="1200" dirty="0" smtClean="0">
                <a:hlinkClick r:id="rId9"/>
              </a:rPr>
              <a:t>www.lookandlearn.com/blog/21913/prince-albert-invents-the-victorian-christmas</a:t>
            </a:r>
            <a:r>
              <a:rPr lang="en-US" sz="1200" dirty="0" smtClean="0"/>
              <a:t>  </a:t>
            </a:r>
            <a:r>
              <a:rPr lang="en-US" sz="1200" dirty="0"/>
              <a:t>-</a:t>
            </a:r>
            <a:r>
              <a:rPr lang="en-US" sz="1200" dirty="0" smtClean="0"/>
              <a:t>family</a:t>
            </a:r>
          </a:p>
          <a:p>
            <a:r>
              <a:rPr lang="en-US" sz="1200" dirty="0">
                <a:hlinkClick r:id="rId10"/>
              </a:rPr>
              <a:t>http://</a:t>
            </a:r>
            <a:r>
              <a:rPr lang="en-US" sz="1200" dirty="0" smtClean="0">
                <a:hlinkClick r:id="rId10"/>
              </a:rPr>
              <a:t>www.rarelibrary.com/authorimages/dickens.jpg</a:t>
            </a:r>
            <a:r>
              <a:rPr lang="en-US" sz="1200" dirty="0" smtClean="0"/>
              <a:t> - Dickens</a:t>
            </a:r>
            <a:endParaRPr lang="en-US" sz="1200" dirty="0"/>
          </a:p>
          <a:p>
            <a:r>
              <a:rPr lang="en-US" sz="1200" dirty="0">
                <a:hlinkClick r:id="rId11"/>
              </a:rPr>
              <a:t>http://</a:t>
            </a:r>
            <a:r>
              <a:rPr lang="en-US" sz="1200" dirty="0" smtClean="0">
                <a:hlinkClick r:id="rId11"/>
              </a:rPr>
              <a:t>suite101.com/a/origins-of-some-of-the-best-christmas-carols-a166019</a:t>
            </a:r>
            <a:r>
              <a:rPr lang="en-US" sz="1200" dirty="0" smtClean="0"/>
              <a:t> </a:t>
            </a:r>
            <a:r>
              <a:rPr lang="en-US" sz="1200" dirty="0"/>
              <a:t>- </a:t>
            </a:r>
            <a:r>
              <a:rPr lang="en-US" sz="1200" dirty="0" smtClean="0"/>
              <a:t>balls</a:t>
            </a:r>
          </a:p>
          <a:p>
            <a:r>
              <a:rPr lang="en-US" sz="1200" dirty="0" smtClean="0">
                <a:hlinkClick r:id="rId12"/>
              </a:rPr>
              <a:t>http</a:t>
            </a:r>
            <a:r>
              <a:rPr lang="en-US" sz="1200" dirty="0">
                <a:hlinkClick r:id="rId12"/>
              </a:rPr>
              <a:t>://</a:t>
            </a:r>
            <a:r>
              <a:rPr lang="en-US" sz="1200" dirty="0" smtClean="0">
                <a:hlinkClick r:id="rId12"/>
              </a:rPr>
              <a:t>us.123rf.com/400wm/400/400/kakigori/kakigori1012/kakigori101200017/8417753-five-kids-singing-christmas-carols-while-snow-falls.jpg</a:t>
            </a:r>
            <a:r>
              <a:rPr lang="en-US" sz="1200" dirty="0" smtClean="0"/>
              <a:t> </a:t>
            </a:r>
            <a:endParaRPr lang="en-US" sz="1200" dirty="0"/>
          </a:p>
          <a:p>
            <a:r>
              <a:rPr lang="en-US" sz="1200" dirty="0"/>
              <a:t> </a:t>
            </a:r>
            <a:r>
              <a:rPr lang="en-US" sz="1200" dirty="0">
                <a:hlinkClick r:id="rId13"/>
              </a:rPr>
              <a:t>http://0.tqn.com/d/golondon/1/0/0/S/-/-/</a:t>
            </a:r>
            <a:r>
              <a:rPr lang="en-US" sz="1200" dirty="0" smtClean="0">
                <a:hlinkClick r:id="rId13"/>
              </a:rPr>
              <a:t>Carolsingers.jpg</a:t>
            </a:r>
            <a:r>
              <a:rPr lang="en-US" sz="1200" dirty="0" smtClean="0"/>
              <a:t>  -tree</a:t>
            </a:r>
            <a:endParaRPr lang="ru-RU" sz="1200" dirty="0" smtClean="0"/>
          </a:p>
          <a:p>
            <a:endParaRPr lang="en-US" sz="1200" dirty="0"/>
          </a:p>
          <a:p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28511161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88640"/>
            <a:ext cx="8147248" cy="593752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Christmas carols are a significant part of Christmas </a:t>
            </a:r>
            <a:r>
              <a:rPr lang="en-US" sz="2400" dirty="0" smtClean="0"/>
              <a:t>celebrations</a:t>
            </a:r>
            <a:r>
              <a:rPr lang="ru-RU" sz="2400" dirty="0" smtClean="0"/>
              <a:t> 1).</a:t>
            </a:r>
            <a:r>
              <a:rPr lang="en-US" sz="2400" dirty="0" smtClean="0"/>
              <a:t> </a:t>
            </a:r>
            <a:r>
              <a:rPr lang="en-US" sz="2400" dirty="0"/>
              <a:t>around the </a:t>
            </a:r>
            <a:r>
              <a:rPr lang="en-US" sz="2400" dirty="0" smtClean="0"/>
              <a:t>world</a:t>
            </a:r>
            <a:r>
              <a:rPr lang="ru-RU" sz="2400" dirty="0" smtClean="0"/>
              <a:t>                                                                                                                     2). </a:t>
            </a:r>
            <a:r>
              <a:rPr lang="en-US" sz="2400" dirty="0" smtClean="0"/>
              <a:t>In Japan                                                                                                                         3). In  Poland</a:t>
            </a:r>
            <a:endParaRPr lang="ru-RU" sz="24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688232"/>
            <a:ext cx="6893024" cy="5169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170708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854692"/>
            <a:ext cx="6402288" cy="480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987824" y="6286500"/>
            <a:ext cx="2786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Fresco at </a:t>
            </a:r>
            <a:r>
              <a:rPr lang="en-US" dirty="0" err="1"/>
              <a:t>Runkelstein</a:t>
            </a:r>
            <a:r>
              <a:rPr lang="en-US" dirty="0"/>
              <a:t> Castle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07504" y="0"/>
            <a:ext cx="903649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The </a:t>
            </a:r>
            <a:r>
              <a:rPr lang="en-US" sz="2400" dirty="0" smtClean="0"/>
              <a:t> form </a:t>
            </a:r>
            <a:r>
              <a:rPr lang="en-US" sz="2400" dirty="0"/>
              <a:t>of dance during the Middle Ages </a:t>
            </a:r>
            <a:r>
              <a:rPr lang="en-US" sz="2400" dirty="0" smtClean="0"/>
              <a:t>is </a:t>
            </a:r>
          </a:p>
          <a:p>
            <a:r>
              <a:rPr lang="en-US" sz="2400" dirty="0" smtClean="0"/>
              <a:t> 1). </a:t>
            </a:r>
            <a:r>
              <a:rPr lang="en-US" sz="2400" dirty="0"/>
              <a:t>the carol also called the "</a:t>
            </a:r>
            <a:r>
              <a:rPr lang="en-US" sz="2400" dirty="0" err="1"/>
              <a:t>carole</a:t>
            </a:r>
            <a:r>
              <a:rPr lang="en-US" sz="2400" dirty="0"/>
              <a:t>" or "</a:t>
            </a:r>
            <a:r>
              <a:rPr lang="en-US" sz="2400" dirty="0" err="1" smtClean="0"/>
              <a:t>carola</a:t>
            </a:r>
            <a:r>
              <a:rPr lang="en-US" sz="2400" dirty="0" smtClean="0"/>
              <a:t>“      </a:t>
            </a:r>
          </a:p>
          <a:p>
            <a:r>
              <a:rPr lang="en-US" sz="2400" dirty="0" smtClean="0"/>
              <a:t>  </a:t>
            </a:r>
            <a:r>
              <a:rPr lang="en-US" sz="2400" dirty="0"/>
              <a:t>2). </a:t>
            </a:r>
            <a:r>
              <a:rPr lang="en-US" sz="2400" dirty="0" smtClean="0"/>
              <a:t>Ballet     </a:t>
            </a:r>
          </a:p>
          <a:p>
            <a:r>
              <a:rPr lang="en-US" sz="2400" dirty="0" smtClean="0"/>
              <a:t> </a:t>
            </a:r>
            <a:r>
              <a:rPr lang="en-US" sz="2400" dirty="0"/>
              <a:t>3). </a:t>
            </a:r>
            <a:r>
              <a:rPr lang="en-US" sz="2400" dirty="0" smtClean="0"/>
              <a:t>Samba -  </a:t>
            </a:r>
            <a:r>
              <a:rPr lang="en-US" sz="2400" dirty="0"/>
              <a:t>Brazilian dance.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8069946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060848"/>
            <a:ext cx="3409950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95536" y="476672"/>
            <a:ext cx="78488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/>
              <a:t>Oliver Cromwell  was   1.  against celebrating Christmas</a:t>
            </a:r>
          </a:p>
          <a:p>
            <a:r>
              <a:rPr lang="en-US" sz="2400" dirty="0"/>
              <a:t> </a:t>
            </a:r>
            <a:r>
              <a:rPr lang="en-US" sz="2400" dirty="0" smtClean="0"/>
              <a:t>                                         2. for  </a:t>
            </a:r>
            <a:r>
              <a:rPr lang="en-US" sz="2400" dirty="0"/>
              <a:t>C</a:t>
            </a:r>
            <a:r>
              <a:rPr lang="en-US" sz="2400" dirty="0" smtClean="0"/>
              <a:t>hristmas celebrations</a:t>
            </a:r>
          </a:p>
          <a:p>
            <a:r>
              <a:rPr lang="en-US" sz="2400" dirty="0"/>
              <a:t> </a:t>
            </a:r>
            <a:r>
              <a:rPr lang="en-US" sz="2400" dirty="0" smtClean="0"/>
              <a:t>                                          3. glad to sing </a:t>
            </a:r>
            <a:r>
              <a:rPr lang="en-US" sz="2400" dirty="0"/>
              <a:t>C</a:t>
            </a:r>
            <a:r>
              <a:rPr lang="en-US" sz="2400" dirty="0" smtClean="0"/>
              <a:t>hristmas carols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2942066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07504" y="0"/>
            <a:ext cx="892899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prstClr val="black"/>
                </a:solidFill>
              </a:rPr>
              <a:t>When Oliver Cromwell and the Puritans came to power in England in 1647, the celebration of Christmas and singing </a:t>
            </a:r>
            <a:r>
              <a:rPr lang="en-US" sz="2400" dirty="0" smtClean="0">
                <a:solidFill>
                  <a:prstClr val="black"/>
                </a:solidFill>
              </a:rPr>
              <a:t>carols</a:t>
            </a:r>
            <a:r>
              <a:rPr lang="ru-RU" sz="2400" dirty="0" smtClean="0">
                <a:solidFill>
                  <a:prstClr val="black"/>
                </a:solidFill>
              </a:rPr>
              <a:t> </a:t>
            </a:r>
            <a:endParaRPr lang="en-US" sz="2400" dirty="0" smtClean="0">
              <a:solidFill>
                <a:prstClr val="black"/>
              </a:solidFill>
            </a:endParaRPr>
          </a:p>
          <a:p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smtClean="0">
                <a:solidFill>
                  <a:prstClr val="black"/>
                </a:solidFill>
              </a:rPr>
              <a:t>             </a:t>
            </a:r>
            <a:r>
              <a:rPr lang="ru-RU" sz="2400" dirty="0" smtClean="0">
                <a:solidFill>
                  <a:prstClr val="black"/>
                </a:solidFill>
              </a:rPr>
              <a:t> </a:t>
            </a:r>
            <a:r>
              <a:rPr lang="en-US" sz="2400" dirty="0" smtClean="0">
                <a:solidFill>
                  <a:prstClr val="black"/>
                </a:solidFill>
              </a:rPr>
              <a:t> </a:t>
            </a:r>
            <a:r>
              <a:rPr lang="ru-RU" sz="2400" dirty="0" smtClean="0">
                <a:solidFill>
                  <a:prstClr val="black"/>
                </a:solidFill>
              </a:rPr>
              <a:t>1.  </a:t>
            </a:r>
            <a:r>
              <a:rPr lang="en-US" sz="2400" dirty="0" smtClean="0">
                <a:solidFill>
                  <a:prstClr val="black"/>
                </a:solidFill>
              </a:rPr>
              <a:t>was </a:t>
            </a:r>
            <a:r>
              <a:rPr lang="en-US" sz="2400" dirty="0">
                <a:solidFill>
                  <a:prstClr val="black"/>
                </a:solidFill>
              </a:rPr>
              <a:t>stopped.</a:t>
            </a:r>
          </a:p>
          <a:p>
            <a:r>
              <a:rPr lang="ru-RU" sz="2400" dirty="0" smtClean="0">
                <a:solidFill>
                  <a:prstClr val="black"/>
                </a:solidFill>
              </a:rPr>
              <a:t>                </a:t>
            </a:r>
            <a:r>
              <a:rPr lang="en-US" sz="2400" dirty="0" smtClean="0">
                <a:solidFill>
                  <a:prstClr val="black"/>
                </a:solidFill>
              </a:rPr>
              <a:t>2. was celebrated only in big  cities</a:t>
            </a:r>
          </a:p>
          <a:p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smtClean="0">
                <a:solidFill>
                  <a:prstClr val="black"/>
                </a:solidFill>
              </a:rPr>
              <a:t>               3.  was celebrated in London</a:t>
            </a:r>
            <a:endParaRPr lang="en-US" sz="2400" dirty="0">
              <a:solidFill>
                <a:prstClr val="black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060848"/>
            <a:ext cx="6762826" cy="4672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563820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6088807"/>
            <a:ext cx="54726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A photograph of Queen Victoria and Prince Albert taken in May 1854</a:t>
            </a:r>
          </a:p>
          <a:p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38" y="119874"/>
            <a:ext cx="4457700" cy="597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492738" y="1484784"/>
            <a:ext cx="4572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/>
              <a:t>Victoria married </a:t>
            </a:r>
          </a:p>
          <a:p>
            <a:r>
              <a:rPr lang="en-US" sz="2400" dirty="0" smtClean="0"/>
              <a:t>1. a </a:t>
            </a:r>
            <a:r>
              <a:rPr lang="en-US" sz="2400" dirty="0"/>
              <a:t>German who brought the holiday customs</a:t>
            </a:r>
          </a:p>
          <a:p>
            <a:r>
              <a:rPr lang="en-US" sz="2400" dirty="0" smtClean="0"/>
              <a:t>2. an </a:t>
            </a:r>
            <a:r>
              <a:rPr lang="en-US" sz="2400" dirty="0"/>
              <a:t>English prince who brought the holiday customs  </a:t>
            </a:r>
          </a:p>
          <a:p>
            <a:r>
              <a:rPr lang="en-US" sz="2400" dirty="0"/>
              <a:t> </a:t>
            </a:r>
            <a:r>
              <a:rPr lang="en-US" sz="2400" dirty="0" smtClean="0"/>
              <a:t>3. a </a:t>
            </a:r>
            <a:r>
              <a:rPr lang="en-US" sz="2400" dirty="0"/>
              <a:t>Russian admiral who  brought the holiday </a:t>
            </a:r>
            <a:r>
              <a:rPr lang="en-US" sz="2400" dirty="0" smtClean="0"/>
              <a:t>customs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2322728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132" y="1710523"/>
            <a:ext cx="7717110" cy="51474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-17303" y="0"/>
            <a:ext cx="9036496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Prince Albert and Queen Victoria  </a:t>
            </a:r>
            <a:endParaRPr lang="en-US" sz="2400" dirty="0" smtClean="0"/>
          </a:p>
          <a:p>
            <a:r>
              <a:rPr lang="en-US" sz="2400" dirty="0" smtClean="0"/>
              <a:t> </a:t>
            </a:r>
            <a:r>
              <a:rPr lang="en-US" sz="2400" dirty="0"/>
              <a:t>1</a:t>
            </a:r>
            <a:r>
              <a:rPr lang="en-US" sz="2400" dirty="0" smtClean="0"/>
              <a:t>. stopped singing </a:t>
            </a:r>
            <a:r>
              <a:rPr lang="en-US" sz="2400" dirty="0"/>
              <a:t>medieval </a:t>
            </a:r>
            <a:r>
              <a:rPr lang="en-US" sz="2400" dirty="0" smtClean="0"/>
              <a:t>carols</a:t>
            </a:r>
          </a:p>
          <a:p>
            <a:r>
              <a:rPr lang="en-US" sz="2400" dirty="0"/>
              <a:t> </a:t>
            </a:r>
            <a:r>
              <a:rPr lang="en-US" sz="2400" dirty="0" smtClean="0"/>
              <a:t> </a:t>
            </a:r>
            <a:r>
              <a:rPr lang="en-US" sz="2400" dirty="0" smtClean="0"/>
              <a:t>2.invented </a:t>
            </a:r>
            <a:r>
              <a:rPr lang="en-US" sz="2400" dirty="0"/>
              <a:t>the Victorian </a:t>
            </a:r>
            <a:r>
              <a:rPr lang="en-US" sz="2400" dirty="0" smtClean="0"/>
              <a:t>Christmas</a:t>
            </a:r>
          </a:p>
          <a:p>
            <a:r>
              <a:rPr lang="en-US" sz="2400" dirty="0"/>
              <a:t> </a:t>
            </a:r>
            <a:r>
              <a:rPr lang="en-US" sz="2400" dirty="0" smtClean="0"/>
              <a:t> </a:t>
            </a:r>
            <a:r>
              <a:rPr lang="en-US" sz="2400" dirty="0" smtClean="0"/>
              <a:t>3</a:t>
            </a:r>
            <a:r>
              <a:rPr lang="en-US" sz="2400" dirty="0" smtClean="0"/>
              <a:t>. travelled  </a:t>
            </a:r>
            <a:r>
              <a:rPr lang="en-US" sz="2400" dirty="0"/>
              <a:t>from house to house at Christmastime </a:t>
            </a:r>
            <a:r>
              <a:rPr lang="en-US" sz="2400" dirty="0" smtClean="0"/>
              <a:t> as singers</a:t>
            </a:r>
          </a:p>
          <a:p>
            <a:r>
              <a:rPr lang="en-US" sz="2400" dirty="0"/>
              <a:t> </a:t>
            </a:r>
            <a:r>
              <a:rPr lang="en-US" sz="2400" dirty="0" smtClean="0"/>
              <a:t>                                                               </a:t>
            </a:r>
            <a:r>
              <a:rPr lang="en-US" sz="2400" dirty="0"/>
              <a:t/>
            </a:r>
            <a:br>
              <a:rPr lang="en-US" sz="2400" dirty="0"/>
            </a:br>
            <a:r>
              <a:rPr lang="en-US" dirty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303847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8680"/>
            <a:ext cx="3168352" cy="4482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454578" y="1340768"/>
            <a:ext cx="54726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Prince Albert </a:t>
            </a:r>
            <a:endParaRPr lang="en-US" sz="2400" dirty="0" smtClean="0"/>
          </a:p>
          <a:p>
            <a:r>
              <a:rPr lang="en-US" sz="2400" dirty="0" smtClean="0"/>
              <a:t>1.didn’t like </a:t>
            </a:r>
            <a:r>
              <a:rPr lang="en-US" sz="2400" dirty="0" smtClean="0"/>
              <a:t>Christmas  </a:t>
            </a:r>
            <a:endParaRPr lang="en-US" sz="2400" dirty="0" smtClean="0"/>
          </a:p>
          <a:p>
            <a:r>
              <a:rPr lang="en-US" sz="2400" dirty="0" smtClean="0"/>
              <a:t>2</a:t>
            </a:r>
            <a:r>
              <a:rPr lang="en-US" sz="2400" dirty="0"/>
              <a:t>. brought the holiday customs -St. Nicholas, and hymns such as Silent </a:t>
            </a:r>
            <a:r>
              <a:rPr lang="en-US" sz="2400" dirty="0" smtClean="0"/>
              <a:t>Night </a:t>
            </a:r>
            <a:endParaRPr lang="en-US" sz="2400" dirty="0" smtClean="0"/>
          </a:p>
          <a:p>
            <a:r>
              <a:rPr lang="en-US" sz="2400" dirty="0" smtClean="0"/>
              <a:t>3.composed </a:t>
            </a:r>
            <a:r>
              <a:rPr lang="en-US" sz="2400" dirty="0"/>
              <a:t>music </a:t>
            </a:r>
            <a:r>
              <a:rPr lang="en-US" sz="2400" dirty="0" smtClean="0"/>
              <a:t>of  </a:t>
            </a:r>
            <a:r>
              <a:rPr lang="en-US" sz="2400" dirty="0"/>
              <a:t>carols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0171653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569660"/>
            <a:ext cx="5246712" cy="51852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87484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prstClr val="black"/>
                </a:solidFill>
              </a:rPr>
              <a:t>Victoria and </a:t>
            </a:r>
            <a:r>
              <a:rPr lang="en-US" sz="2400" dirty="0" smtClean="0">
                <a:solidFill>
                  <a:prstClr val="black"/>
                </a:solidFill>
              </a:rPr>
              <a:t>Albert</a:t>
            </a:r>
          </a:p>
          <a:p>
            <a:r>
              <a:rPr lang="en-US" sz="2400" dirty="0" smtClean="0">
                <a:solidFill>
                  <a:prstClr val="black"/>
                </a:solidFill>
              </a:rPr>
              <a:t> </a:t>
            </a:r>
            <a:r>
              <a:rPr lang="en-US" sz="2400" dirty="0" smtClean="0">
                <a:solidFill>
                  <a:prstClr val="black"/>
                </a:solidFill>
              </a:rPr>
              <a:t>1</a:t>
            </a:r>
            <a:r>
              <a:rPr lang="en-US" sz="2400" dirty="0">
                <a:solidFill>
                  <a:prstClr val="black"/>
                </a:solidFill>
              </a:rPr>
              <a:t>. </a:t>
            </a:r>
            <a:r>
              <a:rPr lang="en-US" sz="2400" dirty="0" smtClean="0">
                <a:solidFill>
                  <a:prstClr val="black"/>
                </a:solidFill>
              </a:rPr>
              <a:t>gathered </a:t>
            </a:r>
            <a:r>
              <a:rPr lang="en-US" sz="2400" dirty="0">
                <a:solidFill>
                  <a:prstClr val="black"/>
                </a:solidFill>
              </a:rPr>
              <a:t>in </a:t>
            </a:r>
            <a:r>
              <a:rPr lang="en-US" sz="2400" dirty="0" smtClean="0">
                <a:solidFill>
                  <a:prstClr val="black"/>
                </a:solidFill>
              </a:rPr>
              <a:t>Germany to enjoy  Christmas</a:t>
            </a:r>
          </a:p>
          <a:p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smtClean="0">
                <a:solidFill>
                  <a:prstClr val="black"/>
                </a:solidFill>
              </a:rPr>
              <a:t> </a:t>
            </a:r>
            <a:r>
              <a:rPr lang="en-US" sz="2400" dirty="0" smtClean="0">
                <a:solidFill>
                  <a:prstClr val="black"/>
                </a:solidFill>
              </a:rPr>
              <a:t>2</a:t>
            </a:r>
            <a:r>
              <a:rPr lang="en-US" sz="2400" dirty="0" smtClean="0">
                <a:solidFill>
                  <a:prstClr val="black"/>
                </a:solidFill>
              </a:rPr>
              <a:t>. enjoyed  </a:t>
            </a:r>
            <a:r>
              <a:rPr lang="en-US" sz="2400" dirty="0">
                <a:solidFill>
                  <a:prstClr val="black"/>
                </a:solidFill>
              </a:rPr>
              <a:t>the first Christmas tree at </a:t>
            </a:r>
            <a:r>
              <a:rPr lang="en-US" sz="2400" dirty="0" smtClean="0">
                <a:solidFill>
                  <a:prstClr val="black"/>
                </a:solidFill>
              </a:rPr>
              <a:t>Windsor</a:t>
            </a:r>
          </a:p>
          <a:p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smtClean="0">
                <a:solidFill>
                  <a:prstClr val="black"/>
                </a:solidFill>
              </a:rPr>
              <a:t>3.were </a:t>
            </a:r>
            <a:r>
              <a:rPr lang="en-US" sz="2400" dirty="0" smtClean="0">
                <a:solidFill>
                  <a:prstClr val="black"/>
                </a:solidFill>
              </a:rPr>
              <a:t>not happy at </a:t>
            </a:r>
            <a:r>
              <a:rPr lang="en-US" sz="2400" dirty="0">
                <a:solidFill>
                  <a:prstClr val="black"/>
                </a:solidFill>
              </a:rPr>
              <a:t>C</a:t>
            </a:r>
            <a:r>
              <a:rPr lang="en-US" sz="2400" dirty="0" smtClean="0">
                <a:solidFill>
                  <a:prstClr val="black"/>
                </a:solidFill>
              </a:rPr>
              <a:t>hristmas time </a:t>
            </a:r>
            <a:endParaRPr lang="ru-RU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707220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304</TotalTime>
  <Words>432</Words>
  <Application>Microsoft Office PowerPoint</Application>
  <PresentationFormat>Экран (4:3)</PresentationFormat>
  <Paragraphs>60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QUIZ   “HISTORY OF CHRISTMAS CAROLS”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Internet Resources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36</cp:revision>
  <dcterms:created xsi:type="dcterms:W3CDTF">2013-12-10T06:00:18Z</dcterms:created>
  <dcterms:modified xsi:type="dcterms:W3CDTF">2013-12-13T05:25:04Z</dcterms:modified>
</cp:coreProperties>
</file>