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3" autoAdjust="0"/>
    <p:restoredTop sz="94660"/>
  </p:normalViewPr>
  <p:slideViewPr>
    <p:cSldViewPr>
      <p:cViewPr varScale="1">
        <p:scale>
          <a:sx n="103" d="100"/>
          <a:sy n="103" d="100"/>
        </p:scale>
        <p:origin x="-12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313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B44D1-596C-4648-A873-2A5C0540FC3A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007EC-642B-451A-AF45-4E28EBEE90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0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007EC-642B-451A-AF45-4E28EBEE90B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331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988840"/>
            <a:ext cx="6400800" cy="17526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Чтение английских гласных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5872614"/>
            <a:ext cx="6537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Учитель </a:t>
            </a:r>
            <a:r>
              <a:rPr lang="ru-RU" sz="2400" dirty="0" err="1" smtClean="0">
                <a:solidFill>
                  <a:srgbClr val="FF0000"/>
                </a:solidFill>
                <a:latin typeface="Arial Black" pitchFamily="34" charset="0"/>
              </a:rPr>
              <a:t>Раева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Ольга Владимировна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42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396" y="306896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АНГЛИЙСКИЕ ГЛАСНЫЕ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8026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28448" y="92451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53079" y="166226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30583" y="484400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66563" y="527213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30252" y="504697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64082" y="1819672"/>
            <a:ext cx="5854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77097" y="924515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E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58594" y="1653331"/>
            <a:ext cx="3593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I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66220" y="4844008"/>
            <a:ext cx="6431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O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09414" y="5262355"/>
            <a:ext cx="6286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U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44579" y="5046975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Y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63562" y="2495252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[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eɪ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]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41883" y="1662261"/>
            <a:ext cx="750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 Black" pitchFamily="34" charset="0"/>
              </a:rPr>
              <a:t>[I:] 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944470" y="2339228"/>
            <a:ext cx="841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 Black" pitchFamily="34" charset="0"/>
              </a:rPr>
              <a:t>[</a:t>
            </a:r>
            <a:r>
              <a:rPr lang="en-US" sz="2400" dirty="0" err="1">
                <a:latin typeface="Arial Black" pitchFamily="34" charset="0"/>
              </a:rPr>
              <a:t>aɪ</a:t>
            </a:r>
            <a:r>
              <a:rPr lang="en-US" sz="2400" dirty="0">
                <a:latin typeface="Arial Black" pitchFamily="34" charset="0"/>
              </a:rPr>
              <a:t>] 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40012" y="5592043"/>
            <a:ext cx="904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 Black" pitchFamily="34" charset="0"/>
              </a:rPr>
              <a:t>[</a:t>
            </a:r>
            <a:r>
              <a:rPr lang="en-US" sz="2400" dirty="0" err="1">
                <a:latin typeface="Arial Black" pitchFamily="34" charset="0"/>
              </a:rPr>
              <a:t>əu</a:t>
            </a:r>
            <a:r>
              <a:rPr lang="en-US" sz="2400" dirty="0">
                <a:latin typeface="Arial Black" pitchFamily="34" charset="0"/>
              </a:rPr>
              <a:t>] 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24831" y="5830602"/>
            <a:ext cx="83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 Black" pitchFamily="34" charset="0"/>
              </a:rPr>
              <a:t>[</a:t>
            </a:r>
            <a:r>
              <a:rPr lang="en-US" sz="2400" dirty="0" err="1">
                <a:latin typeface="Arial Black" pitchFamily="34" charset="0"/>
              </a:rPr>
              <a:t>ju</a:t>
            </a:r>
            <a:r>
              <a:rPr lang="en-US" sz="2400" dirty="0">
                <a:latin typeface="Arial Black" pitchFamily="34" charset="0"/>
              </a:rPr>
              <a:t>:]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015421" y="5508640"/>
            <a:ext cx="1128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 Black" pitchFamily="34" charset="0"/>
              </a:rPr>
              <a:t>[</a:t>
            </a:r>
            <a:r>
              <a:rPr lang="en-US" sz="2400" dirty="0" err="1">
                <a:latin typeface="Arial Black" pitchFamily="34" charset="0"/>
              </a:rPr>
              <a:t>waɪ</a:t>
            </a:r>
            <a:r>
              <a:rPr lang="en-US" sz="2400" dirty="0">
                <a:latin typeface="Arial Black" pitchFamily="34" charset="0"/>
              </a:rPr>
              <a:t>] </a:t>
            </a: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04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I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тип чтения 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(алфавитное чтение)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6280777" cy="4569371"/>
          </a:xfrm>
        </p:spPr>
        <p:txBody>
          <a:bodyPr numCol="3">
            <a:normAutofit fontScale="92500" lnSpcReduction="10000"/>
          </a:bodyPr>
          <a:lstStyle/>
          <a:p>
            <a:r>
              <a:rPr lang="en-US" sz="4400" dirty="0" err="1" smtClean="0">
                <a:solidFill>
                  <a:schemeClr val="tx2">
                    <a:lumMod val="75000"/>
                  </a:schemeClr>
                </a:solidFill>
              </a:rPr>
              <a:t>pete</a:t>
            </a:r>
            <a:endParaRPr lang="en-US" sz="4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me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be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life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my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type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pine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time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name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late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mate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baby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no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go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hope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note</a:t>
            </a:r>
          </a:p>
          <a:p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tune</a:t>
            </a:r>
          </a:p>
          <a:p>
            <a:pPr lvl="8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8"/>
            <a:endParaRPr lang="en-US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07179" y="1484784"/>
            <a:ext cx="1130424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37014" y="1700808"/>
            <a:ext cx="736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eɪ</a:t>
            </a:r>
            <a:r>
              <a:rPr lang="en-US" sz="2400" dirty="0">
                <a:solidFill>
                  <a:schemeClr val="bg1"/>
                </a:solidFill>
              </a:rPr>
              <a:t> ]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922915" y="2420888"/>
            <a:ext cx="601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[I:]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926323" y="3075056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aɪ</a:t>
            </a:r>
            <a:r>
              <a:rPr lang="en-US" sz="2400" dirty="0">
                <a:solidFill>
                  <a:schemeClr val="bg1"/>
                </a:solidFill>
              </a:rPr>
              <a:t>]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881899" y="3809644"/>
            <a:ext cx="758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əu</a:t>
            </a:r>
            <a:r>
              <a:rPr lang="en-US" sz="2400" dirty="0">
                <a:solidFill>
                  <a:schemeClr val="bg1"/>
                </a:solidFill>
              </a:rPr>
              <a:t>]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66443" y="4686397"/>
            <a:ext cx="811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ju</a:t>
            </a:r>
            <a:r>
              <a:rPr lang="en-US" sz="2400" dirty="0">
                <a:solidFill>
                  <a:schemeClr val="bg1"/>
                </a:solidFill>
              </a:rPr>
              <a:t>:]</a:t>
            </a:r>
          </a:p>
        </p:txBody>
      </p:sp>
    </p:spTree>
    <p:extLst>
      <p:ext uri="{BB962C8B-B14F-4D97-AF65-F5344CB8AC3E}">
        <p14:creationId xmlns:p14="http://schemas.microsoft.com/office/powerpoint/2010/main" val="177766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smtClean="0">
                <a:solidFill>
                  <a:srgbClr val="FF0000"/>
                </a:solidFill>
                <a:latin typeface="Arial Black" pitchFamily="34" charset="0"/>
              </a:rPr>
              <a:t>II </a:t>
            </a:r>
            <a:r>
              <a:rPr lang="ru-RU" sz="4000" smtClean="0">
                <a:solidFill>
                  <a:srgbClr val="FF0000"/>
                </a:solidFill>
                <a:latin typeface="Arial Black" pitchFamily="34" charset="0"/>
              </a:rPr>
              <a:t>тип чтения</a:t>
            </a:r>
            <a:br>
              <a:rPr lang="ru-RU" sz="400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000" smtClean="0">
                <a:solidFill>
                  <a:srgbClr val="FF0000"/>
                </a:solidFill>
                <a:latin typeface="Arial Black" pitchFamily="34" charset="0"/>
              </a:rPr>
              <a:t>Гласная буква читается как краткий гласный звук 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6069894" cy="4669979"/>
          </a:xfrm>
        </p:spPr>
        <p:txBody>
          <a:bodyPr numCol="3"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ten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pen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bed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led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bell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vent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men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plan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man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not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cup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but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bun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bus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much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hum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cup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fun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fan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ban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cap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99654" y="2071438"/>
            <a:ext cx="1187624" cy="44644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99276" y="2290096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solidFill>
                  <a:schemeClr val="bg1"/>
                </a:solidFill>
              </a:rPr>
              <a:t>[Λ]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069620" y="3052679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ᴂ ]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69620" y="3842021"/>
            <a:ext cx="66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e ]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30981" y="4725144"/>
            <a:ext cx="513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i</a:t>
            </a:r>
            <a:r>
              <a:rPr lang="en-US" sz="2400" dirty="0">
                <a:solidFill>
                  <a:schemeClr val="bg1"/>
                </a:solidFill>
              </a:rPr>
              <a:t>]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23199" y="5511119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ᴐ ]</a:t>
            </a:r>
          </a:p>
        </p:txBody>
      </p:sp>
    </p:spTree>
    <p:extLst>
      <p:ext uri="{BB962C8B-B14F-4D97-AF65-F5344CB8AC3E}">
        <p14:creationId xmlns:p14="http://schemas.microsoft.com/office/powerpoint/2010/main" val="6661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III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тип чтения 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гласная + </a:t>
            </a:r>
            <a:r>
              <a:rPr lang="en-US" dirty="0">
                <a:solidFill>
                  <a:srgbClr val="FF0000"/>
                </a:solidFill>
                <a:latin typeface="Arial Black" pitchFamily="34" charset="0"/>
              </a:rPr>
              <a:t>r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484785"/>
            <a:ext cx="4032448" cy="4536504"/>
          </a:xfrm>
        </p:spPr>
        <p:txBody>
          <a:bodyPr numCol="2">
            <a:norm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Car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Mark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Fur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Large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Fork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Term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Firm</a:t>
            </a:r>
          </a:p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Byrd</a:t>
            </a:r>
          </a:p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52320" y="1886496"/>
            <a:ext cx="914400" cy="3240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07193" y="2146844"/>
            <a:ext cx="740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a: ]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07193" y="3137344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ᴐ: ]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95256" y="4077072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ᴈ:]</a:t>
            </a:r>
          </a:p>
        </p:txBody>
      </p:sp>
    </p:spTree>
    <p:extLst>
      <p:ext uri="{BB962C8B-B14F-4D97-AF65-F5344CB8AC3E}">
        <p14:creationId xmlns:p14="http://schemas.microsoft.com/office/powerpoint/2010/main" val="84777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IV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тип чтения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гласная + 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r +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гласная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577378"/>
            <a:ext cx="3322712" cy="4713387"/>
          </a:xfrm>
        </p:spPr>
        <p:txBody>
          <a:bodyPr/>
          <a:lstStyle/>
          <a:p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mary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parents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fire</a:t>
            </a:r>
          </a:p>
          <a:p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tyre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more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during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here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2025860"/>
            <a:ext cx="1004140" cy="381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03117" y="2204863"/>
            <a:ext cx="726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[ԑə]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293804" y="2881836"/>
            <a:ext cx="814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 [</a:t>
            </a:r>
            <a:r>
              <a:rPr lang="en-US" sz="2400" dirty="0" err="1">
                <a:solidFill>
                  <a:schemeClr val="bg1"/>
                </a:solidFill>
              </a:rPr>
              <a:t>aɪə</a:t>
            </a:r>
            <a:r>
              <a:rPr lang="en-US" sz="2400" dirty="0">
                <a:solidFill>
                  <a:schemeClr val="bg1"/>
                </a:solidFill>
              </a:rPr>
              <a:t>]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331474" y="3605287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 ᴐ: ]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33163" y="4278546"/>
            <a:ext cx="5982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ɪə</a:t>
            </a:r>
            <a:r>
              <a:rPr lang="en-US" sz="2400" dirty="0">
                <a:solidFill>
                  <a:schemeClr val="bg1"/>
                </a:solidFill>
              </a:rPr>
              <a:t>]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303117" y="5002143"/>
            <a:ext cx="763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[</a:t>
            </a:r>
            <a:r>
              <a:rPr lang="en-US" sz="2400" dirty="0" err="1">
                <a:solidFill>
                  <a:schemeClr val="bg1"/>
                </a:solidFill>
              </a:rPr>
              <a:t>juə</a:t>
            </a:r>
            <a:r>
              <a:rPr lang="en-US" sz="2400" dirty="0">
                <a:solidFill>
                  <a:schemeClr val="bg1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22489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Напишите по два примера на </a:t>
            </a:r>
            <a:r>
              <a:rPr lang="en-US" sz="3600" dirty="0" smtClean="0">
                <a:solidFill>
                  <a:schemeClr val="bg1"/>
                </a:solidFill>
              </a:rPr>
              <a:t>I </a:t>
            </a:r>
            <a:r>
              <a:rPr lang="ru-RU" sz="3600" dirty="0" smtClean="0">
                <a:solidFill>
                  <a:schemeClr val="bg1"/>
                </a:solidFill>
              </a:rPr>
              <a:t>и </a:t>
            </a:r>
            <a:r>
              <a:rPr lang="en-US" sz="3600" dirty="0" smtClean="0">
                <a:solidFill>
                  <a:schemeClr val="bg1"/>
                </a:solidFill>
              </a:rPr>
              <a:t>II </a:t>
            </a:r>
            <a:r>
              <a:rPr lang="ru-RU" sz="3600" dirty="0" smtClean="0">
                <a:solidFill>
                  <a:schemeClr val="bg1"/>
                </a:solidFill>
              </a:rPr>
              <a:t>типы чтения следующих гласных букв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484784"/>
            <a:ext cx="3384376" cy="4752528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fr-FR" sz="4000" dirty="0" smtClean="0">
                <a:solidFill>
                  <a:schemeClr val="tx2">
                    <a:lumMod val="75000"/>
                  </a:schemeClr>
                </a:solidFill>
              </a:rPr>
              <a:t>  [</a:t>
            </a:r>
            <a:r>
              <a:rPr lang="fr-FR" sz="4000" dirty="0">
                <a:solidFill>
                  <a:schemeClr val="tx2">
                    <a:lumMod val="75000"/>
                  </a:schemeClr>
                </a:solidFill>
              </a:rPr>
              <a:t>eɪ ] </a:t>
            </a:r>
            <a:r>
              <a:rPr lang="fr-FR" sz="4000" dirty="0" smtClean="0">
                <a:solidFill>
                  <a:schemeClr val="tx2">
                    <a:lumMod val="75000"/>
                  </a:schemeClr>
                </a:solidFill>
              </a:rPr>
              <a:t> [ ᴂ ]</a:t>
            </a:r>
          </a:p>
          <a:p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E [I:] [ 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e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I [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aɪ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] [</a:t>
            </a:r>
            <a:r>
              <a:rPr lang="en-US" sz="4000" dirty="0" err="1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] </a:t>
            </a:r>
          </a:p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r>
              <a:rPr lang="fr-FR" sz="4000" dirty="0" smtClean="0">
                <a:solidFill>
                  <a:schemeClr val="tx2">
                    <a:lumMod val="75000"/>
                  </a:schemeClr>
                </a:solidFill>
              </a:rPr>
              <a:t> [əu]</a:t>
            </a:r>
            <a:r>
              <a:rPr lang="el-GR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l-GR" sz="4000" dirty="0" smtClean="0">
                <a:solidFill>
                  <a:schemeClr val="tx2">
                    <a:lumMod val="75000"/>
                  </a:schemeClr>
                </a:solidFill>
              </a:rPr>
              <a:t> [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sz="4000" dirty="0" smtClean="0">
                <a:solidFill>
                  <a:schemeClr val="tx2">
                    <a:lumMod val="75000"/>
                  </a:schemeClr>
                </a:solidFill>
              </a:rPr>
              <a:t>ᴐ ]</a:t>
            </a:r>
            <a:endParaRPr lang="en-US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U </a:t>
            </a:r>
            <a:r>
              <a:rPr lang="el-GR" sz="4000" dirty="0" smtClean="0">
                <a:solidFill>
                  <a:schemeClr val="tx2">
                    <a:lumMod val="75000"/>
                  </a:schemeClr>
                </a:solidFill>
              </a:rPr>
              <a:t>[Λ</a:t>
            </a:r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] [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ju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:]</a:t>
            </a:r>
            <a:endParaRPr lang="en-US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01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206</Words>
  <Application>Microsoft Office PowerPoint</Application>
  <PresentationFormat>Экран (4:3)</PresentationFormat>
  <Paragraphs>99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АНГЛИЙСКИЕ ГЛАСНЫЕ</vt:lpstr>
      <vt:lpstr>I тип чтения  (алфавитное чтение)</vt:lpstr>
      <vt:lpstr>II тип чтения Гласная буква читается как краткий гласный звук </vt:lpstr>
      <vt:lpstr>III тип чтения  гласная + r</vt:lpstr>
      <vt:lpstr>IV тип чтения гласная + r +гласная</vt:lpstr>
      <vt:lpstr>Напишите по два примера на I и II типы чтения следующих гласных букв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VOUELS</dc:title>
  <dc:creator>user</dc:creator>
  <cp:lastModifiedBy>user</cp:lastModifiedBy>
  <cp:revision>23</cp:revision>
  <dcterms:created xsi:type="dcterms:W3CDTF">2013-08-30T13:45:50Z</dcterms:created>
  <dcterms:modified xsi:type="dcterms:W3CDTF">2013-08-30T19:22:52Z</dcterms:modified>
</cp:coreProperties>
</file>