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sldIdLst>
    <p:sldId id="256" r:id="rId2"/>
    <p:sldId id="257" r:id="rId3"/>
    <p:sldId id="271" r:id="rId4"/>
    <p:sldId id="276" r:id="rId5"/>
    <p:sldId id="277" r:id="rId6"/>
    <p:sldId id="280" r:id="rId7"/>
    <p:sldId id="272" r:id="rId8"/>
    <p:sldId id="263" r:id="rId9"/>
    <p:sldId id="265" r:id="rId10"/>
    <p:sldId id="264" r:id="rId11"/>
    <p:sldId id="261" r:id="rId12"/>
    <p:sldId id="266" r:id="rId13"/>
    <p:sldId id="270" r:id="rId14"/>
    <p:sldId id="259" r:id="rId15"/>
    <p:sldId id="273" r:id="rId16"/>
    <p:sldId id="274" r:id="rId17"/>
    <p:sldId id="278" r:id="rId18"/>
    <p:sldId id="268" r:id="rId19"/>
    <p:sldId id="275" r:id="rId20"/>
    <p:sldId id="279"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 xmlns:p14="http://schemas.microsoft.com/office/powerpoint/2010/main">
        <p14:section name="Раздел по умолчанию" id="{0A2146FB-3C23-4636-B441-4914573D19D2}">
          <p14:sldIdLst>
            <p14:sldId id="256"/>
            <p14:sldId id="257"/>
            <p14:sldId id="271"/>
            <p14:sldId id="263"/>
            <p14:sldId id="265"/>
            <p14:sldId id="264"/>
            <p14:sldId id="261"/>
            <p14:sldId id="266"/>
            <p14:sldId id="270"/>
            <p14:sldId id="259"/>
            <p14:sldId id="267"/>
            <p14:sldId id="268"/>
            <p14:sldId id="26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284" autoAdjust="0"/>
  </p:normalViewPr>
  <p:slideViewPr>
    <p:cSldViewPr>
      <p:cViewPr varScale="1">
        <p:scale>
          <a:sx n="101" d="100"/>
          <a:sy n="101" d="100"/>
        </p:scale>
        <p:origin x="-25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B4C71EC6-210F-42DE-9C53-41977AD35B3D}" type="datetimeFigureOut">
              <a:rPr lang="ru-RU" smtClean="0"/>
              <a:pPr/>
              <a:t>24.02.2016</a:t>
            </a:fld>
            <a:endParaRPr lang="ru-RU"/>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B19B0651-EE4F-4900-A07F-96A6BFA9D0F0}" type="slidenum">
              <a:rPr lang="ru-RU" smtClean="0"/>
              <a:pPr/>
              <a:t>‹#›</a:t>
            </a:fld>
            <a:endParaRPr lang="ru-RU"/>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ru-RU"/>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ru-RU" smtClean="0"/>
              <a:t>Образец заголовка</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24.02.2016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74638"/>
            <a:ext cx="1676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24.02.2016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24.02.2016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9" name="Date Placeholder 8"/>
          <p:cNvSpPr>
            <a:spLocks noGrp="1"/>
          </p:cNvSpPr>
          <p:nvPr>
            <p:ph type="dt" sz="half" idx="10"/>
          </p:nvPr>
        </p:nvSpPr>
        <p:spPr/>
        <p:txBody>
          <a:bodyPr/>
          <a:lstStyle>
            <a:lvl1pPr>
              <a:defRPr>
                <a:solidFill>
                  <a:srgbClr val="FFFFFF"/>
                </a:solidFill>
              </a:defRPr>
            </a:lvl1pPr>
          </a:lstStyle>
          <a:p>
            <a:fld id="{B4C71EC6-210F-42DE-9C53-41977AD35B3D}" type="datetimeFigureOut">
              <a:rPr lang="ru-RU" smtClean="0"/>
              <a:pPr/>
              <a:t>24.02.2016</a:t>
            </a:fld>
            <a:endParaRPr lang="ru-RU"/>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B19B0651-EE4F-4900-A07F-96A6BFA9D0F0}" type="slidenum">
              <a:rPr lang="ru-RU" smtClean="0"/>
              <a:pPr/>
              <a:t>‹#›</a:t>
            </a:fld>
            <a:endParaRPr lang="ru-RU"/>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ru-RU"/>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ru-RU" smtClean="0"/>
              <a:t>Образец заголовка</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pPr/>
              <a:t>24.02.2016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pPr/>
              <a:t>24.02.2016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4C71EC6-210F-42DE-9C53-41977AD35B3D}" type="datetimeFigureOut">
              <a:rPr lang="ru-RU" smtClean="0"/>
              <a:pPr/>
              <a:t>24.02.2016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
        <p:nvSpPr>
          <p:cNvPr id="6" name="Title 5"/>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B4C71EC6-210F-42DE-9C53-41977AD35B3D}" type="datetimeFigureOut">
              <a:rPr lang="ru-RU" smtClean="0"/>
              <a:pPr/>
              <a:t>24.02.2016</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24.02.2016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B19B0651-EE4F-4900-A07F-96A6BFA9D0F0}" type="slidenum">
              <a:rPr lang="ru-RU" smtClean="0"/>
              <a:pPr/>
              <a:t>‹#›</a:t>
            </a:fld>
            <a:endParaRPr lang="ru-RU"/>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ru-RU" smtClean="0"/>
              <a:t>Образец заголовка</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24.02.2016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ru-RU" smtClean="0"/>
              <a:t>Образец заголовка</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B4C71EC6-210F-42DE-9C53-41977AD35B3D}" type="datetimeFigureOut">
              <a:rPr lang="ru-RU" smtClean="0"/>
              <a:pPr/>
              <a:t>24.02.2016</a:t>
            </a:fld>
            <a:endParaRPr lang="ru-RU"/>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ru-RU"/>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eirdaround.wordpress.com/2015/08/19/madame-tussaud-a-first-hand-witness-of-the-french-revolution/" TargetMode="External"/><Relationship Id="rId2" Type="http://schemas.openxmlformats.org/officeDocument/2006/relationships/hyperlink" Target="http://samsebeturist.net/evropa/angliya/london/musei-madam-tusso.html" TargetMode="External"/><Relationship Id="rId1" Type="http://schemas.openxmlformats.org/officeDocument/2006/relationships/slideLayout" Target="../slideLayouts/slideLayout2.xml"/><Relationship Id="rId4" Type="http://schemas.openxmlformats.org/officeDocument/2006/relationships/hyperlink" Target="http://www.madametussauds.com/London"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60648"/>
            <a:ext cx="7344816" cy="4464496"/>
          </a:xfrm>
        </p:spPr>
        <p:txBody>
          <a:bodyPr/>
          <a:lstStyle/>
          <a:p>
            <a:pPr algn="l"/>
            <a:r>
              <a:rPr lang="en-US" dirty="0" smtClean="0">
                <a:latin typeface="Gabriola" panose="04040605051002020D02" pitchFamily="82" charset="0"/>
                <a:cs typeface="Times New Roman" panose="02020603050405020304" pitchFamily="18" charset="0"/>
              </a:rPr>
              <a:t/>
            </a:r>
            <a:br>
              <a:rPr lang="en-US" dirty="0" smtClean="0">
                <a:latin typeface="Gabriola" panose="04040605051002020D02" pitchFamily="82" charset="0"/>
                <a:cs typeface="Times New Roman" panose="02020603050405020304" pitchFamily="18" charset="0"/>
              </a:rPr>
            </a:br>
            <a:r>
              <a:rPr lang="en-US" dirty="0" smtClean="0">
                <a:latin typeface="Gabriola" panose="04040605051002020D02" pitchFamily="82" charset="0"/>
                <a:cs typeface="Times New Roman" panose="02020603050405020304" pitchFamily="18" charset="0"/>
              </a:rPr>
              <a:t/>
            </a:r>
            <a:br>
              <a:rPr lang="en-US" dirty="0" smtClean="0">
                <a:latin typeface="Gabriola" panose="04040605051002020D02" pitchFamily="82" charset="0"/>
                <a:cs typeface="Times New Roman" panose="02020603050405020304" pitchFamily="18" charset="0"/>
              </a:rPr>
            </a:br>
            <a:r>
              <a:rPr lang="en-US" dirty="0" smtClean="0">
                <a:latin typeface="Gabriola" panose="04040605051002020D02" pitchFamily="82" charset="0"/>
                <a:cs typeface="Times New Roman" panose="02020603050405020304" pitchFamily="18" charset="0"/>
              </a:rPr>
              <a:t>       </a:t>
            </a:r>
            <a:br>
              <a:rPr lang="en-US" dirty="0" smtClean="0">
                <a:latin typeface="Gabriola" panose="04040605051002020D02" pitchFamily="82" charset="0"/>
                <a:cs typeface="Times New Roman" panose="02020603050405020304" pitchFamily="18" charset="0"/>
              </a:rPr>
            </a:br>
            <a:r>
              <a:rPr lang="en-US" dirty="0" smtClean="0">
                <a:latin typeface="Gabriola" panose="04040605051002020D02" pitchFamily="82" charset="0"/>
                <a:cs typeface="Times New Roman" panose="02020603050405020304" pitchFamily="18" charset="0"/>
              </a:rPr>
              <a:t/>
            </a:r>
            <a:br>
              <a:rPr lang="en-US" dirty="0" smtClean="0">
                <a:latin typeface="Gabriola" panose="04040605051002020D02" pitchFamily="82" charset="0"/>
                <a:cs typeface="Times New Roman" panose="02020603050405020304" pitchFamily="18" charset="0"/>
              </a:rPr>
            </a:br>
            <a:r>
              <a:rPr lang="en-US" b="1" dirty="0" smtClean="0">
                <a:latin typeface="Gabriola" panose="04040605051002020D02" pitchFamily="82" charset="0"/>
                <a:cs typeface="Times New Roman" panose="02020603050405020304" pitchFamily="18" charset="0"/>
              </a:rPr>
              <a:t>       </a:t>
            </a:r>
            <a:br>
              <a:rPr lang="en-US" b="1" dirty="0" smtClean="0">
                <a:latin typeface="Gabriola" panose="04040605051002020D02" pitchFamily="82" charset="0"/>
                <a:cs typeface="Times New Roman" panose="02020603050405020304" pitchFamily="18" charset="0"/>
              </a:rPr>
            </a:br>
            <a:r>
              <a:rPr lang="en-US" b="1" dirty="0" smtClean="0">
                <a:latin typeface="Gabriola" panose="04040605051002020D02" pitchFamily="82" charset="0"/>
                <a:cs typeface="Times New Roman" panose="02020603050405020304" pitchFamily="18" charset="0"/>
              </a:rPr>
              <a:t>           </a:t>
            </a:r>
            <a:r>
              <a:rPr lang="en-US" sz="4000" b="1" dirty="0" smtClean="0">
                <a:latin typeface="Gabriola" panose="04040605051002020D02" pitchFamily="82" charset="0"/>
                <a:cs typeface="Times New Roman" panose="02020603050405020304" pitchFamily="18" charset="0"/>
              </a:rPr>
              <a:t>Madame </a:t>
            </a:r>
            <a:r>
              <a:rPr lang="ru-RU" sz="4000" b="1" dirty="0" smtClean="0">
                <a:latin typeface="Gabriola" panose="04040605051002020D02" pitchFamily="82" charset="0"/>
                <a:cs typeface="Times New Roman" panose="02020603050405020304" pitchFamily="18" charset="0"/>
              </a:rPr>
              <a:t>  </a:t>
            </a:r>
            <a:r>
              <a:rPr lang="en-US" sz="4000" b="1" dirty="0" err="1" smtClean="0">
                <a:latin typeface="Gabriola" panose="04040605051002020D02" pitchFamily="82" charset="0"/>
                <a:cs typeface="Times New Roman" panose="02020603050405020304" pitchFamily="18" charset="0"/>
              </a:rPr>
              <a:t>Tussaud’s</a:t>
            </a:r>
            <a:r>
              <a:rPr lang="en-US" sz="4000" b="1" dirty="0" smtClean="0">
                <a:latin typeface="Gabriola" panose="04040605051002020D02" pitchFamily="82" charset="0"/>
                <a:cs typeface="Times New Roman" panose="02020603050405020304" pitchFamily="18" charset="0"/>
              </a:rPr>
              <a:t> </a:t>
            </a:r>
            <a:br>
              <a:rPr lang="en-US" sz="4000" b="1" dirty="0" smtClean="0">
                <a:latin typeface="Gabriola" panose="04040605051002020D02" pitchFamily="82" charset="0"/>
                <a:cs typeface="Times New Roman" panose="02020603050405020304" pitchFamily="18" charset="0"/>
              </a:rPr>
            </a:br>
            <a:r>
              <a:rPr lang="en-US" sz="4000" b="1" dirty="0" smtClean="0">
                <a:latin typeface="Gabriola" panose="04040605051002020D02" pitchFamily="82" charset="0"/>
                <a:cs typeface="Times New Roman" panose="02020603050405020304" pitchFamily="18" charset="0"/>
              </a:rPr>
              <a:t>                      museum </a:t>
            </a:r>
            <a:r>
              <a:rPr lang="en-US" sz="4000" dirty="0" smtClean="0">
                <a:latin typeface="Gabriola" panose="04040605051002020D02" pitchFamily="82" charset="0"/>
                <a:cs typeface="Times New Roman" panose="02020603050405020304" pitchFamily="18" charset="0"/>
              </a:rPr>
              <a:t/>
            </a:r>
            <a:br>
              <a:rPr lang="en-US" sz="4000" dirty="0" smtClean="0">
                <a:latin typeface="Gabriola" panose="04040605051002020D02" pitchFamily="82" charset="0"/>
                <a:cs typeface="Times New Roman" panose="02020603050405020304" pitchFamily="18" charset="0"/>
              </a:rPr>
            </a:br>
            <a:r>
              <a:rPr lang="en-US" dirty="0" smtClean="0">
                <a:latin typeface="Gabriola" panose="04040605051002020D02" pitchFamily="82" charset="0"/>
                <a:cs typeface="Times New Roman" panose="02020603050405020304" pitchFamily="18" charset="0"/>
              </a:rPr>
              <a:t/>
            </a:r>
            <a:br>
              <a:rPr lang="en-US" dirty="0" smtClean="0">
                <a:latin typeface="Gabriola" panose="04040605051002020D02" pitchFamily="82" charset="0"/>
                <a:cs typeface="Times New Roman" panose="02020603050405020304" pitchFamily="18" charset="0"/>
              </a:rPr>
            </a:br>
            <a:r>
              <a:rPr lang="en-US" dirty="0" smtClean="0">
                <a:latin typeface="Gabriola" panose="04040605051002020D02" pitchFamily="82" charset="0"/>
                <a:cs typeface="Times New Roman" panose="02020603050405020304" pitchFamily="18" charset="0"/>
              </a:rPr>
              <a:t/>
            </a:r>
            <a:br>
              <a:rPr lang="en-US" dirty="0" smtClean="0">
                <a:latin typeface="Gabriola" panose="04040605051002020D02" pitchFamily="82" charset="0"/>
                <a:cs typeface="Times New Roman" panose="02020603050405020304" pitchFamily="18" charset="0"/>
              </a:rPr>
            </a:br>
            <a:r>
              <a:rPr lang="en-US" dirty="0" smtClean="0">
                <a:latin typeface="Gabriola" panose="04040605051002020D02" pitchFamily="82" charset="0"/>
                <a:cs typeface="Times New Roman" panose="02020603050405020304" pitchFamily="18" charset="0"/>
              </a:rPr>
              <a:t/>
            </a:r>
            <a:br>
              <a:rPr lang="en-US" dirty="0" smtClean="0">
                <a:latin typeface="Gabriola" panose="04040605051002020D02" pitchFamily="82" charset="0"/>
                <a:cs typeface="Times New Roman" panose="02020603050405020304" pitchFamily="18" charset="0"/>
              </a:rPr>
            </a:br>
            <a:r>
              <a:rPr lang="en-US" sz="4400" dirty="0" smtClean="0">
                <a:latin typeface="Gabriola" panose="04040605051002020D02" pitchFamily="82" charset="0"/>
                <a:cs typeface="Times New Roman" panose="02020603050405020304" pitchFamily="18" charset="0"/>
              </a:rPr>
              <a:t> </a:t>
            </a:r>
            <a:r>
              <a:rPr lang="en-US" dirty="0" smtClean="0">
                <a:latin typeface="Gabriola" panose="04040605051002020D02" pitchFamily="82" charset="0"/>
                <a:cs typeface="Times New Roman" panose="02020603050405020304" pitchFamily="18" charset="0"/>
              </a:rPr>
              <a:t/>
            </a:r>
            <a:br>
              <a:rPr lang="en-US" dirty="0" smtClean="0">
                <a:latin typeface="Gabriola" panose="04040605051002020D02" pitchFamily="82" charset="0"/>
                <a:cs typeface="Times New Roman" panose="02020603050405020304" pitchFamily="18" charset="0"/>
              </a:rPr>
            </a:br>
            <a:r>
              <a:rPr lang="en-US" dirty="0" smtClean="0">
                <a:latin typeface="Gabriola" panose="04040605051002020D02" pitchFamily="82" charset="0"/>
                <a:cs typeface="Times New Roman" panose="02020603050405020304" pitchFamily="18" charset="0"/>
              </a:rPr>
              <a:t/>
            </a:r>
            <a:br>
              <a:rPr lang="en-US" dirty="0" smtClean="0">
                <a:latin typeface="Gabriola" panose="04040605051002020D02" pitchFamily="82" charset="0"/>
                <a:cs typeface="Times New Roman" panose="02020603050405020304" pitchFamily="18" charset="0"/>
              </a:rPr>
            </a:br>
            <a:r>
              <a:rPr lang="en-US" sz="2400" dirty="0" smtClean="0">
                <a:latin typeface="Gabriola" panose="04040605051002020D02" pitchFamily="82" charset="0"/>
                <a:cs typeface="Times New Roman" panose="02020603050405020304" pitchFamily="18" charset="0"/>
              </a:rPr>
              <a:t>made  by Oskolkova Kristina</a:t>
            </a:r>
            <a:r>
              <a:rPr lang="ru-RU" sz="2400" dirty="0" smtClean="0">
                <a:latin typeface="Gabriola" panose="04040605051002020D02" pitchFamily="82" charset="0"/>
                <a:cs typeface="Times New Roman" panose="02020603050405020304" pitchFamily="18" charset="0"/>
              </a:rPr>
              <a:t> </a:t>
            </a:r>
            <a:r>
              <a:rPr lang="ru-RU" sz="4000" dirty="0" smtClean="0">
                <a:latin typeface="Gabriola" panose="04040605051002020D02" pitchFamily="82" charset="0"/>
                <a:cs typeface="Times New Roman" panose="02020603050405020304" pitchFamily="18" charset="0"/>
              </a:rPr>
              <a:t>10</a:t>
            </a:r>
            <a:r>
              <a:rPr lang="en-US" sz="4000" dirty="0" smtClean="0">
                <a:latin typeface="Gabriola" panose="04040605051002020D02" pitchFamily="82" charset="0"/>
                <a:cs typeface="Times New Roman" panose="02020603050405020304" pitchFamily="18" charset="0"/>
              </a:rPr>
              <a:t> </a:t>
            </a:r>
            <a:r>
              <a:rPr lang="ru-RU" sz="2400" dirty="0" smtClean="0">
                <a:latin typeface="Gabriola" panose="04040605051002020D02" pitchFamily="82" charset="0"/>
                <a:cs typeface="Times New Roman" panose="02020603050405020304" pitchFamily="18" charset="0"/>
              </a:rPr>
              <a:t>«</a:t>
            </a:r>
            <a:r>
              <a:rPr lang="en-US" sz="2400" dirty="0" smtClean="0">
                <a:latin typeface="Gabriola" panose="04040605051002020D02" pitchFamily="82" charset="0"/>
                <a:cs typeface="Times New Roman" panose="02020603050405020304" pitchFamily="18" charset="0"/>
              </a:rPr>
              <a:t>A</a:t>
            </a:r>
            <a:r>
              <a:rPr lang="ru-RU" sz="2400" dirty="0" smtClean="0">
                <a:latin typeface="Gabriola" panose="04040605051002020D02" pitchFamily="82" charset="0"/>
                <a:cs typeface="Times New Roman" panose="02020603050405020304" pitchFamily="18" charset="0"/>
              </a:rPr>
              <a:t>» </a:t>
            </a:r>
            <a:r>
              <a:rPr lang="en-US" sz="2400" dirty="0" smtClean="0">
                <a:latin typeface="Gabriola" panose="04040605051002020D02" pitchFamily="82" charset="0"/>
                <a:cs typeface="Times New Roman" panose="02020603050405020304" pitchFamily="18" charset="0"/>
              </a:rPr>
              <a:t/>
            </a:r>
            <a:br>
              <a:rPr lang="en-US" sz="2400" dirty="0" smtClean="0">
                <a:latin typeface="Gabriola" panose="04040605051002020D02" pitchFamily="82" charset="0"/>
                <a:cs typeface="Times New Roman" panose="02020603050405020304" pitchFamily="18" charset="0"/>
              </a:rPr>
            </a:br>
            <a:r>
              <a:rPr lang="en-US" sz="2400" dirty="0" smtClean="0">
                <a:latin typeface="Gabriola" panose="04040605051002020D02" pitchFamily="82" charset="0"/>
                <a:cs typeface="Times New Roman" panose="02020603050405020304" pitchFamily="18" charset="0"/>
              </a:rPr>
              <a:t>checked by  Ratina N. F. </a:t>
            </a:r>
            <a:br>
              <a:rPr lang="en-US" sz="2400" dirty="0" smtClean="0">
                <a:latin typeface="Gabriola" panose="04040605051002020D02" pitchFamily="82" charset="0"/>
                <a:cs typeface="Times New Roman" panose="02020603050405020304" pitchFamily="18" charset="0"/>
              </a:rPr>
            </a:br>
            <a:endParaRPr lang="ru-RU" sz="6600" dirty="0">
              <a:latin typeface="Gabriola" panose="04040605051002020D02" pitchFamily="82" charset="0"/>
              <a:cs typeface="Times New Roman" panose="02020603050405020304" pitchFamily="18" charset="0"/>
            </a:endParaRPr>
          </a:p>
        </p:txBody>
      </p:sp>
      <p:pic>
        <p:nvPicPr>
          <p:cNvPr id="3" name="Picture 2" descr="c9e91ec9f9109b96dd1c919e6469f484"/>
          <p:cNvPicPr>
            <a:picLocks noChangeAspect="1" noChangeArrowheads="1"/>
          </p:cNvPicPr>
          <p:nvPr/>
        </p:nvPicPr>
        <p:blipFill>
          <a:blip r:embed="rId2" cstate="print"/>
          <a:srcRect/>
          <a:stretch>
            <a:fillRect/>
          </a:stretch>
        </p:blipFill>
        <p:spPr bwMode="auto">
          <a:xfrm>
            <a:off x="1331640" y="2348880"/>
            <a:ext cx="3973846" cy="2868538"/>
          </a:xfrm>
          <a:prstGeom prst="rect">
            <a:avLst/>
          </a:prstGeom>
          <a:noFill/>
          <a:ln w="9525">
            <a:noFill/>
            <a:miter lim="800000"/>
            <a:headEnd/>
            <a:tailEnd/>
          </a:ln>
        </p:spPr>
      </p:pic>
    </p:spTree>
    <p:extLst>
      <p:ext uri="{BB962C8B-B14F-4D97-AF65-F5344CB8AC3E}">
        <p14:creationId xmlns="" xmlns:p14="http://schemas.microsoft.com/office/powerpoint/2010/main" val="2703445794"/>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244205" y="259726"/>
            <a:ext cx="4471811" cy="3096344"/>
          </a:xfrm>
        </p:spPr>
      </p:pic>
      <p:pic>
        <p:nvPicPr>
          <p:cNvPr id="1027"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004048" y="260648"/>
            <a:ext cx="3810000" cy="626469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51520" y="3501008"/>
            <a:ext cx="4464496" cy="302433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673665023"/>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idx="1"/>
          </p:nvPr>
        </p:nvSpPr>
        <p:spPr/>
        <p:txBody>
          <a:bodyPr/>
          <a:lstStyle/>
          <a:p>
            <a:pPr marL="0" indent="0">
              <a:buNone/>
            </a:pPr>
            <a:r>
              <a:rPr lang="en-US" sz="2200" dirty="0">
                <a:latin typeface="Times New Roman" panose="02020603050405020304" pitchFamily="18" charset="0"/>
                <a:cs typeface="Times New Roman" panose="02020603050405020304" pitchFamily="18" charset="0"/>
              </a:rPr>
              <a:t>The Chamber of </a:t>
            </a:r>
            <a:r>
              <a:rPr lang="en-US" sz="2200" dirty="0" smtClean="0">
                <a:latin typeface="Times New Roman" panose="02020603050405020304" pitchFamily="18" charset="0"/>
                <a:cs typeface="Times New Roman" panose="02020603050405020304" pitchFamily="18" charset="0"/>
              </a:rPr>
              <a:t>Horrors is probably the eeriest place in the whole museum. </a:t>
            </a:r>
          </a:p>
          <a:p>
            <a:pPr marL="0" indent="0">
              <a:buNone/>
            </a:pPr>
            <a:r>
              <a:rPr lang="en-US" sz="2200" dirty="0" smtClean="0">
                <a:latin typeface="Times New Roman" panose="02020603050405020304" pitchFamily="18" charset="0"/>
                <a:cs typeface="Times New Roman" panose="02020603050405020304" pitchFamily="18" charset="0"/>
              </a:rPr>
              <a:t>Count Dracula greets you at the entrance to the dark cellar full of villains and their victims. </a:t>
            </a:r>
          </a:p>
          <a:p>
            <a:pPr marL="0" indent="0">
              <a:buNone/>
            </a:pPr>
            <a:endParaRPr lang="ru-RU" dirty="0"/>
          </a:p>
        </p:txBody>
      </p:sp>
      <p:sp>
        <p:nvSpPr>
          <p:cNvPr id="4" name="Заголовок 3"/>
          <p:cNvSpPr>
            <a:spLocks noGrp="1"/>
          </p:cNvSpPr>
          <p:nvPr>
            <p:ph type="title"/>
          </p:nvPr>
        </p:nvSpPr>
        <p:spPr/>
        <p:txBody>
          <a:bodyPr>
            <a:noAutofit/>
          </a:bodyPr>
          <a:lstStyle/>
          <a:p>
            <a:pPr algn="ctr"/>
            <a:r>
              <a:rPr lang="en-US" sz="3600" b="1" dirty="0">
                <a:latin typeface="Harrington" panose="04040505050A02020702" pitchFamily="82" charset="0"/>
                <a:cs typeface="Times New Roman" panose="02020603050405020304" pitchFamily="18" charset="0"/>
              </a:rPr>
              <a:t>The Chamber of Horrors </a:t>
            </a:r>
            <a:endParaRPr lang="ru-RU" sz="3600" b="1" dirty="0"/>
          </a:p>
        </p:txBody>
      </p:sp>
      <p:pic>
        <p:nvPicPr>
          <p:cNvPr id="4099"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633" y="3501008"/>
            <a:ext cx="6633792" cy="302433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604531068"/>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251520" y="260648"/>
            <a:ext cx="4536504" cy="3240360"/>
          </a:xfrm>
        </p:spPr>
      </p:pic>
      <p:pic>
        <p:nvPicPr>
          <p:cNvPr id="3075"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076056" y="264662"/>
            <a:ext cx="3661607" cy="633670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52054" y="3717032"/>
            <a:ext cx="4535969" cy="288032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196530993"/>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323528" y="271526"/>
            <a:ext cx="4077460" cy="2970330"/>
          </a:xfrm>
        </p:spPr>
      </p:pic>
      <p:pic>
        <p:nvPicPr>
          <p:cNvPr id="5123"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3528" y="3311988"/>
            <a:ext cx="4104456" cy="321335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572000" y="294330"/>
            <a:ext cx="4392488" cy="623101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075706065"/>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marL="114300" indent="0">
              <a:buNone/>
            </a:pPr>
            <a:r>
              <a:rPr lang="en-US" dirty="0">
                <a:latin typeface="Times New Roman" panose="02020603050405020304" pitchFamily="18" charset="0"/>
                <a:cs typeface="Times New Roman" panose="02020603050405020304" pitchFamily="18" charset="0"/>
              </a:rPr>
              <a:t>The Spirit of </a:t>
            </a:r>
            <a:r>
              <a:rPr lang="en-US" dirty="0" smtClean="0">
                <a:latin typeface="Times New Roman" panose="02020603050405020304" pitchFamily="18" charset="0"/>
                <a:cs typeface="Times New Roman" panose="02020603050405020304" pitchFamily="18" charset="0"/>
              </a:rPr>
              <a:t>London exhibition covers a period of more than 400 years and spans London’s history from Elizabethan times to the present day. </a:t>
            </a:r>
          </a:p>
          <a:p>
            <a:pPr marL="114300" indent="0">
              <a:buNone/>
            </a:pPr>
            <a:r>
              <a:rPr lang="en-US" dirty="0" smtClean="0">
                <a:latin typeface="Times New Roman" panose="02020603050405020304" pitchFamily="18" charset="0"/>
                <a:cs typeface="Times New Roman" panose="02020603050405020304" pitchFamily="18" charset="0"/>
              </a:rPr>
              <a:t>Visitors climb into a </a:t>
            </a:r>
            <a:r>
              <a:rPr lang="ru-RU" dirty="0" smtClean="0">
                <a:latin typeface="Times New Roman" panose="02020603050405020304" pitchFamily="18" charset="0"/>
                <a:cs typeface="Times New Roman" panose="02020603050405020304" pitchFamily="18" charset="0"/>
              </a:rPr>
              <a:t>«</a:t>
            </a:r>
            <a:r>
              <a:rPr lang="en-US" dirty="0" smtClean="0">
                <a:latin typeface="Times New Roman" panose="02020603050405020304" pitchFamily="18" charset="0"/>
                <a:cs typeface="Times New Roman" panose="02020603050405020304" pitchFamily="18" charset="0"/>
              </a:rPr>
              <a:t>Time Taxi</a:t>
            </a:r>
            <a:r>
              <a:rPr lang="ru-RU" dirty="0" smtClean="0">
                <a:latin typeface="Times New Roman" panose="02020603050405020304" pitchFamily="18" charset="0"/>
                <a:cs typeface="Times New Roman" panose="02020603050405020304" pitchFamily="18" charset="0"/>
              </a:rPr>
              <a:t>»</a:t>
            </a:r>
            <a:r>
              <a:rPr lang="en-US" dirty="0" smtClean="0">
                <a:latin typeface="Times New Roman" panose="02020603050405020304" pitchFamily="18" charset="0"/>
                <a:cs typeface="Times New Roman" panose="02020603050405020304" pitchFamily="18" charset="0"/>
              </a:rPr>
              <a:t> and begin their historical journey...</a:t>
            </a:r>
            <a:endParaRPr lang="en-US" dirty="0">
              <a:latin typeface="Times New Roman" panose="02020603050405020304" pitchFamily="18" charset="0"/>
              <a:cs typeface="Times New Roman" panose="02020603050405020304" pitchFamily="18" charset="0"/>
            </a:endParaRPr>
          </a:p>
          <a:p>
            <a:endParaRPr lang="ru-RU" dirty="0"/>
          </a:p>
        </p:txBody>
      </p:sp>
      <p:sp>
        <p:nvSpPr>
          <p:cNvPr id="2" name="Заголовок 1"/>
          <p:cNvSpPr>
            <a:spLocks noGrp="1"/>
          </p:cNvSpPr>
          <p:nvPr>
            <p:ph type="title"/>
          </p:nvPr>
        </p:nvSpPr>
        <p:spPr/>
        <p:txBody>
          <a:bodyPr>
            <a:normAutofit/>
          </a:bodyPr>
          <a:lstStyle/>
          <a:p>
            <a:pPr algn="ctr"/>
            <a:r>
              <a:rPr lang="en-US" sz="4000" b="1" dirty="0">
                <a:latin typeface="Harrington" panose="04040505050A02020702" pitchFamily="82" charset="0"/>
                <a:cs typeface="Times New Roman" panose="02020603050405020304" pitchFamily="18" charset="0"/>
              </a:rPr>
              <a:t>The Spirit of </a:t>
            </a:r>
            <a:r>
              <a:rPr lang="en-US" sz="4000" b="1" dirty="0" smtClean="0">
                <a:latin typeface="Harrington" panose="04040505050A02020702" pitchFamily="82" charset="0"/>
                <a:cs typeface="Times New Roman" panose="02020603050405020304" pitchFamily="18" charset="0"/>
              </a:rPr>
              <a:t>London</a:t>
            </a:r>
            <a:endParaRPr lang="ru-RU" b="1" dirty="0"/>
          </a:p>
        </p:txBody>
      </p:sp>
      <p:pic>
        <p:nvPicPr>
          <p:cNvPr id="614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051720" y="3356992"/>
            <a:ext cx="5328592" cy="299733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555062707"/>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a:buNone/>
            </a:pPr>
            <a:r>
              <a:rPr lang="en-US" dirty="0" smtClean="0">
                <a:latin typeface="Times New Roman" pitchFamily="18" charset="0"/>
                <a:cs typeface="Times New Roman" pitchFamily="18" charset="0"/>
              </a:rPr>
              <a:t>The ride starts in Tudor times and ends in the 1980s, passing through the times of Shakespeare, the Great Fire of London, the Industrial Revolution and the Swinging Sixties. </a:t>
            </a:r>
          </a:p>
          <a:p>
            <a:pPr>
              <a:buNone/>
            </a:pPr>
            <a:r>
              <a:rPr lang="en-US" dirty="0" smtClean="0">
                <a:latin typeface="Times New Roman" pitchFamily="18" charset="0"/>
                <a:cs typeface="Times New Roman" pitchFamily="18" charset="0"/>
              </a:rPr>
              <a:t>There are more than 70 figures in “The Spirit of London” exhibition. Many of them are animated, they talk and move. </a:t>
            </a:r>
            <a:endParaRPr lang="ru-RU" dirty="0">
              <a:latin typeface="Times New Roman" pitchFamily="18" charset="0"/>
              <a:cs typeface="Times New Roman" pitchFamily="18" charset="0"/>
            </a:endParaRPr>
          </a:p>
        </p:txBody>
      </p:sp>
      <p:sp>
        <p:nvSpPr>
          <p:cNvPr id="3" name="Заголовок 2"/>
          <p:cNvSpPr>
            <a:spLocks noGrp="1"/>
          </p:cNvSpPr>
          <p:nvPr>
            <p:ph type="title"/>
          </p:nvPr>
        </p:nvSpPr>
        <p:spPr/>
        <p:txBody>
          <a:bodyPr/>
          <a:lstStyle/>
          <a:p>
            <a:r>
              <a:rPr lang="en-US" b="1" dirty="0" smtClean="0">
                <a:latin typeface="Harrington" panose="04040505050A02020702" pitchFamily="82" charset="0"/>
                <a:cs typeface="Times New Roman" panose="02020603050405020304" pitchFamily="18" charset="0"/>
              </a:rPr>
              <a:t>The Spirit of London</a:t>
            </a:r>
            <a:endParaRPr lang="ru-RU" b="1" dirty="0"/>
          </a:p>
        </p:txBody>
      </p:sp>
      <p:pic>
        <p:nvPicPr>
          <p:cNvPr id="4" name="Picture 2" descr="13702796785323"/>
          <p:cNvPicPr>
            <a:picLocks noChangeAspect="1" noChangeArrowheads="1"/>
          </p:cNvPicPr>
          <p:nvPr/>
        </p:nvPicPr>
        <p:blipFill>
          <a:blip r:embed="rId2" cstate="print"/>
          <a:srcRect/>
          <a:stretch>
            <a:fillRect/>
          </a:stretch>
        </p:blipFill>
        <p:spPr bwMode="auto">
          <a:xfrm>
            <a:off x="2915816" y="3501008"/>
            <a:ext cx="2088232" cy="2882552"/>
          </a:xfrm>
          <a:prstGeom prst="rect">
            <a:avLst/>
          </a:prstGeom>
          <a:noFill/>
          <a:ln w="9525">
            <a:noFill/>
            <a:miter lim="800000"/>
            <a:headEnd/>
            <a:tailEnd/>
          </a:ln>
        </p:spPr>
      </p:pic>
      <p:pic>
        <p:nvPicPr>
          <p:cNvPr id="7" name="Рисунок 6" descr="https://c1.staticflickr.com/1/56/149401539_4b89fec020.jpg"/>
          <p:cNvPicPr/>
          <p:nvPr/>
        </p:nvPicPr>
        <p:blipFill>
          <a:blip r:embed="rId3" cstate="print"/>
          <a:srcRect/>
          <a:stretch>
            <a:fillRect/>
          </a:stretch>
        </p:blipFill>
        <p:spPr bwMode="auto">
          <a:xfrm>
            <a:off x="611560" y="3501008"/>
            <a:ext cx="2304256" cy="2880320"/>
          </a:xfrm>
          <a:prstGeom prst="rect">
            <a:avLst/>
          </a:prstGeom>
          <a:noFill/>
          <a:ln w="9525">
            <a:noFill/>
            <a:miter lim="800000"/>
            <a:headEnd/>
            <a:tailEnd/>
          </a:ln>
        </p:spPr>
      </p:pic>
      <p:pic>
        <p:nvPicPr>
          <p:cNvPr id="8" name="Рисунок 7" descr="https://bellavacationsonline.files.wordpress.com/2012/08/henry-viii.jpg"/>
          <p:cNvPicPr/>
          <p:nvPr/>
        </p:nvPicPr>
        <p:blipFill>
          <a:blip r:embed="rId4" cstate="print"/>
          <a:srcRect/>
          <a:stretch>
            <a:fillRect/>
          </a:stretch>
        </p:blipFill>
        <p:spPr bwMode="auto">
          <a:xfrm>
            <a:off x="5004048" y="3501008"/>
            <a:ext cx="3384376" cy="2880320"/>
          </a:xfrm>
          <a:prstGeom prst="rect">
            <a:avLst/>
          </a:prstGeom>
          <a:noFill/>
          <a:ln w="9525">
            <a:noFill/>
            <a:miter lim="800000"/>
            <a:headEnd/>
            <a:tailEnd/>
          </a:ln>
        </p:spPr>
      </p:pic>
      <p:sp>
        <p:nvSpPr>
          <p:cNvPr id="9" name="TextBox 8"/>
          <p:cNvSpPr txBox="1"/>
          <p:nvPr/>
        </p:nvSpPr>
        <p:spPr>
          <a:xfrm>
            <a:off x="755576" y="5877272"/>
            <a:ext cx="2376264" cy="369332"/>
          </a:xfrm>
          <a:prstGeom prst="rect">
            <a:avLst/>
          </a:prstGeom>
          <a:noFill/>
        </p:spPr>
        <p:txBody>
          <a:bodyPr wrap="square" rtlCol="0">
            <a:spAutoFit/>
          </a:bodyPr>
          <a:lstStyle/>
          <a:p>
            <a:r>
              <a:rPr lang="en-US" dirty="0" smtClean="0">
                <a:solidFill>
                  <a:schemeClr val="bg1"/>
                </a:solidFill>
              </a:rPr>
              <a:t>King V of England</a:t>
            </a:r>
            <a:endParaRPr lang="ru-RU" dirty="0">
              <a:solidFill>
                <a:schemeClr val="bg1"/>
              </a:solidFill>
            </a:endParaRPr>
          </a:p>
        </p:txBody>
      </p:sp>
      <p:sp>
        <p:nvSpPr>
          <p:cNvPr id="10" name="TextBox 9"/>
          <p:cNvSpPr txBox="1"/>
          <p:nvPr/>
        </p:nvSpPr>
        <p:spPr>
          <a:xfrm>
            <a:off x="2915816" y="5661248"/>
            <a:ext cx="2592288" cy="369332"/>
          </a:xfrm>
          <a:prstGeom prst="rect">
            <a:avLst/>
          </a:prstGeom>
          <a:noFill/>
        </p:spPr>
        <p:txBody>
          <a:bodyPr wrap="square" rtlCol="0">
            <a:spAutoFit/>
          </a:bodyPr>
          <a:lstStyle/>
          <a:p>
            <a:r>
              <a:rPr lang="en-US" dirty="0" smtClean="0">
                <a:solidFill>
                  <a:schemeClr val="bg1"/>
                </a:solidFill>
              </a:rPr>
              <a:t>Mary Queen of Scots</a:t>
            </a:r>
            <a:endParaRPr lang="ru-RU" dirty="0">
              <a:solidFill>
                <a:schemeClr val="bg1"/>
              </a:solidFill>
            </a:endParaRPr>
          </a:p>
        </p:txBody>
      </p:sp>
      <p:sp>
        <p:nvSpPr>
          <p:cNvPr id="12" name="TextBox 11"/>
          <p:cNvSpPr txBox="1"/>
          <p:nvPr/>
        </p:nvSpPr>
        <p:spPr>
          <a:xfrm>
            <a:off x="5148064" y="5877272"/>
            <a:ext cx="3168352" cy="369332"/>
          </a:xfrm>
          <a:prstGeom prst="rect">
            <a:avLst/>
          </a:prstGeom>
          <a:noFill/>
        </p:spPr>
        <p:txBody>
          <a:bodyPr wrap="square" rtlCol="0">
            <a:spAutoFit/>
          </a:bodyPr>
          <a:lstStyle/>
          <a:p>
            <a:r>
              <a:rPr lang="en-US" dirty="0" smtClean="0">
                <a:solidFill>
                  <a:schemeClr val="bg1"/>
                </a:solidFill>
              </a:rPr>
              <a:t>King Henry VIII  with his wives</a:t>
            </a:r>
            <a:endParaRPr lang="ru-RU" dirty="0">
              <a:solidFill>
                <a:schemeClr val="bg1"/>
              </a:solidFill>
            </a:endParaRPr>
          </a:p>
        </p:txBody>
      </p:sp>
    </p:spTree>
  </p:cSld>
  <p:clrMapOvr>
    <a:masterClrMapping/>
  </p:clrMapOvr>
  <p:transition>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51520" y="1719071"/>
            <a:ext cx="8892479" cy="4407408"/>
          </a:xfrm>
        </p:spPr>
        <p:txBody>
          <a:bodyPr/>
          <a:lstStyle/>
          <a:p>
            <a:pPr>
              <a:buNone/>
            </a:pPr>
            <a:r>
              <a:rPr lang="en-US" dirty="0" smtClean="0"/>
              <a:t> </a:t>
            </a:r>
            <a:r>
              <a:rPr lang="en-US" dirty="0" smtClean="0">
                <a:latin typeface="Times New Roman" pitchFamily="18" charset="0"/>
                <a:cs typeface="Times New Roman" pitchFamily="18" charset="0"/>
              </a:rPr>
              <a:t>Modelling methods at Madam Tussaud’s haven’t changed in 200 years. It is the same process, and the same wax is used. These days, the bodies are made of fiberglass while originally they were made of leather stuffed with straw.</a:t>
            </a:r>
          </a:p>
          <a:p>
            <a:pPr>
              <a:buNone/>
            </a:pPr>
            <a:r>
              <a:rPr lang="en-US" dirty="0" smtClean="0">
                <a:latin typeface="Times New Roman" pitchFamily="18" charset="0"/>
                <a:cs typeface="Times New Roman" pitchFamily="18" charset="0"/>
              </a:rPr>
              <a:t>Every year about 20 new figures are made. As soon as a person is chosen, the first step is to collect information: photos, articles, portraits, biographies. Sittings usually take place at the studios.</a:t>
            </a:r>
          </a:p>
          <a:p>
            <a:pPr>
              <a:buNone/>
            </a:pPr>
            <a:r>
              <a:rPr lang="en-US" dirty="0" smtClean="0">
                <a:latin typeface="Times New Roman" pitchFamily="18" charset="0"/>
                <a:cs typeface="Times New Roman" pitchFamily="18" charset="0"/>
              </a:rPr>
              <a:t>About 500 measurements are taken. It takes about 6 months to  complete the figure.</a:t>
            </a:r>
            <a:endParaRPr lang="ru-RU" dirty="0">
              <a:latin typeface="Times New Roman" pitchFamily="18" charset="0"/>
              <a:cs typeface="Times New Roman" pitchFamily="18" charset="0"/>
            </a:endParaRPr>
          </a:p>
        </p:txBody>
      </p:sp>
      <p:sp>
        <p:nvSpPr>
          <p:cNvPr id="3" name="Заголовок 2"/>
          <p:cNvSpPr>
            <a:spLocks noGrp="1"/>
          </p:cNvSpPr>
          <p:nvPr>
            <p:ph type="title"/>
          </p:nvPr>
        </p:nvSpPr>
        <p:spPr/>
        <p:txBody>
          <a:bodyPr/>
          <a:lstStyle/>
          <a:p>
            <a:r>
              <a:rPr lang="en-US" b="1" dirty="0" smtClean="0">
                <a:latin typeface="Harrington" panose="04040505050A02020702" pitchFamily="82" charset="0"/>
                <a:cs typeface="Times New Roman" panose="02020603050405020304" pitchFamily="18" charset="0"/>
              </a:rPr>
              <a:t>The  Studio  Secrets</a:t>
            </a:r>
            <a:endParaRPr lang="ru-RU" dirty="0"/>
          </a:p>
        </p:txBody>
      </p:sp>
      <p:pic>
        <p:nvPicPr>
          <p:cNvPr id="4" name="Picture 2" descr="0_74d41_69cfdfad_XL"/>
          <p:cNvPicPr>
            <a:picLocks noChangeAspect="1" noChangeArrowheads="1"/>
          </p:cNvPicPr>
          <p:nvPr/>
        </p:nvPicPr>
        <p:blipFill>
          <a:blip r:embed="rId2" cstate="print"/>
          <a:srcRect/>
          <a:stretch>
            <a:fillRect/>
          </a:stretch>
        </p:blipFill>
        <p:spPr bwMode="auto">
          <a:xfrm>
            <a:off x="755576" y="4797152"/>
            <a:ext cx="2692881" cy="1773587"/>
          </a:xfrm>
          <a:prstGeom prst="rect">
            <a:avLst/>
          </a:prstGeom>
          <a:noFill/>
          <a:ln w="9525">
            <a:noFill/>
            <a:miter lim="800000"/>
            <a:headEnd/>
            <a:tailEnd/>
          </a:ln>
        </p:spPr>
      </p:pic>
      <p:pic>
        <p:nvPicPr>
          <p:cNvPr id="1026" name="Picture 2" descr="процесс работы"/>
          <p:cNvPicPr>
            <a:picLocks noChangeAspect="1" noChangeArrowheads="1"/>
          </p:cNvPicPr>
          <p:nvPr/>
        </p:nvPicPr>
        <p:blipFill>
          <a:blip r:embed="rId3" cstate="print"/>
          <a:srcRect/>
          <a:stretch>
            <a:fillRect/>
          </a:stretch>
        </p:blipFill>
        <p:spPr bwMode="auto">
          <a:xfrm>
            <a:off x="3419872" y="4797152"/>
            <a:ext cx="2088232" cy="1736000"/>
          </a:xfrm>
          <a:prstGeom prst="rect">
            <a:avLst/>
          </a:prstGeom>
          <a:noFill/>
          <a:ln w="9525">
            <a:noFill/>
            <a:miter lim="800000"/>
            <a:headEnd/>
            <a:tailEnd/>
          </a:ln>
        </p:spPr>
      </p:pic>
      <p:pic>
        <p:nvPicPr>
          <p:cNvPr id="5" name="Picture 2" descr="star_wars_at_madame_tussauds_clay_group"/>
          <p:cNvPicPr>
            <a:picLocks noChangeAspect="1" noChangeArrowheads="1"/>
          </p:cNvPicPr>
          <p:nvPr/>
        </p:nvPicPr>
        <p:blipFill>
          <a:blip r:embed="rId4" cstate="print"/>
          <a:srcRect/>
          <a:stretch>
            <a:fillRect/>
          </a:stretch>
        </p:blipFill>
        <p:spPr bwMode="auto">
          <a:xfrm>
            <a:off x="5508104" y="4797152"/>
            <a:ext cx="2664296" cy="1726439"/>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en-US" b="1" dirty="0" smtClean="0">
                <a:latin typeface="Harrington" panose="04040505050A02020702" pitchFamily="82" charset="0"/>
                <a:cs typeface="Times New Roman" panose="02020603050405020304" pitchFamily="18" charset="0"/>
              </a:rPr>
              <a:t>The  Studio  Secrets</a:t>
            </a:r>
            <a:endParaRPr lang="ru-RU" dirty="0"/>
          </a:p>
        </p:txBody>
      </p:sp>
      <p:pic>
        <p:nvPicPr>
          <p:cNvPr id="5" name="Содержимое 4" descr="https://upload.wikimedia.org/wikipedia/commons/e/ee/Sleepingbeautytussauds.jpg"/>
          <p:cNvPicPr>
            <a:picLocks noGrp="1"/>
          </p:cNvPicPr>
          <p:nvPr>
            <p:ph idx="1"/>
          </p:nvPr>
        </p:nvPicPr>
        <p:blipFill>
          <a:blip r:embed="rId2" cstate="print"/>
          <a:srcRect/>
          <a:stretch>
            <a:fillRect/>
          </a:stretch>
        </p:blipFill>
        <p:spPr bwMode="auto">
          <a:xfrm>
            <a:off x="4860032" y="3861048"/>
            <a:ext cx="3456384" cy="2578295"/>
          </a:xfrm>
          <a:prstGeom prst="rect">
            <a:avLst/>
          </a:prstGeom>
          <a:noFill/>
          <a:ln w="9525">
            <a:noFill/>
            <a:miter lim="800000"/>
            <a:headEnd/>
            <a:tailEnd/>
          </a:ln>
        </p:spPr>
      </p:pic>
      <p:sp>
        <p:nvSpPr>
          <p:cNvPr id="6" name="TextBox 5"/>
          <p:cNvSpPr txBox="1"/>
          <p:nvPr/>
        </p:nvSpPr>
        <p:spPr>
          <a:xfrm>
            <a:off x="179512" y="1628800"/>
            <a:ext cx="8964488" cy="2246769"/>
          </a:xfrm>
          <a:prstGeom prst="rect">
            <a:avLst/>
          </a:prstGeom>
          <a:noFill/>
        </p:spPr>
        <p:txBody>
          <a:bodyPr wrap="square" rtlCol="0">
            <a:spAutoFit/>
          </a:bodyPr>
          <a:lstStyle/>
          <a:p>
            <a:r>
              <a:rPr lang="en-US" dirty="0" smtClean="0">
                <a:solidFill>
                  <a:schemeClr val="accent5">
                    <a:lumMod val="75000"/>
                  </a:schemeClr>
                </a:solidFill>
                <a:latin typeface="Times New Roman" pitchFamily="18" charset="0"/>
                <a:cs typeface="Times New Roman" pitchFamily="18" charset="0"/>
              </a:rPr>
              <a:t>    </a:t>
            </a:r>
            <a:r>
              <a:rPr lang="en-US" sz="2000" dirty="0" smtClean="0">
                <a:solidFill>
                  <a:schemeClr val="tx2"/>
                </a:solidFill>
                <a:latin typeface="Times New Roman" pitchFamily="18" charset="0"/>
                <a:cs typeface="Times New Roman" pitchFamily="18" charset="0"/>
              </a:rPr>
              <a:t>Audioanimatronic figures are carefully planned and programmed by a team of engineers. </a:t>
            </a:r>
          </a:p>
          <a:p>
            <a:r>
              <a:rPr lang="en-US" sz="2000" dirty="0" smtClean="0">
                <a:solidFill>
                  <a:schemeClr val="tx2"/>
                </a:solidFill>
                <a:latin typeface="Times New Roman" pitchFamily="18" charset="0"/>
                <a:cs typeface="Times New Roman" pitchFamily="18" charset="0"/>
              </a:rPr>
              <a:t> Speech and sound are recorded onto CDs and synchronized with the movements. </a:t>
            </a:r>
          </a:p>
          <a:p>
            <a:r>
              <a:rPr lang="en-US" sz="2000" dirty="0" smtClean="0">
                <a:solidFill>
                  <a:schemeClr val="tx2"/>
                </a:solidFill>
                <a:latin typeface="Times New Roman" pitchFamily="18" charset="0"/>
                <a:cs typeface="Times New Roman" pitchFamily="18" charset="0"/>
              </a:rPr>
              <a:t> Sleeping Beauty, the oldest figure on display, was modelled in 1765 by  Philippe Curtius. </a:t>
            </a:r>
          </a:p>
          <a:p>
            <a:r>
              <a:rPr lang="en-US" sz="2000" dirty="0" smtClean="0">
                <a:solidFill>
                  <a:schemeClr val="tx2"/>
                </a:solidFill>
                <a:latin typeface="Times New Roman" pitchFamily="18" charset="0"/>
                <a:cs typeface="Times New Roman" pitchFamily="18" charset="0"/>
              </a:rPr>
              <a:t> Sleeping Beauty is an early example of animatronics: her chest rises and falls to mimic            breathing.      </a:t>
            </a:r>
            <a:endParaRPr lang="ru-RU" dirty="0">
              <a:solidFill>
                <a:schemeClr val="tx2"/>
              </a:solidFill>
              <a:latin typeface="Times New Roman" pitchFamily="18" charset="0"/>
              <a:cs typeface="Times New Roman" pitchFamily="18" charset="0"/>
            </a:endParaRPr>
          </a:p>
        </p:txBody>
      </p:sp>
      <p:pic>
        <p:nvPicPr>
          <p:cNvPr id="2" name="Рисунок 1" descr="http://i4.otzovik.com/2011/12/05/146357/img/17332806.jpg"/>
          <p:cNvPicPr>
            <a:picLocks noChangeAspect="1" noChangeArrowheads="1"/>
          </p:cNvPicPr>
          <p:nvPr/>
        </p:nvPicPr>
        <p:blipFill>
          <a:blip r:embed="rId3" cstate="print"/>
          <a:srcRect/>
          <a:stretch>
            <a:fillRect/>
          </a:stretch>
        </p:blipFill>
        <p:spPr bwMode="auto">
          <a:xfrm>
            <a:off x="719804" y="3861048"/>
            <a:ext cx="3844763" cy="2568699"/>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бъект 5"/>
          <p:cNvSpPr>
            <a:spLocks noGrp="1"/>
          </p:cNvSpPr>
          <p:nvPr>
            <p:ph idx="1"/>
          </p:nvPr>
        </p:nvSpPr>
        <p:spPr/>
        <p:txBody>
          <a:bodyPr>
            <a:normAutofit/>
          </a:bodyPr>
          <a:lstStyle/>
          <a:p>
            <a:pPr>
              <a:buFont typeface="Wingdings" pitchFamily="2" charset="2"/>
              <a:buChar char="§"/>
            </a:pPr>
            <a:r>
              <a:rPr lang="en-US" sz="2400" dirty="0" smtClean="0">
                <a:latin typeface="Times New Roman" panose="02020603050405020304" pitchFamily="18" charset="0"/>
                <a:cs typeface="Times New Roman" panose="02020603050405020304" pitchFamily="18" charset="0"/>
              </a:rPr>
              <a:t>It costs about 50.000 dollars to make a wax figure at Madam Tussaud’s;</a:t>
            </a:r>
          </a:p>
          <a:p>
            <a:pPr>
              <a:buFont typeface="Wingdings" pitchFamily="2" charset="2"/>
              <a:buChar char="§"/>
            </a:pPr>
            <a:r>
              <a:rPr lang="en-US" sz="2400" dirty="0" smtClean="0">
                <a:latin typeface="Times New Roman" panose="02020603050405020304" pitchFamily="18" charset="0"/>
                <a:cs typeface="Times New Roman" panose="02020603050405020304" pitchFamily="18" charset="0"/>
              </a:rPr>
              <a:t>Madam </a:t>
            </a:r>
            <a:r>
              <a:rPr lang="en-US" sz="2400" dirty="0">
                <a:latin typeface="Times New Roman" panose="02020603050405020304" pitchFamily="18" charset="0"/>
                <a:cs typeface="Times New Roman" panose="02020603050405020304" pitchFamily="18" charset="0"/>
              </a:rPr>
              <a:t>Tussaud's predicted that Bill Clinton would win the US Presidential </a:t>
            </a:r>
            <a:r>
              <a:rPr lang="en-US" sz="2400" dirty="0" smtClean="0">
                <a:latin typeface="Times New Roman" panose="02020603050405020304" pitchFamily="18" charset="0"/>
                <a:cs typeface="Times New Roman" panose="02020603050405020304" pitchFamily="18" charset="0"/>
              </a:rPr>
              <a:t>election;</a:t>
            </a:r>
          </a:p>
          <a:p>
            <a:pPr>
              <a:buFont typeface="Wingdings" pitchFamily="2" charset="2"/>
              <a:buChar char="§"/>
            </a:pPr>
            <a:r>
              <a:rPr lang="en-US" sz="2400" dirty="0">
                <a:latin typeface="Times New Roman" panose="02020603050405020304" pitchFamily="18" charset="0"/>
                <a:cs typeface="Times New Roman" panose="02020603050405020304" pitchFamily="18" charset="0"/>
              </a:rPr>
              <a:t>The term "The Chamber Horrors" was coined in 1846 by the satirical magazine Punch .</a:t>
            </a:r>
            <a:r>
              <a:rPr lang="en-US" sz="2400" dirty="0" smtClean="0">
                <a:latin typeface="Times New Roman" panose="02020603050405020304" pitchFamily="18" charset="0"/>
                <a:cs typeface="Times New Roman" panose="02020603050405020304" pitchFamily="18" charset="0"/>
              </a:rPr>
              <a:t> </a:t>
            </a:r>
          </a:p>
          <a:p>
            <a:pPr>
              <a:buFont typeface="Wingdings" pitchFamily="2" charset="2"/>
              <a:buChar char="§"/>
            </a:pPr>
            <a:r>
              <a:rPr lang="en-US" sz="2400" dirty="0" smtClean="0">
                <a:latin typeface="Times New Roman" panose="02020603050405020304" pitchFamily="18" charset="0"/>
                <a:cs typeface="Times New Roman" panose="02020603050405020304" pitchFamily="18" charset="0"/>
              </a:rPr>
              <a:t>The cabs for The Spirit of London were made by the same company who build real London taxes. </a:t>
            </a:r>
          </a:p>
          <a:p>
            <a:pPr>
              <a:buFont typeface="Wingdings" pitchFamily="2" charset="2"/>
              <a:buChar char="§"/>
            </a:pPr>
            <a:r>
              <a:rPr lang="en-US" sz="2400" dirty="0" smtClean="0">
                <a:latin typeface="Times New Roman" panose="02020603050405020304" pitchFamily="18" charset="0"/>
                <a:cs typeface="Times New Roman" panose="02020603050405020304" pitchFamily="18" charset="0"/>
              </a:rPr>
              <a:t>Elizabeth Taylor and Henry VIII have one in common: they are the most married of all the characters at Madam Tussaud’s.</a:t>
            </a:r>
          </a:p>
          <a:p>
            <a:pPr>
              <a:buFont typeface="Wingdings" panose="05000000000000000000" pitchFamily="2" charset="2"/>
              <a:buChar char="Ø"/>
            </a:pPr>
            <a:endParaRPr lang="en-US" sz="2400" dirty="0" smtClean="0">
              <a:latin typeface="Times New Roman" panose="02020603050405020304" pitchFamily="18" charset="0"/>
              <a:cs typeface="Times New Roman" panose="02020603050405020304" pitchFamily="18" charset="0"/>
            </a:endParaRPr>
          </a:p>
        </p:txBody>
      </p:sp>
      <p:sp>
        <p:nvSpPr>
          <p:cNvPr id="5" name="Заголовок 4"/>
          <p:cNvSpPr>
            <a:spLocks noGrp="1"/>
          </p:cNvSpPr>
          <p:nvPr>
            <p:ph type="title"/>
          </p:nvPr>
        </p:nvSpPr>
        <p:spPr>
          <a:xfrm>
            <a:off x="467544" y="332656"/>
            <a:ext cx="7620000" cy="1143000"/>
          </a:xfrm>
        </p:spPr>
        <p:txBody>
          <a:bodyPr/>
          <a:lstStyle/>
          <a:p>
            <a:pPr algn="ctr"/>
            <a:r>
              <a:rPr lang="en-US" b="1" dirty="0" smtClean="0">
                <a:latin typeface="Harrington" panose="04040505050A02020702" pitchFamily="82" charset="0"/>
              </a:rPr>
              <a:t>Do you know that…</a:t>
            </a:r>
            <a:endParaRPr lang="ru-RU" b="1" dirty="0"/>
          </a:p>
        </p:txBody>
      </p:sp>
    </p:spTree>
    <p:extLst>
      <p:ext uri="{BB962C8B-B14F-4D97-AF65-F5344CB8AC3E}">
        <p14:creationId xmlns="" xmlns:p14="http://schemas.microsoft.com/office/powerpoint/2010/main" val="2169790345"/>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80999" y="2492895"/>
            <a:ext cx="8407893" cy="3633583"/>
          </a:xfrm>
        </p:spPr>
        <p:txBody>
          <a:bodyPr/>
          <a:lstStyle/>
          <a:p>
            <a:pPr fontAlgn="base"/>
            <a:r>
              <a:rPr lang="en-US" dirty="0" smtClean="0">
                <a:latin typeface="Times New Roman" pitchFamily="18" charset="0"/>
                <a:cs typeface="Times New Roman" pitchFamily="18" charset="0"/>
              </a:rPr>
              <a:t>The book “Madam Tussaud’s”, London, 1993. </a:t>
            </a:r>
            <a:r>
              <a:rPr lang="ru-RU" dirty="0" smtClean="0">
                <a:latin typeface="Times New Roman" pitchFamily="18" charset="0"/>
                <a:cs typeface="Times New Roman" pitchFamily="18" charset="0"/>
              </a:rPr>
              <a:t> </a:t>
            </a:r>
          </a:p>
          <a:p>
            <a:r>
              <a:rPr lang="ru-RU"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The magazine “Speak Out”, No 1, 1999.</a:t>
            </a:r>
          </a:p>
          <a:p>
            <a:r>
              <a:rPr lang="en-US" dirty="0" smtClean="0">
                <a:latin typeface="Times New Roman" pitchFamily="18" charset="0"/>
                <a:cs typeface="Times New Roman" pitchFamily="18" charset="0"/>
              </a:rPr>
              <a:t>The magazine “Speak Out”, No 6, 2014.</a:t>
            </a:r>
          </a:p>
          <a:p>
            <a:r>
              <a:rPr lang="ru-RU" dirty="0" smtClean="0">
                <a:solidFill>
                  <a:schemeClr val="tx1"/>
                </a:solidFill>
                <a:hlinkClick r:id="rId2"/>
              </a:rPr>
              <a:t>http://samsebeturist.net/evropa/angliya/london/musei-madam-tusso.html</a:t>
            </a:r>
            <a:r>
              <a:rPr lang="en-US" dirty="0" smtClean="0">
                <a:solidFill>
                  <a:schemeClr val="tx1"/>
                </a:solidFill>
              </a:rPr>
              <a:t> </a:t>
            </a:r>
          </a:p>
          <a:p>
            <a:r>
              <a:rPr lang="en-US" dirty="0" smtClean="0">
                <a:hlinkClick r:id="rId3"/>
              </a:rPr>
              <a:t>https://weirdaround.wordpress.com/2015/08/19/madame-tussaud-a-first-hand-witness-of-the-french-revolution/</a:t>
            </a:r>
            <a:endParaRPr lang="en-US" dirty="0" smtClean="0"/>
          </a:p>
          <a:p>
            <a:r>
              <a:rPr lang="ru-RU" b="1" dirty="0" smtClean="0"/>
              <a:t> </a:t>
            </a:r>
            <a:r>
              <a:rPr lang="ru-RU" b="1" dirty="0" smtClean="0">
                <a:hlinkClick r:id="rId4" tooltip="www.madametussauds.com/London"/>
              </a:rPr>
              <a:t>www.madametussauds.com/London</a:t>
            </a:r>
            <a:endParaRPr lang="ru-RU" dirty="0" smtClean="0"/>
          </a:p>
          <a:p>
            <a:pPr>
              <a:buNone/>
            </a:pPr>
            <a:endParaRPr lang="en-US" dirty="0" smtClean="0"/>
          </a:p>
          <a:p>
            <a:endParaRPr lang="en-US" dirty="0" smtClean="0"/>
          </a:p>
          <a:p>
            <a:endParaRPr lang="ru-RU" dirty="0" smtClean="0"/>
          </a:p>
          <a:p>
            <a:endParaRPr lang="ru-RU" dirty="0"/>
          </a:p>
        </p:txBody>
      </p:sp>
      <p:sp>
        <p:nvSpPr>
          <p:cNvPr id="3" name="Заголовок 2"/>
          <p:cNvSpPr>
            <a:spLocks noGrp="1"/>
          </p:cNvSpPr>
          <p:nvPr>
            <p:ph type="title"/>
          </p:nvPr>
        </p:nvSpPr>
        <p:spPr/>
        <p:txBody>
          <a:bodyPr/>
          <a:lstStyle/>
          <a:p>
            <a:r>
              <a:rPr lang="en-US" b="1" dirty="0" smtClean="0">
                <a:latin typeface="Harrington" panose="04040505050A02020702" pitchFamily="82" charset="0"/>
              </a:rPr>
              <a:t>Sources</a:t>
            </a:r>
            <a:endParaRPr lang="ru-RU"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80999" y="1772815"/>
            <a:ext cx="8407893" cy="4353663"/>
          </a:xfrm>
        </p:spPr>
        <p:txBody>
          <a:bodyPr>
            <a:normAutofit fontScale="47500" lnSpcReduction="20000"/>
          </a:bodyPr>
          <a:lstStyle/>
          <a:p>
            <a:pPr marL="0" indent="0">
              <a:buNone/>
            </a:pPr>
            <a:endParaRPr lang="en-US" sz="2600" b="1" i="1" dirty="0" smtClean="0">
              <a:latin typeface="Times New Roman" panose="02020603050405020304" pitchFamily="18" charset="0"/>
              <a:cs typeface="Times New Roman" panose="02020603050405020304" pitchFamily="18" charset="0"/>
            </a:endParaRPr>
          </a:p>
          <a:p>
            <a:pPr marL="0" indent="0">
              <a:buNone/>
            </a:pPr>
            <a:r>
              <a:rPr lang="en-US" sz="4200" b="1" i="1" dirty="0" smtClean="0">
                <a:latin typeface="Times New Roman" panose="02020603050405020304" pitchFamily="18" charset="0"/>
                <a:cs typeface="Times New Roman" panose="02020603050405020304" pitchFamily="18" charset="0"/>
              </a:rPr>
              <a:t>*Madame Tussaud’s </a:t>
            </a:r>
            <a:r>
              <a:rPr lang="en-US" sz="4200" dirty="0" smtClean="0">
                <a:latin typeface="Times New Roman" panose="02020603050405020304" pitchFamily="18" charset="0"/>
                <a:cs typeface="Times New Roman" panose="02020603050405020304" pitchFamily="18" charset="0"/>
              </a:rPr>
              <a:t> is a wax museum in London with branches in a number of major cities. </a:t>
            </a:r>
          </a:p>
          <a:p>
            <a:pPr marL="0" indent="0">
              <a:buNone/>
            </a:pPr>
            <a:r>
              <a:rPr lang="en-US" sz="4200" dirty="0" smtClean="0">
                <a:latin typeface="Times New Roman" panose="02020603050405020304" pitchFamily="18" charset="0"/>
                <a:cs typeface="Times New Roman" panose="02020603050405020304" pitchFamily="18" charset="0"/>
              </a:rPr>
              <a:t>It was founded by the wax sculptor Marie Tussaud.</a:t>
            </a:r>
            <a:r>
              <a:rPr lang="ru-RU" sz="4200" dirty="0" smtClean="0">
                <a:latin typeface="Times New Roman" panose="02020603050405020304" pitchFamily="18" charset="0"/>
                <a:cs typeface="Times New Roman" panose="02020603050405020304" pitchFamily="18" charset="0"/>
              </a:rPr>
              <a:t> </a:t>
            </a:r>
            <a:r>
              <a:rPr lang="en-US" sz="4200" dirty="0" smtClean="0">
                <a:latin typeface="Times New Roman" panose="02020603050405020304" pitchFamily="18" charset="0"/>
                <a:cs typeface="Times New Roman" panose="02020603050405020304" pitchFamily="18" charset="0"/>
              </a:rPr>
              <a:t> There are wax models of the famous and infamous, both living and dead, from every walk of life. </a:t>
            </a:r>
          </a:p>
          <a:p>
            <a:pPr marL="0" indent="0">
              <a:buNone/>
            </a:pPr>
            <a:r>
              <a:rPr lang="en-US" sz="4200" dirty="0" smtClean="0">
                <a:latin typeface="Times New Roman" panose="02020603050405020304" pitchFamily="18" charset="0"/>
                <a:cs typeface="Times New Roman" panose="02020603050405020304" pitchFamily="18" charset="0"/>
              </a:rPr>
              <a:t>The museum is situated in Marylebone Road. There are several halls at Madame Tussaud’s:</a:t>
            </a:r>
          </a:p>
          <a:p>
            <a:pPr marL="0" indent="0">
              <a:buNone/>
            </a:pPr>
            <a:r>
              <a:rPr lang="en-US" sz="4200" dirty="0" smtClean="0">
                <a:solidFill>
                  <a:schemeClr val="bg2">
                    <a:lumMod val="25000"/>
                  </a:schemeClr>
                </a:solidFill>
                <a:latin typeface="Times New Roman" panose="02020603050405020304" pitchFamily="18" charset="0"/>
                <a:cs typeface="Times New Roman" panose="02020603050405020304" pitchFamily="18" charset="0"/>
              </a:rPr>
              <a:t>    </a:t>
            </a:r>
          </a:p>
          <a:p>
            <a:pPr marL="0" indent="0">
              <a:buNone/>
            </a:pPr>
            <a:r>
              <a:rPr lang="en-US" sz="4200" dirty="0" smtClean="0">
                <a:solidFill>
                  <a:schemeClr val="bg2">
                    <a:lumMod val="25000"/>
                  </a:schemeClr>
                </a:solidFill>
                <a:latin typeface="Times New Roman" panose="02020603050405020304" pitchFamily="18" charset="0"/>
                <a:cs typeface="Times New Roman" panose="02020603050405020304" pitchFamily="18" charset="0"/>
              </a:rPr>
              <a:t>     1. Grand Hall</a:t>
            </a:r>
          </a:p>
          <a:p>
            <a:pPr marL="0" indent="0">
              <a:buNone/>
            </a:pPr>
            <a:endParaRPr lang="en-US" sz="4200" dirty="0" smtClean="0">
              <a:solidFill>
                <a:schemeClr val="bg2">
                  <a:lumMod val="25000"/>
                </a:schemeClr>
              </a:solidFill>
              <a:latin typeface="Times New Roman" panose="02020603050405020304" pitchFamily="18" charset="0"/>
              <a:cs typeface="Times New Roman" panose="02020603050405020304" pitchFamily="18" charset="0"/>
            </a:endParaRPr>
          </a:p>
          <a:p>
            <a:pPr marL="0" indent="0">
              <a:buNone/>
            </a:pPr>
            <a:r>
              <a:rPr lang="en-US" sz="4200" dirty="0" smtClean="0">
                <a:solidFill>
                  <a:schemeClr val="bg2">
                    <a:lumMod val="25000"/>
                  </a:schemeClr>
                </a:solidFill>
                <a:latin typeface="Times New Roman" panose="02020603050405020304" pitchFamily="18" charset="0"/>
                <a:cs typeface="Times New Roman" panose="02020603050405020304" pitchFamily="18" charset="0"/>
              </a:rPr>
              <a:t>     2.The Chamber of Horrors </a:t>
            </a:r>
          </a:p>
          <a:p>
            <a:pPr marL="0" indent="0">
              <a:buNone/>
            </a:pPr>
            <a:endParaRPr lang="en-US" sz="4200" dirty="0" smtClean="0">
              <a:solidFill>
                <a:schemeClr val="bg2">
                  <a:lumMod val="25000"/>
                </a:schemeClr>
              </a:solidFill>
              <a:latin typeface="Times New Roman" panose="02020603050405020304" pitchFamily="18" charset="0"/>
              <a:cs typeface="Times New Roman" panose="02020603050405020304" pitchFamily="18" charset="0"/>
            </a:endParaRPr>
          </a:p>
          <a:p>
            <a:pPr marL="0" indent="0">
              <a:buNone/>
            </a:pPr>
            <a:r>
              <a:rPr lang="en-US" sz="4200" dirty="0" smtClean="0">
                <a:solidFill>
                  <a:schemeClr val="bg2">
                    <a:lumMod val="25000"/>
                  </a:schemeClr>
                </a:solidFill>
                <a:latin typeface="Times New Roman" panose="02020603050405020304" pitchFamily="18" charset="0"/>
                <a:cs typeface="Times New Roman" panose="02020603050405020304" pitchFamily="18" charset="0"/>
              </a:rPr>
              <a:t>     3. The Spirit of London</a:t>
            </a:r>
          </a:p>
          <a:p>
            <a:pPr marL="0" indent="0">
              <a:buNone/>
            </a:pPr>
            <a:endParaRPr lang="en-US" sz="2400" dirty="0" smtClean="0">
              <a:latin typeface="Times New Roman" panose="02020603050405020304" pitchFamily="18" charset="0"/>
              <a:cs typeface="Times New Roman" panose="02020603050405020304" pitchFamily="18" charset="0"/>
            </a:endParaRPr>
          </a:p>
          <a:p>
            <a:pPr marL="0" indent="0">
              <a:buNone/>
            </a:pPr>
            <a:r>
              <a:rPr lang="en-US" sz="2400" dirty="0" smtClean="0">
                <a:latin typeface="Times New Roman" panose="02020603050405020304" pitchFamily="18" charset="0"/>
                <a:cs typeface="Times New Roman" panose="02020603050405020304" pitchFamily="18" charset="0"/>
              </a:rPr>
              <a:t> </a:t>
            </a:r>
            <a:endParaRPr lang="en-US" sz="2400" dirty="0">
              <a:solidFill>
                <a:schemeClr val="bg2">
                  <a:lumMod val="25000"/>
                </a:schemeClr>
              </a:solidFill>
              <a:latin typeface="Times New Roman" panose="02020603050405020304" pitchFamily="18" charset="0"/>
              <a:cs typeface="Times New Roman" panose="02020603050405020304" pitchFamily="18" charset="0"/>
            </a:endParaRPr>
          </a:p>
        </p:txBody>
      </p:sp>
      <p:sp>
        <p:nvSpPr>
          <p:cNvPr id="5" name="Заголовок 4"/>
          <p:cNvSpPr>
            <a:spLocks noGrp="1"/>
          </p:cNvSpPr>
          <p:nvPr>
            <p:ph type="title"/>
          </p:nvPr>
        </p:nvSpPr>
        <p:spPr/>
        <p:txBody>
          <a:bodyPr/>
          <a:lstStyle/>
          <a:p>
            <a:pPr algn="ctr"/>
            <a:r>
              <a:rPr lang="en-US" b="1" dirty="0">
                <a:latin typeface="Harrington" panose="04040505050A02020702" pitchFamily="82" charset="0"/>
              </a:rPr>
              <a:t>Madame Tussaud’s</a:t>
            </a:r>
            <a:endParaRPr lang="ru-RU" b="1" dirty="0"/>
          </a:p>
        </p:txBody>
      </p:sp>
      <p:pic>
        <p:nvPicPr>
          <p:cNvPr id="1026" name="Picture 2" descr="da1c5cca2354410a1e7e973162649342_i-21095"/>
          <p:cNvPicPr>
            <a:picLocks noChangeAspect="1" noChangeArrowheads="1"/>
          </p:cNvPicPr>
          <p:nvPr/>
        </p:nvPicPr>
        <p:blipFill>
          <a:blip r:embed="rId2" cstate="print"/>
          <a:srcRect/>
          <a:stretch>
            <a:fillRect/>
          </a:stretch>
        </p:blipFill>
        <p:spPr bwMode="auto">
          <a:xfrm>
            <a:off x="5652120" y="3717032"/>
            <a:ext cx="2209375" cy="2909375"/>
          </a:xfrm>
          <a:prstGeom prst="rect">
            <a:avLst/>
          </a:prstGeom>
          <a:noFill/>
          <a:ln w="9525">
            <a:noFill/>
            <a:miter lim="800000"/>
            <a:headEnd/>
            <a:tailEnd/>
          </a:ln>
        </p:spPr>
      </p:pic>
    </p:spTree>
    <p:extLst>
      <p:ext uri="{BB962C8B-B14F-4D97-AF65-F5344CB8AC3E}">
        <p14:creationId xmlns="" xmlns:p14="http://schemas.microsoft.com/office/powerpoint/2010/main" val="1951807692"/>
      </p:ext>
    </p:extLst>
  </p:cSld>
  <p:clrMapOvr>
    <a:masterClrMapping/>
  </p:clrMapOvr>
  <mc:AlternateContent xmlns:mc="http://schemas.openxmlformats.org/markup-compatibility/2006">
    <mc:Choice xmlns=""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80999" y="836712"/>
            <a:ext cx="8407893" cy="5289767"/>
          </a:xfrm>
        </p:spPr>
        <p:txBody>
          <a:bodyPr/>
          <a:lstStyle/>
          <a:p>
            <a:pPr marL="45720" indent="0" algn="ctr">
              <a:buNone/>
            </a:pPr>
            <a:endParaRPr lang="ru-RU" dirty="0" smtClean="0"/>
          </a:p>
          <a:p>
            <a:pPr marL="45720" indent="0" algn="ctr">
              <a:buNone/>
            </a:pPr>
            <a:endParaRPr lang="ru-RU" dirty="0"/>
          </a:p>
          <a:p>
            <a:pPr marL="45720" indent="0" algn="ctr">
              <a:buNone/>
            </a:pPr>
            <a:endParaRPr lang="ru-RU" dirty="0" smtClean="0"/>
          </a:p>
          <a:p>
            <a:pPr marL="45720" indent="0" algn="ctr">
              <a:buNone/>
            </a:pPr>
            <a:endParaRPr lang="ru-RU" dirty="0"/>
          </a:p>
          <a:p>
            <a:pPr marL="45720" indent="0" algn="ctr">
              <a:buNone/>
            </a:pPr>
            <a:endParaRPr lang="ru-RU" dirty="0" smtClean="0"/>
          </a:p>
          <a:p>
            <a:pPr marL="45720" indent="0" algn="ctr">
              <a:buNone/>
            </a:pPr>
            <a:endParaRPr lang="ru-RU" dirty="0"/>
          </a:p>
          <a:p>
            <a:pPr marL="45720" indent="0" algn="ctr">
              <a:buNone/>
            </a:pPr>
            <a:r>
              <a:rPr lang="en-US" sz="6000" dirty="0">
                <a:solidFill>
                  <a:srgbClr val="002060"/>
                </a:solidFill>
                <a:latin typeface="Gabriola" panose="04040605051002020D02" pitchFamily="82" charset="0"/>
              </a:rPr>
              <a:t>T</a:t>
            </a:r>
            <a:r>
              <a:rPr lang="en-US" sz="6000" dirty="0" smtClean="0">
                <a:solidFill>
                  <a:srgbClr val="002060"/>
                </a:solidFill>
                <a:latin typeface="Gabriola" panose="04040605051002020D02" pitchFamily="82" charset="0"/>
              </a:rPr>
              <a:t>hanks </a:t>
            </a:r>
            <a:r>
              <a:rPr lang="en-US" sz="6000" dirty="0">
                <a:solidFill>
                  <a:srgbClr val="002060"/>
                </a:solidFill>
                <a:latin typeface="Gabriola" panose="04040605051002020D02" pitchFamily="82" charset="0"/>
              </a:rPr>
              <a:t>for </a:t>
            </a:r>
            <a:r>
              <a:rPr lang="en-US" sz="6000" dirty="0" smtClean="0">
                <a:solidFill>
                  <a:srgbClr val="002060"/>
                </a:solidFill>
                <a:latin typeface="Gabriola" panose="04040605051002020D02" pitchFamily="82" charset="0"/>
              </a:rPr>
              <a:t>attention!</a:t>
            </a:r>
            <a:endParaRPr lang="en-US" sz="6000" dirty="0">
              <a:solidFill>
                <a:srgbClr val="002060"/>
              </a:solidFill>
              <a:latin typeface="Gabriola" panose="04040605051002020D02" pitchFamily="82" charset="0"/>
            </a:endParaRPr>
          </a:p>
          <a:p>
            <a:pPr marL="45720" indent="0" algn="ctr">
              <a:buNone/>
            </a:pPr>
            <a:endParaRPr lang="ru-RU" dirty="0"/>
          </a:p>
        </p:txBody>
      </p:sp>
    </p:spTree>
    <p:extLst>
      <p:ext uri="{BB962C8B-B14F-4D97-AF65-F5344CB8AC3E}">
        <p14:creationId xmlns="" xmlns:p14="http://schemas.microsoft.com/office/powerpoint/2010/main" val="1086865221"/>
      </p:ext>
    </p:extLst>
  </p:cSld>
  <p:clrMapOvr>
    <a:masterClrMapping/>
  </p:clrMapOvr>
  <p:transition spd="slow">
    <p:wheel spokes="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1520" y="260647"/>
            <a:ext cx="4464496" cy="315935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51519" y="3573938"/>
            <a:ext cx="4464497" cy="302341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932040" y="242646"/>
            <a:ext cx="3943397" cy="635470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617550240"/>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139952" y="1988839"/>
            <a:ext cx="4648940" cy="4137639"/>
          </a:xfrm>
        </p:spPr>
        <p:txBody>
          <a:bodyPr>
            <a:normAutofit lnSpcReduction="10000"/>
          </a:bodyPr>
          <a:lstStyle/>
          <a:p>
            <a:pPr>
              <a:buNone/>
            </a:pPr>
            <a:r>
              <a:rPr lang="en-US" dirty="0" smtClean="0">
                <a:latin typeface="Times New Roman" panose="02020603050405020304" pitchFamily="18" charset="0"/>
                <a:cs typeface="Times New Roman" panose="02020603050405020304" pitchFamily="18" charset="0"/>
              </a:rPr>
              <a:t>   Marie Tussaud was born 1 December, 1761 in Strasbourg, France. Her father, Joseph Grosholtz, was killed in the</a:t>
            </a:r>
            <a:r>
              <a:rPr lang="ru-RU"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Seven Years War.</a:t>
            </a:r>
          </a:p>
          <a:p>
            <a:pPr>
              <a:buNone/>
            </a:pPr>
            <a:r>
              <a:rPr lang="en-US" dirty="0" smtClean="0">
                <a:latin typeface="Times New Roman" panose="02020603050405020304" pitchFamily="18" charset="0"/>
                <a:cs typeface="Times New Roman" panose="02020603050405020304" pitchFamily="18" charset="0"/>
              </a:rPr>
              <a:t>   Her mother, Anne-Marie Walder, took her to Bern where she worked as a housekeeper for Dr. Philippe Curtius. </a:t>
            </a:r>
          </a:p>
          <a:p>
            <a:pPr>
              <a:buNone/>
            </a:pPr>
            <a:r>
              <a:rPr lang="en-US" dirty="0" smtClean="0">
                <a:latin typeface="Times New Roman" panose="02020603050405020304" pitchFamily="18" charset="0"/>
                <a:cs typeface="Times New Roman" panose="02020603050405020304" pitchFamily="18" charset="0"/>
              </a:rPr>
              <a:t>   It was Curtius who taught Tussaud the art of wax modeling. She showed talent for the technique and began working for him as an artist.</a:t>
            </a:r>
            <a:r>
              <a:rPr lang="ru-RU" dirty="0" smtClean="0">
                <a:latin typeface="Times New Roman" panose="02020603050405020304" pitchFamily="18" charset="0"/>
                <a:cs typeface="Times New Roman" panose="02020603050405020304" pitchFamily="18" charset="0"/>
              </a:rPr>
              <a:t> </a:t>
            </a:r>
          </a:p>
          <a:p>
            <a:endParaRPr lang="ru-RU" dirty="0"/>
          </a:p>
        </p:txBody>
      </p:sp>
      <p:sp>
        <p:nvSpPr>
          <p:cNvPr id="3" name="Заголовок 2"/>
          <p:cNvSpPr>
            <a:spLocks noGrp="1"/>
          </p:cNvSpPr>
          <p:nvPr>
            <p:ph type="title"/>
          </p:nvPr>
        </p:nvSpPr>
        <p:spPr/>
        <p:txBody>
          <a:bodyPr/>
          <a:lstStyle/>
          <a:p>
            <a:r>
              <a:rPr lang="en-US" sz="2800" b="1" dirty="0" smtClean="0">
                <a:latin typeface="Harrington" panose="04040505050A02020702" pitchFamily="82" charset="0"/>
                <a:cs typeface="Times New Roman" panose="02020603050405020304" pitchFamily="18" charset="0"/>
              </a:rPr>
              <a:t>Marie  Tussaud </a:t>
            </a:r>
            <a:br>
              <a:rPr lang="en-US" sz="2800" b="1" dirty="0" smtClean="0">
                <a:latin typeface="Harrington" panose="04040505050A02020702" pitchFamily="82" charset="0"/>
                <a:cs typeface="Times New Roman" panose="02020603050405020304" pitchFamily="18" charset="0"/>
              </a:rPr>
            </a:br>
            <a:r>
              <a:rPr lang="en-US" sz="2800" b="1" dirty="0" smtClean="0">
                <a:latin typeface="Harrington" panose="04040505050A02020702" pitchFamily="82" charset="0"/>
                <a:cs typeface="Times New Roman" panose="02020603050405020304" pitchFamily="18" charset="0"/>
              </a:rPr>
              <a:t>(1 December 1761 – 16 April 1850</a:t>
            </a:r>
            <a:r>
              <a:rPr lang="en-US" sz="2800" dirty="0" smtClean="0">
                <a:latin typeface="Harrington" panose="04040505050A02020702" pitchFamily="82" charset="0"/>
                <a:cs typeface="Times New Roman" panose="02020603050405020304" pitchFamily="18" charset="0"/>
              </a:rPr>
              <a:t>)</a:t>
            </a:r>
            <a:endParaRPr lang="ru-RU" sz="2800" dirty="0"/>
          </a:p>
        </p:txBody>
      </p:sp>
      <p:pic>
        <p:nvPicPr>
          <p:cNvPr id="4" name="Объект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23528" y="1628800"/>
            <a:ext cx="3816424" cy="5040560"/>
          </a:xfrm>
          <a:prstGeom prst="rect">
            <a:avLst/>
          </a:prstGeom>
        </p:spPr>
      </p:pic>
    </p:spTree>
  </p:cSld>
  <p:clrMapOvr>
    <a:masterClrMapping/>
  </p:clrMapOvr>
  <p:transition>
    <p:split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23529" y="1916832"/>
            <a:ext cx="8820472" cy="4464495"/>
          </a:xfrm>
        </p:spPr>
        <p:txBody>
          <a:bodyPr>
            <a:normAutofit fontScale="85000" lnSpcReduction="20000"/>
          </a:bodyPr>
          <a:lstStyle/>
          <a:p>
            <a:pPr>
              <a:buNone/>
            </a:pPr>
            <a:r>
              <a:rPr lang="en-US" dirty="0" smtClean="0"/>
              <a:t>                                 </a:t>
            </a:r>
          </a:p>
          <a:p>
            <a:pPr>
              <a:buNone/>
            </a:pPr>
            <a:r>
              <a:rPr lang="en-US" dirty="0" smtClean="0">
                <a:latin typeface="Times New Roman" pitchFamily="18" charset="0"/>
                <a:cs typeface="Times New Roman" pitchFamily="18" charset="0"/>
              </a:rPr>
              <a:t>                                      </a:t>
            </a:r>
            <a:r>
              <a:rPr lang="en-US" sz="2100" dirty="0" smtClean="0">
                <a:latin typeface="Times New Roman" pitchFamily="18" charset="0"/>
                <a:cs typeface="Times New Roman" pitchFamily="18" charset="0"/>
              </a:rPr>
              <a:t>When Marie was 17, she was allowed to model  the</a:t>
            </a:r>
          </a:p>
          <a:p>
            <a:pPr>
              <a:buNone/>
            </a:pPr>
            <a:r>
              <a:rPr lang="en-US" sz="2100" dirty="0" smtClean="0">
                <a:latin typeface="Times New Roman" pitchFamily="18" charset="0"/>
                <a:cs typeface="Times New Roman" pitchFamily="18" charset="0"/>
              </a:rPr>
              <a:t>                                     great figures of that time.</a:t>
            </a:r>
          </a:p>
          <a:p>
            <a:pPr>
              <a:buNone/>
            </a:pPr>
            <a:r>
              <a:rPr lang="en-US" sz="2100" dirty="0" smtClean="0">
                <a:latin typeface="Times New Roman" pitchFamily="18" charset="0"/>
                <a:cs typeface="Times New Roman" pitchFamily="18" charset="0"/>
              </a:rPr>
              <a:t>                                     Among them were Francois Voltaire and Benjamin</a:t>
            </a:r>
          </a:p>
          <a:p>
            <a:pPr>
              <a:spcBef>
                <a:spcPts val="0"/>
              </a:spcBef>
              <a:buNone/>
            </a:pPr>
            <a:r>
              <a:rPr lang="en-US" sz="2100" dirty="0" smtClean="0">
                <a:latin typeface="Times New Roman" pitchFamily="18" charset="0"/>
                <a:cs typeface="Times New Roman" pitchFamily="18" charset="0"/>
              </a:rPr>
              <a:t>                                     Franklin that are still on display.                         </a:t>
            </a:r>
          </a:p>
          <a:p>
            <a:pPr>
              <a:buNone/>
            </a:pPr>
            <a:r>
              <a:rPr lang="en-US" sz="2100" dirty="0" smtClean="0">
                <a:latin typeface="Times New Roman" pitchFamily="18" charset="0"/>
                <a:cs typeface="Times New Roman" pitchFamily="18" charset="0"/>
              </a:rPr>
              <a:t>                                     In 1794, Dr Curtius died and Marie inherited his</a:t>
            </a:r>
          </a:p>
          <a:p>
            <a:pPr>
              <a:buNone/>
            </a:pPr>
            <a:r>
              <a:rPr lang="en-US" sz="2100" dirty="0" smtClean="0">
                <a:latin typeface="Times New Roman" pitchFamily="18" charset="0"/>
                <a:cs typeface="Times New Roman" pitchFamily="18" charset="0"/>
              </a:rPr>
              <a:t>                                     wax collection.</a:t>
            </a:r>
          </a:p>
          <a:p>
            <a:pPr>
              <a:buNone/>
            </a:pPr>
            <a:r>
              <a:rPr lang="en-US" sz="2100" dirty="0" smtClean="0">
                <a:latin typeface="Times New Roman" pitchFamily="18" charset="0"/>
                <a:cs typeface="Times New Roman" pitchFamily="18" charset="0"/>
              </a:rPr>
              <a:t>                                     In 1795 she married a French engineer, Francois</a:t>
            </a:r>
          </a:p>
          <a:p>
            <a:pPr>
              <a:buNone/>
            </a:pPr>
            <a:r>
              <a:rPr lang="en-US" sz="2100" dirty="0" smtClean="0">
                <a:latin typeface="Times New Roman" pitchFamily="18" charset="0"/>
                <a:cs typeface="Times New Roman" pitchFamily="18" charset="0"/>
              </a:rPr>
              <a:t>                                     Tussaud, but her marriage was not a success,</a:t>
            </a:r>
          </a:p>
          <a:p>
            <a:pPr>
              <a:buNone/>
            </a:pPr>
            <a:r>
              <a:rPr lang="en-US" sz="2100" dirty="0" smtClean="0">
                <a:latin typeface="Times New Roman" pitchFamily="18" charset="0"/>
                <a:cs typeface="Times New Roman" pitchFamily="18" charset="0"/>
              </a:rPr>
              <a:t>                                     and in 1802, Marie took her collection of wax </a:t>
            </a:r>
          </a:p>
          <a:p>
            <a:pPr>
              <a:buNone/>
            </a:pPr>
            <a:r>
              <a:rPr lang="en-US" sz="2100" dirty="0" smtClean="0">
                <a:latin typeface="Times New Roman" pitchFamily="18" charset="0"/>
                <a:cs typeface="Times New Roman" pitchFamily="18" charset="0"/>
              </a:rPr>
              <a:t>                                     models to England where she travelled all over </a:t>
            </a:r>
          </a:p>
          <a:p>
            <a:pPr>
              <a:buNone/>
            </a:pPr>
            <a:r>
              <a:rPr lang="en-US" sz="2100" dirty="0" smtClean="0">
                <a:latin typeface="Times New Roman" pitchFamily="18" charset="0"/>
                <a:cs typeface="Times New Roman" pitchFamily="18" charset="0"/>
              </a:rPr>
              <a:t>                                     the British Isles.</a:t>
            </a:r>
          </a:p>
          <a:p>
            <a:pPr>
              <a:buNone/>
            </a:pPr>
            <a:r>
              <a:rPr lang="en-US" sz="2100" dirty="0" smtClean="0">
                <a:latin typeface="Times New Roman" pitchFamily="18" charset="0"/>
                <a:cs typeface="Times New Roman" pitchFamily="18" charset="0"/>
              </a:rPr>
              <a:t>                                     In 1835, Madam Tussaud’s exhibition found a</a:t>
            </a:r>
          </a:p>
          <a:p>
            <a:pPr>
              <a:buNone/>
            </a:pPr>
            <a:r>
              <a:rPr lang="en-US" sz="2100" dirty="0" smtClean="0">
                <a:latin typeface="Times New Roman" pitchFamily="18" charset="0"/>
                <a:cs typeface="Times New Roman" pitchFamily="18" charset="0"/>
              </a:rPr>
              <a:t>                                     permanent home in Baker Street, not far from</a:t>
            </a:r>
          </a:p>
          <a:p>
            <a:pPr>
              <a:buNone/>
            </a:pPr>
            <a:r>
              <a:rPr lang="en-US" sz="2100" dirty="0" smtClean="0">
                <a:latin typeface="Times New Roman" pitchFamily="18" charset="0"/>
                <a:cs typeface="Times New Roman" pitchFamily="18" charset="0"/>
              </a:rPr>
              <a:t>                                     today’s exhibition.</a:t>
            </a:r>
          </a:p>
          <a:p>
            <a:pPr>
              <a:buNone/>
            </a:pPr>
            <a:r>
              <a:rPr lang="en-US" sz="2100" dirty="0" smtClean="0"/>
              <a:t>                                  </a:t>
            </a:r>
            <a:endParaRPr lang="ru-RU" sz="2100" dirty="0"/>
          </a:p>
        </p:txBody>
      </p:sp>
      <p:sp>
        <p:nvSpPr>
          <p:cNvPr id="3" name="Заголовок 2"/>
          <p:cNvSpPr>
            <a:spLocks noGrp="1"/>
          </p:cNvSpPr>
          <p:nvPr>
            <p:ph type="title"/>
          </p:nvPr>
        </p:nvSpPr>
        <p:spPr/>
        <p:txBody>
          <a:bodyPr/>
          <a:lstStyle/>
          <a:p>
            <a:r>
              <a:rPr lang="en-US" b="1" dirty="0" smtClean="0">
                <a:latin typeface="Harrington" panose="04040505050A02020702" pitchFamily="82" charset="0"/>
                <a:cs typeface="Times New Roman" panose="02020603050405020304" pitchFamily="18" charset="0"/>
              </a:rPr>
              <a:t>Marie  Tussaud</a:t>
            </a:r>
            <a:endParaRPr lang="ru-RU" dirty="0"/>
          </a:p>
        </p:txBody>
      </p:sp>
      <p:pic>
        <p:nvPicPr>
          <p:cNvPr id="1026" name="Picture 2" descr="2634768"/>
          <p:cNvPicPr>
            <a:picLocks noChangeAspect="1" noChangeArrowheads="1"/>
          </p:cNvPicPr>
          <p:nvPr/>
        </p:nvPicPr>
        <p:blipFill>
          <a:blip r:embed="rId2" cstate="print"/>
          <a:srcRect/>
          <a:stretch>
            <a:fillRect/>
          </a:stretch>
        </p:blipFill>
        <p:spPr bwMode="auto">
          <a:xfrm>
            <a:off x="323528" y="1788064"/>
            <a:ext cx="2736304" cy="4233224"/>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1" y="1719071"/>
            <a:ext cx="8788892" cy="4407408"/>
          </a:xfrm>
        </p:spPr>
        <p:txBody>
          <a:bodyPr/>
          <a:lstStyle/>
          <a:p>
            <a:pPr>
              <a:buNone/>
            </a:pPr>
            <a:r>
              <a:rPr lang="en-US" dirty="0" smtClean="0">
                <a:latin typeface="Times New Roman" pitchFamily="18" charset="0"/>
                <a:cs typeface="Times New Roman" pitchFamily="18" charset="0"/>
              </a:rPr>
              <a:t>       The most exciting thing about this museum is that you can get very close to most of the figures.  The wax figures are standing and sitting, and sometimes moving and taking thanks to the controlled computers. </a:t>
            </a:r>
          </a:p>
          <a:p>
            <a:pPr>
              <a:buNone/>
            </a:pPr>
            <a:r>
              <a:rPr lang="en-US" dirty="0" smtClean="0">
                <a:latin typeface="Times New Roman" pitchFamily="18" charset="0"/>
                <a:cs typeface="Times New Roman" pitchFamily="18" charset="0"/>
              </a:rPr>
              <a:t>       There are several zones at Madam Tussaud’s and each of them is very exciting. You can see even the figures from animated cartoons too. </a:t>
            </a:r>
            <a:endParaRPr lang="ru-RU" dirty="0">
              <a:latin typeface="Times New Roman" pitchFamily="18" charset="0"/>
              <a:cs typeface="Times New Roman" pitchFamily="18" charset="0"/>
            </a:endParaRPr>
          </a:p>
        </p:txBody>
      </p:sp>
      <p:sp>
        <p:nvSpPr>
          <p:cNvPr id="3" name="Заголовок 2"/>
          <p:cNvSpPr>
            <a:spLocks noGrp="1"/>
          </p:cNvSpPr>
          <p:nvPr>
            <p:ph type="title"/>
          </p:nvPr>
        </p:nvSpPr>
        <p:spPr>
          <a:xfrm>
            <a:off x="381000" y="548679"/>
            <a:ext cx="8381260" cy="861561"/>
          </a:xfrm>
        </p:spPr>
        <p:txBody>
          <a:bodyPr/>
          <a:lstStyle/>
          <a:p>
            <a:r>
              <a:rPr lang="en-US" sz="2800" b="1" dirty="0" smtClean="0">
                <a:cs typeface="Times New Roman" panose="02020603050405020304" pitchFamily="18" charset="0"/>
              </a:rPr>
              <a:t> </a:t>
            </a:r>
            <a:r>
              <a:rPr lang="en-US" sz="2800" b="1" dirty="0" smtClean="0">
                <a:latin typeface="Harrington" pitchFamily="82" charset="0"/>
                <a:cs typeface="Times New Roman" panose="02020603050405020304" pitchFamily="18" charset="0"/>
              </a:rPr>
              <a:t>Madame Tussaud’s  museum </a:t>
            </a:r>
            <a:r>
              <a:rPr lang="en-US" b="1" dirty="0" smtClean="0">
                <a:latin typeface="Harrington" pitchFamily="82" charset="0"/>
                <a:cs typeface="Times New Roman" panose="02020603050405020304" pitchFamily="18" charset="0"/>
              </a:rPr>
              <a:t/>
            </a:r>
            <a:br>
              <a:rPr lang="en-US" b="1" dirty="0" smtClean="0">
                <a:latin typeface="Harrington" pitchFamily="82" charset="0"/>
                <a:cs typeface="Times New Roman" panose="02020603050405020304" pitchFamily="18" charset="0"/>
              </a:rPr>
            </a:br>
            <a:endParaRPr lang="ru-RU" b="1" dirty="0"/>
          </a:p>
        </p:txBody>
      </p:sp>
      <p:pic>
        <p:nvPicPr>
          <p:cNvPr id="1026" name="Picture 2" descr="hulk-teeth_1648843i"/>
          <p:cNvPicPr>
            <a:picLocks noChangeAspect="1" noChangeArrowheads="1"/>
          </p:cNvPicPr>
          <p:nvPr/>
        </p:nvPicPr>
        <p:blipFill>
          <a:blip r:embed="rId2" cstate="print"/>
          <a:srcRect/>
          <a:stretch>
            <a:fillRect/>
          </a:stretch>
        </p:blipFill>
        <p:spPr bwMode="auto">
          <a:xfrm>
            <a:off x="5796136" y="4221088"/>
            <a:ext cx="3110133" cy="2088232"/>
          </a:xfrm>
          <a:prstGeom prst="rect">
            <a:avLst/>
          </a:prstGeom>
          <a:noFill/>
          <a:ln w="9525">
            <a:noFill/>
            <a:miter lim="800000"/>
            <a:headEnd/>
            <a:tailEnd/>
          </a:ln>
        </p:spPr>
      </p:pic>
      <p:pic>
        <p:nvPicPr>
          <p:cNvPr id="4" name="Picture 2" descr="Spiderman"/>
          <p:cNvPicPr>
            <a:picLocks noChangeAspect="1" noChangeArrowheads="1"/>
          </p:cNvPicPr>
          <p:nvPr/>
        </p:nvPicPr>
        <p:blipFill>
          <a:blip r:embed="rId3" cstate="print"/>
          <a:srcRect/>
          <a:stretch>
            <a:fillRect/>
          </a:stretch>
        </p:blipFill>
        <p:spPr bwMode="auto">
          <a:xfrm>
            <a:off x="3059832" y="4221088"/>
            <a:ext cx="2809875" cy="2105025"/>
          </a:xfrm>
          <a:prstGeom prst="rect">
            <a:avLst/>
          </a:prstGeom>
          <a:noFill/>
          <a:ln w="9525">
            <a:noFill/>
            <a:miter lim="800000"/>
            <a:headEnd/>
            <a:tailEnd/>
          </a:ln>
        </p:spPr>
      </p:pic>
      <p:pic>
        <p:nvPicPr>
          <p:cNvPr id="5" name="Рисунок 1" descr="http://images-cdn.moviepilot.com/image/upload/c_fill,h_1080,w_1920/t_mp_quality/maxresdefault-the-wax-strikes-back-star-wars-coming-to-madame-tussauds-jpeg-248322.jpg"/>
          <p:cNvPicPr>
            <a:picLocks noChangeAspect="1" noChangeArrowheads="1"/>
          </p:cNvPicPr>
          <p:nvPr/>
        </p:nvPicPr>
        <p:blipFill>
          <a:blip r:embed="rId4" cstate="print"/>
          <a:srcRect/>
          <a:stretch>
            <a:fillRect/>
          </a:stretch>
        </p:blipFill>
        <p:spPr bwMode="auto">
          <a:xfrm>
            <a:off x="251520" y="4221088"/>
            <a:ext cx="2915816" cy="2109336"/>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a:buNone/>
            </a:pPr>
            <a:r>
              <a:rPr lang="en-US" dirty="0" smtClean="0">
                <a:latin typeface="Times New Roman" pitchFamily="18" charset="0"/>
                <a:cs typeface="Times New Roman" pitchFamily="18" charset="0"/>
              </a:rPr>
              <a:t> The first room on the tour is called “A-List Party” where you’ll meet Johnny Depp, Nicole Kidman, Brad Pitt, Angelina Jolie and many other famous people.</a:t>
            </a:r>
          </a:p>
          <a:p>
            <a:pPr>
              <a:buNone/>
            </a:pPr>
            <a:r>
              <a:rPr lang="en-US" dirty="0" smtClean="0">
                <a:latin typeface="Times New Roman" pitchFamily="18" charset="0"/>
                <a:cs typeface="Times New Roman" pitchFamily="18" charset="0"/>
              </a:rPr>
              <a:t>The room is designed to make you feel as if you have stepped</a:t>
            </a:r>
          </a:p>
          <a:p>
            <a:pPr>
              <a:buNone/>
            </a:pPr>
            <a:r>
              <a:rPr lang="en-US" dirty="0" smtClean="0">
                <a:latin typeface="Times New Roman" pitchFamily="18" charset="0"/>
                <a:cs typeface="Times New Roman" pitchFamily="18" charset="0"/>
              </a:rPr>
              <a:t>   into a celebrity party.</a:t>
            </a:r>
            <a:endParaRPr lang="ru-RU" dirty="0">
              <a:latin typeface="Times New Roman" pitchFamily="18" charset="0"/>
              <a:cs typeface="Times New Roman" pitchFamily="18" charset="0"/>
            </a:endParaRPr>
          </a:p>
        </p:txBody>
      </p:sp>
      <p:sp>
        <p:nvSpPr>
          <p:cNvPr id="3" name="Заголовок 2"/>
          <p:cNvSpPr>
            <a:spLocks noGrp="1"/>
          </p:cNvSpPr>
          <p:nvPr>
            <p:ph type="title"/>
          </p:nvPr>
        </p:nvSpPr>
        <p:spPr/>
        <p:txBody>
          <a:bodyPr/>
          <a:lstStyle/>
          <a:p>
            <a:r>
              <a:rPr lang="en-US" b="1" dirty="0" smtClean="0">
                <a:latin typeface="Harrington" panose="04040505050A02020702" pitchFamily="82" charset="0"/>
              </a:rPr>
              <a:t>A-List Party</a:t>
            </a:r>
            <a:endParaRPr lang="ru-RU" dirty="0"/>
          </a:p>
        </p:txBody>
      </p:sp>
      <p:pic>
        <p:nvPicPr>
          <p:cNvPr id="1026" name="Рисунок 1" descr="http://diepresse.com/images/uploads/7/4/e/1509198/tmaerphz_1387384845548713.jpg"/>
          <p:cNvPicPr>
            <a:picLocks noChangeAspect="1" noChangeArrowheads="1"/>
          </p:cNvPicPr>
          <p:nvPr/>
        </p:nvPicPr>
        <p:blipFill>
          <a:blip r:embed="rId2" cstate="print"/>
          <a:srcRect/>
          <a:stretch>
            <a:fillRect/>
          </a:stretch>
        </p:blipFill>
        <p:spPr bwMode="auto">
          <a:xfrm>
            <a:off x="2123728" y="3573016"/>
            <a:ext cx="4637301" cy="2778249"/>
          </a:xfrm>
          <a:prstGeom prst="rect">
            <a:avLst/>
          </a:prstGeom>
          <a:noFill/>
          <a:ln w="9525">
            <a:noFill/>
            <a:miter lim="800000"/>
            <a:headEnd/>
            <a:tailEnd/>
          </a:ln>
        </p:spPr>
      </p:pic>
      <p:pic>
        <p:nvPicPr>
          <p:cNvPr id="4" name="Picture 2" descr="88013941"/>
          <p:cNvPicPr>
            <a:picLocks noChangeAspect="1" noChangeArrowheads="1"/>
          </p:cNvPicPr>
          <p:nvPr/>
        </p:nvPicPr>
        <p:blipFill>
          <a:blip r:embed="rId3" cstate="print"/>
          <a:srcRect/>
          <a:stretch>
            <a:fillRect/>
          </a:stretch>
        </p:blipFill>
        <p:spPr bwMode="auto">
          <a:xfrm>
            <a:off x="683568" y="3573016"/>
            <a:ext cx="1572766" cy="2808312"/>
          </a:xfrm>
          <a:prstGeom prst="rect">
            <a:avLst/>
          </a:prstGeom>
          <a:noFill/>
          <a:ln w="9525">
            <a:noFill/>
            <a:miter lim="800000"/>
            <a:headEnd/>
            <a:tailEnd/>
          </a:ln>
        </p:spPr>
      </p:pic>
      <p:pic>
        <p:nvPicPr>
          <p:cNvPr id="5" name="Picture 2" descr="a00a101cae65"/>
          <p:cNvPicPr>
            <a:picLocks noChangeAspect="1" noChangeArrowheads="1"/>
          </p:cNvPicPr>
          <p:nvPr/>
        </p:nvPicPr>
        <p:blipFill>
          <a:blip r:embed="rId4" cstate="print"/>
          <a:srcRect/>
          <a:stretch>
            <a:fillRect/>
          </a:stretch>
        </p:blipFill>
        <p:spPr bwMode="auto">
          <a:xfrm>
            <a:off x="6732240" y="3573016"/>
            <a:ext cx="1533525" cy="2808312"/>
          </a:xfrm>
          <a:prstGeom prst="rect">
            <a:avLst/>
          </a:prstGeom>
          <a:noFill/>
          <a:ln w="9525">
            <a:noFill/>
            <a:miter lim="800000"/>
            <a:headEnd/>
            <a:tailEnd/>
          </a:ln>
        </p:spPr>
      </p:pic>
    </p:spTree>
  </p:cSld>
  <p:clrMapOvr>
    <a:masterClrMapping/>
  </p:clrMapOvr>
  <p:transition>
    <p:strips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Объект 6"/>
          <p:cNvSpPr>
            <a:spLocks noGrp="1"/>
          </p:cNvSpPr>
          <p:nvPr>
            <p:ph idx="1"/>
          </p:nvPr>
        </p:nvSpPr>
        <p:spPr/>
        <p:txBody>
          <a:bodyPr/>
          <a:lstStyle/>
          <a:p>
            <a:pPr marL="0" indent="0">
              <a:buNone/>
            </a:pPr>
            <a:r>
              <a:rPr lang="en-US" dirty="0" smtClean="0">
                <a:latin typeface="Times New Roman" panose="02020603050405020304" pitchFamily="18" charset="0"/>
                <a:cs typeface="Times New Roman" panose="02020603050405020304" pitchFamily="18" charset="0"/>
              </a:rPr>
              <a:t>In the Grand Hall you will find all kinds of celebrities, from president</a:t>
            </a:r>
            <a:r>
              <a:rPr lang="ru-RU"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to </a:t>
            </a:r>
            <a:r>
              <a:rPr lang="en-US" dirty="0">
                <a:latin typeface="Times New Roman" panose="02020603050405020304" pitchFamily="18" charset="0"/>
                <a:cs typeface="Times New Roman" panose="02020603050405020304" pitchFamily="18" charset="0"/>
              </a:rPr>
              <a:t>pop </a:t>
            </a:r>
            <a:r>
              <a:rPr lang="en-US" dirty="0" smtClean="0">
                <a:latin typeface="Times New Roman" panose="02020603050405020304" pitchFamily="18" charset="0"/>
                <a:cs typeface="Times New Roman" panose="02020603050405020304" pitchFamily="18" charset="0"/>
              </a:rPr>
              <a:t>star. The earliest figure from history on display is William the Conqueror</a:t>
            </a:r>
            <a:r>
              <a:rPr lang="en-US" dirty="0" smtClean="0"/>
              <a:t>. </a:t>
            </a:r>
          </a:p>
          <a:p>
            <a:pPr marL="0" indent="0">
              <a:buNone/>
            </a:pPr>
            <a:endParaRPr lang="ru-RU" dirty="0"/>
          </a:p>
        </p:txBody>
      </p:sp>
      <p:sp>
        <p:nvSpPr>
          <p:cNvPr id="2" name="Заголовок 1"/>
          <p:cNvSpPr>
            <a:spLocks noGrp="1"/>
          </p:cNvSpPr>
          <p:nvPr>
            <p:ph type="title"/>
          </p:nvPr>
        </p:nvSpPr>
        <p:spPr/>
        <p:txBody>
          <a:bodyPr>
            <a:noAutofit/>
          </a:bodyPr>
          <a:lstStyle/>
          <a:p>
            <a:pPr algn="ctr"/>
            <a:r>
              <a:rPr lang="en-US" sz="3600" b="1" dirty="0" smtClean="0">
                <a:latin typeface="Harrington" panose="04040505050A02020702" pitchFamily="82" charset="0"/>
              </a:rPr>
              <a:t>The Grand Hall</a:t>
            </a:r>
            <a:endParaRPr lang="ru-RU" sz="3600" b="1" dirty="0"/>
          </a:p>
        </p:txBody>
      </p:sp>
      <p:pic>
        <p:nvPicPr>
          <p:cNvPr id="307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23528" y="2924943"/>
            <a:ext cx="4176464" cy="342994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788024" y="2924943"/>
            <a:ext cx="4032448" cy="342994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49523041"/>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323528" y="323706"/>
            <a:ext cx="4387516" cy="2952328"/>
          </a:xfrm>
        </p:spPr>
      </p:pic>
      <p:pic>
        <p:nvPicPr>
          <p:cNvPr id="409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3528" y="3412120"/>
            <a:ext cx="4387516" cy="307946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860031" y="332656"/>
            <a:ext cx="3960441" cy="6158927"/>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467082259"/>
      </p:ext>
    </p:extLst>
  </p:cSld>
  <p:clrMapOvr>
    <a:masterClrMapping/>
  </p:clrMapOvr>
  <p:transition spd="slow">
    <p:wip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етка">
  <a:themeElements>
    <a:clrScheme name="Сетка">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Сетка">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Сетка">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794</TotalTime>
  <Words>883</Words>
  <Application>Microsoft Office PowerPoint</Application>
  <PresentationFormat>Экран (4:3)</PresentationFormat>
  <Paragraphs>87</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Сетка</vt:lpstr>
      <vt:lpstr>                              Madame   Tussaud’s                        museum        made  by Oskolkova Kristina 10 «A»  checked by  Ratina N. F.  </vt:lpstr>
      <vt:lpstr>Madame Tussaud’s</vt:lpstr>
      <vt:lpstr>Слайд 3</vt:lpstr>
      <vt:lpstr>Marie  Tussaud  (1 December 1761 – 16 April 1850)</vt:lpstr>
      <vt:lpstr>Marie  Tussaud</vt:lpstr>
      <vt:lpstr> Madame Tussaud’s  museum  </vt:lpstr>
      <vt:lpstr>A-List Party</vt:lpstr>
      <vt:lpstr>The Grand Hall</vt:lpstr>
      <vt:lpstr>Слайд 9</vt:lpstr>
      <vt:lpstr>Слайд 10</vt:lpstr>
      <vt:lpstr>The Chamber of Horrors </vt:lpstr>
      <vt:lpstr>Слайд 12</vt:lpstr>
      <vt:lpstr>Слайд 13</vt:lpstr>
      <vt:lpstr>The Spirit of London</vt:lpstr>
      <vt:lpstr>The Spirit of London</vt:lpstr>
      <vt:lpstr>The  Studio  Secrets</vt:lpstr>
      <vt:lpstr>The  Studio  Secrets</vt:lpstr>
      <vt:lpstr>Do you know that…</vt:lpstr>
      <vt:lpstr>Sources</vt:lpstr>
      <vt:lpstr>Слайд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111</dc:creator>
  <cp:lastModifiedBy>Mama</cp:lastModifiedBy>
  <cp:revision>115</cp:revision>
  <dcterms:created xsi:type="dcterms:W3CDTF">2016-02-09T12:45:50Z</dcterms:created>
  <dcterms:modified xsi:type="dcterms:W3CDTF">2016-02-24T08:37:22Z</dcterms:modified>
</cp:coreProperties>
</file>