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4" r:id="rId27"/>
    <p:sldId id="285" r:id="rId2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90" y="-57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ru-RU" smtClean="0"/>
              <a:t>Образец заголовка</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lgn="l">
              <a:defRPr/>
            </a:lvl1pPr>
          </a:lstStyle>
          <a:p>
            <a:fld id="{1B47A55A-D8D2-4F59-B17B-26BE82DC79B9}" type="datetimeFigureOut">
              <a:rPr lang="ru-RU" smtClean="0"/>
              <a:pPr/>
              <a:t>01.05.2016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DA613AF-49EC-4CF6-94C5-1EA85134747A}" type="slidenum">
              <a:rPr lang="ru-RU" smtClean="0"/>
              <a:pPr/>
              <a:t>‹#›</a:t>
            </a:fld>
            <a:endParaRPr lang="ru-RU"/>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0699508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B47A55A-D8D2-4F59-B17B-26BE82DC79B9}" type="datetimeFigureOut">
              <a:rPr lang="ru-RU" smtClean="0"/>
              <a:pPr/>
              <a:t>01.05.2016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DA613AF-49EC-4CF6-94C5-1EA85134747A}" type="slidenum">
              <a:rPr lang="ru-RU" smtClean="0"/>
              <a:pPr/>
              <a:t>‹#›</a:t>
            </a:fld>
            <a:endParaRPr lang="ru-RU"/>
          </a:p>
        </p:txBody>
      </p:sp>
    </p:spTree>
    <p:extLst>
      <p:ext uri="{BB962C8B-B14F-4D97-AF65-F5344CB8AC3E}">
        <p14:creationId xmlns="" xmlns:p14="http://schemas.microsoft.com/office/powerpoint/2010/main" val="2886695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B47A55A-D8D2-4F59-B17B-26BE82DC79B9}" type="datetimeFigureOut">
              <a:rPr lang="ru-RU" smtClean="0"/>
              <a:pPr/>
              <a:t>01.05.2016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DA613AF-49EC-4CF6-94C5-1EA85134747A}" type="slidenum">
              <a:rPr lang="ru-RU" smtClean="0"/>
              <a:pPr/>
              <a:t>‹#›</a:t>
            </a:fld>
            <a:endParaRPr lang="ru-RU"/>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6015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B47A55A-D8D2-4F59-B17B-26BE82DC79B9}" type="datetimeFigureOut">
              <a:rPr lang="ru-RU" smtClean="0"/>
              <a:pPr/>
              <a:t>01.05.2016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DA613AF-49EC-4CF6-94C5-1EA85134747A}" type="slidenum">
              <a:rPr lang="ru-RU" smtClean="0"/>
              <a:pPr/>
              <a:t>‹#›</a:t>
            </a:fld>
            <a:endParaRPr lang="ru-RU"/>
          </a:p>
        </p:txBody>
      </p:sp>
    </p:spTree>
    <p:extLst>
      <p:ext uri="{BB962C8B-B14F-4D97-AF65-F5344CB8AC3E}">
        <p14:creationId xmlns="" xmlns:p14="http://schemas.microsoft.com/office/powerpoint/2010/main" val="2038542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B47A55A-D8D2-4F59-B17B-26BE82DC79B9}" type="datetimeFigureOut">
              <a:rPr lang="ru-RU" smtClean="0"/>
              <a:pPr/>
              <a:t>01.05.2016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DA613AF-49EC-4CF6-94C5-1EA85134747A}" type="slidenum">
              <a:rPr lang="ru-RU" smtClean="0"/>
              <a:pPr/>
              <a:t>‹#›</a:t>
            </a:fld>
            <a:endParaRPr lang="ru-RU"/>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4160116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1B47A55A-D8D2-4F59-B17B-26BE82DC79B9}" type="datetimeFigureOut">
              <a:rPr lang="ru-RU" smtClean="0"/>
              <a:pPr/>
              <a:t>01.05.2016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DA613AF-49EC-4CF6-94C5-1EA85134747A}" type="slidenum">
              <a:rPr lang="ru-RU" smtClean="0"/>
              <a:pPr/>
              <a:t>‹#›</a:t>
            </a:fld>
            <a:endParaRPr lang="ru-RU"/>
          </a:p>
        </p:txBody>
      </p:sp>
    </p:spTree>
    <p:extLst>
      <p:ext uri="{BB962C8B-B14F-4D97-AF65-F5344CB8AC3E}">
        <p14:creationId xmlns="" xmlns:p14="http://schemas.microsoft.com/office/powerpoint/2010/main" val="1329773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24128" y="2967788"/>
            <a:ext cx="4754880" cy="33415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ru-RU" smtClean="0"/>
              <a:t>Образец текста</a:t>
            </a:r>
          </a:p>
        </p:txBody>
      </p:sp>
      <p:sp>
        <p:nvSpPr>
          <p:cNvPr id="6" name="Content Placeholder 5"/>
          <p:cNvSpPr>
            <a:spLocks noGrp="1"/>
          </p:cNvSpPr>
          <p:nvPr>
            <p:ph sz="quarter" idx="4"/>
          </p:nvPr>
        </p:nvSpPr>
        <p:spPr>
          <a:xfrm>
            <a:off x="5990888" y="2967788"/>
            <a:ext cx="4754880" cy="33415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B47A55A-D8D2-4F59-B17B-26BE82DC79B9}" type="datetimeFigureOut">
              <a:rPr lang="ru-RU" smtClean="0"/>
              <a:pPr/>
              <a:t>01.05.2016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DA613AF-49EC-4CF6-94C5-1EA85134747A}" type="slidenum">
              <a:rPr lang="ru-RU" smtClean="0"/>
              <a:pPr/>
              <a:t>‹#›</a:t>
            </a:fld>
            <a:endParaRPr lang="ru-RU"/>
          </a:p>
        </p:txBody>
      </p:sp>
    </p:spTree>
    <p:extLst>
      <p:ext uri="{BB962C8B-B14F-4D97-AF65-F5344CB8AC3E}">
        <p14:creationId xmlns="" xmlns:p14="http://schemas.microsoft.com/office/powerpoint/2010/main" val="9325448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1B47A55A-D8D2-4F59-B17B-26BE82DC79B9}" type="datetimeFigureOut">
              <a:rPr lang="ru-RU" smtClean="0"/>
              <a:pPr/>
              <a:t>01.05.2016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DA613AF-49EC-4CF6-94C5-1EA85134747A}" type="slidenum">
              <a:rPr lang="ru-RU" smtClean="0"/>
              <a:pPr/>
              <a:t>‹#›</a:t>
            </a:fld>
            <a:endParaRPr lang="ru-RU"/>
          </a:p>
        </p:txBody>
      </p:sp>
    </p:spTree>
    <p:extLst>
      <p:ext uri="{BB962C8B-B14F-4D97-AF65-F5344CB8AC3E}">
        <p14:creationId xmlns="" xmlns:p14="http://schemas.microsoft.com/office/powerpoint/2010/main" val="3065792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47A55A-D8D2-4F59-B17B-26BE82DC79B9}" type="datetimeFigureOut">
              <a:rPr lang="ru-RU" smtClean="0"/>
              <a:pPr/>
              <a:t>01.05.2016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DA613AF-49EC-4CF6-94C5-1EA85134747A}" type="slidenum">
              <a:rPr lang="ru-RU" smtClean="0"/>
              <a:pPr/>
              <a:t>‹#›</a:t>
            </a:fld>
            <a:endParaRPr lang="ru-RU"/>
          </a:p>
        </p:txBody>
      </p:sp>
    </p:spTree>
    <p:extLst>
      <p:ext uri="{BB962C8B-B14F-4D97-AF65-F5344CB8AC3E}">
        <p14:creationId xmlns="" xmlns:p14="http://schemas.microsoft.com/office/powerpoint/2010/main" val="1873233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ru-RU" smtClean="0"/>
              <a:t>Образец заголовка</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B47A55A-D8D2-4F59-B17B-26BE82DC79B9}" type="datetimeFigureOut">
              <a:rPr lang="ru-RU" smtClean="0"/>
              <a:pPr/>
              <a:t>01.05.2016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DA613AF-49EC-4CF6-94C5-1EA85134747A}" type="slidenum">
              <a:rPr lang="ru-RU" smtClean="0"/>
              <a:pPr/>
              <a:t>‹#›</a:t>
            </a:fld>
            <a:endParaRPr lang="ru-RU"/>
          </a:p>
        </p:txBody>
      </p:sp>
    </p:spTree>
    <p:extLst>
      <p:ext uri="{BB962C8B-B14F-4D97-AF65-F5344CB8AC3E}">
        <p14:creationId xmlns="" xmlns:p14="http://schemas.microsoft.com/office/powerpoint/2010/main" val="1410202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1B47A55A-D8D2-4F59-B17B-26BE82DC79B9}" type="datetimeFigureOut">
              <a:rPr lang="ru-RU" smtClean="0"/>
              <a:pPr/>
              <a:t>01.05.2016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DA613AF-49EC-4CF6-94C5-1EA85134747A}" type="slidenum">
              <a:rPr lang="ru-RU" smtClean="0"/>
              <a:pPr/>
              <a:t>‹#›</a:t>
            </a:fld>
            <a:endParaRPr lang="ru-RU"/>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456703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1B47A55A-D8D2-4F59-B17B-26BE82DC79B9}" type="datetimeFigureOut">
              <a:rPr lang="ru-RU" smtClean="0"/>
              <a:pPr/>
              <a:t>01.05.2016</a:t>
            </a:fld>
            <a:endParaRPr lang="ru-RU"/>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ru-RU"/>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8DA613AF-49EC-4CF6-94C5-1EA85134747A}" type="slidenum">
              <a:rPr lang="ru-RU" smtClean="0"/>
              <a:pPr/>
              <a:t>‹#›</a:t>
            </a:fld>
            <a:endParaRPr lang="ru-RU"/>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7546173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scotland.org/" TargetMode="External"/><Relationship Id="rId2" Type="http://schemas.openxmlformats.org/officeDocument/2006/relationships/hyperlink" Target="https://en.wikipedia.org/wiki/Scotland" TargetMode="External"/><Relationship Id="rId1" Type="http://schemas.openxmlformats.org/officeDocument/2006/relationships/slideLayout" Target="../slideLayouts/slideLayout7.xml"/><Relationship Id="rId4" Type="http://schemas.openxmlformats.org/officeDocument/2006/relationships/hyperlink" Target="https://yandex.ru/images/search?text=Scotland&amp;stype=image&amp;lr=62&amp;noreask=1&amp;source=wiz"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en-US" sz="9600" dirty="0" smtClean="0">
                <a:latin typeface="Times New Roman" panose="02020603050405020304" pitchFamily="18" charset="0"/>
                <a:cs typeface="Times New Roman" panose="02020603050405020304" pitchFamily="18" charset="0"/>
              </a:rPr>
              <a:t>SCOTLAND</a:t>
            </a:r>
            <a:endParaRPr lang="ru-RU" sz="96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8458199" y="4960137"/>
            <a:ext cx="3510643" cy="1463040"/>
          </a:xfrm>
        </p:spPr>
        <p:txBody>
          <a:bodyPr>
            <a:normAutofit/>
          </a:bodyPr>
          <a:lstStyle/>
          <a:p>
            <a:r>
              <a:rPr lang="en-US" dirty="0" smtClean="0"/>
              <a:t> made by Gulyaeva Tanya, 10 ‘‘A”, </a:t>
            </a:r>
          </a:p>
          <a:p>
            <a:r>
              <a:rPr lang="en-US" dirty="0" smtClean="0"/>
              <a:t>Lyceum No “ 103 ‘Harmony” </a:t>
            </a:r>
          </a:p>
          <a:p>
            <a:r>
              <a:rPr lang="en-US" dirty="0" smtClean="0"/>
              <a:t>checked by Ratina N. F.</a:t>
            </a:r>
            <a:endParaRPr lang="ru-RU" dirty="0"/>
          </a:p>
        </p:txBody>
      </p:sp>
      <p:pic>
        <p:nvPicPr>
          <p:cNvPr id="4" name="Рисунок 3"/>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92000" cy="4572000"/>
          </a:xfrm>
          <a:prstGeom prst="rect">
            <a:avLst/>
          </a:prstGeom>
        </p:spPr>
      </p:pic>
    </p:spTree>
    <p:extLst>
      <p:ext uri="{BB962C8B-B14F-4D97-AF65-F5344CB8AC3E}">
        <p14:creationId xmlns="" xmlns:p14="http://schemas.microsoft.com/office/powerpoint/2010/main" val="2530295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The country's FLOWER</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24128" y="1959429"/>
            <a:ext cx="9720073" cy="4349931"/>
          </a:xfrm>
        </p:spPr>
        <p:txBody>
          <a:bodyPr/>
          <a:lstStyle/>
          <a:p>
            <a:pPr algn="ctr"/>
            <a:r>
              <a:rPr lang="en-US" dirty="0" smtClean="0">
                <a:latin typeface="Times New Roman" panose="02020603050405020304" pitchFamily="18" charset="0"/>
                <a:cs typeface="Times New Roman" panose="02020603050405020304" pitchFamily="18" charset="0"/>
              </a:rPr>
              <a:t>The thistle is one of the most famous symbols of Scotland. According to legend, this wild flower once saved sleeping soldiers from invading Vikings. One Viking attacker stepped on a thistle and his cries woke the Scots who then bravely defeated the enemies.</a:t>
            </a:r>
            <a:endParaRPr lang="ru-RU" dirty="0">
              <a:latin typeface="Times New Roman" panose="02020603050405020304" pitchFamily="18" charset="0"/>
              <a:cs typeface="Times New Roman" panose="02020603050405020304" pitchFamily="18" charset="0"/>
            </a:endParaRPr>
          </a:p>
        </p:txBody>
      </p:sp>
      <p:pic>
        <p:nvPicPr>
          <p:cNvPr id="5124" name="Picture 4" descr="http://www.visitscotland.com/cms-images/2x1/about/arts-culture/uniquely-scottish/thistles"/>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38358" y="3724473"/>
            <a:ext cx="5568286" cy="2784144"/>
          </a:xfrm>
          <a:prstGeom prst="rect">
            <a:avLst/>
          </a:prstGeom>
          <a:noFill/>
          <a:extLst>
            <a:ext uri="{909E8E84-426E-40DD-AFC4-6F175D3DCCD1}">
              <a14:hiddenFill xmlns="" xmlns:a14="http://schemas.microsoft.com/office/drawing/2010/main">
                <a:solidFill>
                  <a:srgbClr val="FFFFFF"/>
                </a:solidFill>
              </a14:hiddenFill>
            </a:ext>
          </a:extLst>
        </p:spPr>
      </p:pic>
      <p:pic>
        <p:nvPicPr>
          <p:cNvPr id="5126" name="Picture 6" descr="http://www.globallegalpost.com/uploads/images/Sco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47065" y="3714996"/>
            <a:ext cx="4651678" cy="279100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919490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Scottish words</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algn="ctr"/>
            <a:r>
              <a:rPr lang="en-US" dirty="0" smtClean="0">
                <a:latin typeface="Times New Roman" panose="02020603050405020304" pitchFamily="18" charset="0"/>
                <a:cs typeface="Times New Roman" panose="02020603050405020304" pitchFamily="18" charset="0"/>
              </a:rPr>
              <a:t>Scotland has two official languages: English and Gaelic, spoken mainly in the Highlands. Gaelic belongs to the family of Celtic languages and doesn’t sound like English at all. Linguists worry that not enough young people in Scotland learn Gaelic. If this trend continues, the language will slowly disappear.</a:t>
            </a:r>
          </a:p>
          <a:p>
            <a:pPr algn="ctr"/>
            <a:r>
              <a:rPr lang="en-US" dirty="0" smtClean="0">
                <a:latin typeface="Times New Roman" panose="02020603050405020304" pitchFamily="18" charset="0"/>
                <a:cs typeface="Times New Roman" panose="02020603050405020304" pitchFamily="18" charset="0"/>
              </a:rPr>
              <a:t>Many Scottish people still use some Scottish words when they speak English. A wee laddie means ‘ a small boy’. A bonnie lass is ‘ a pretty girl’ and aye means ‘yes’.</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7868082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lovescotlandgifts.com/photos/1.506298bc-ap2127.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3185370"/>
            <a:ext cx="5559978" cy="3672630"/>
          </a:xfrm>
          <a:prstGeom prst="rect">
            <a:avLst/>
          </a:prstGeom>
          <a:noFill/>
          <a:extLst>
            <a:ext uri="{909E8E84-426E-40DD-AFC4-6F175D3DCCD1}">
              <a14:hiddenFill xmlns="" xmlns:a14="http://schemas.microsoft.com/office/drawing/2010/main">
                <a:solidFill>
                  <a:srgbClr val="FFFFFF"/>
                </a:solidFill>
              </a14:hiddenFill>
            </a:ext>
          </a:extLst>
        </p:spPr>
      </p:pic>
      <p:pic>
        <p:nvPicPr>
          <p:cNvPr id="7172" name="Picture 4" descr="http://i2.dailyrecord.co.uk/incoming/article3119302.ece/ALTERNATES/s1023/ScotsSlang.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 y="0"/>
            <a:ext cx="6025066" cy="3185370"/>
          </a:xfrm>
          <a:prstGeom prst="rect">
            <a:avLst/>
          </a:prstGeom>
          <a:noFill/>
          <a:extLst>
            <a:ext uri="{909E8E84-426E-40DD-AFC4-6F175D3DCCD1}">
              <a14:hiddenFill xmlns="" xmlns:a14="http://schemas.microsoft.com/office/drawing/2010/main">
                <a:solidFill>
                  <a:srgbClr val="FFFFFF"/>
                </a:solidFill>
              </a14:hiddenFill>
            </a:ext>
          </a:extLst>
        </p:spPr>
      </p:pic>
      <p:pic>
        <p:nvPicPr>
          <p:cNvPr id="7174" name="Picture 6" descr="http://pad3.whstatic.com/images/thumb/e/e4/Understand-Scottish-Slang-Step-1-Version-2.jpg/670px-Understand-Scottish-Slang-Step-1-Version-2.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025069" y="0"/>
            <a:ext cx="6166932" cy="6858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545097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HIGHLAND GAMES</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algn="ctr"/>
            <a:r>
              <a:rPr lang="en-US" dirty="0" smtClean="0">
                <a:latin typeface="Times New Roman" panose="02020603050405020304" pitchFamily="18" charset="0"/>
                <a:cs typeface="Times New Roman" panose="02020603050405020304" pitchFamily="18" charset="0"/>
              </a:rPr>
              <a:t>Scots enjoy the Highland Games. One of the most impressive events at the Games is ‘tossing the caber’ A caber is a long log and it’s very heavy so it’s difficult to throw it a long way. Other events of the Highland Games include hammer throw, stone put, rope pulling, as well as running and jumping. The atmosphere is great. You can also see people playing Scottish music on the bagpipes and dancing traditional Scottish dances.</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8381022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duchally.co.uk/dce/wp-content/uploads/2015/05/Highland-Games.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
            <a:ext cx="5555139" cy="3794077"/>
          </a:xfrm>
          <a:prstGeom prst="rect">
            <a:avLst/>
          </a:prstGeom>
          <a:noFill/>
          <a:extLst>
            <a:ext uri="{909E8E84-426E-40DD-AFC4-6F175D3DCCD1}">
              <a14:hiddenFill xmlns="" xmlns:a14="http://schemas.microsoft.com/office/drawing/2010/main">
                <a:solidFill>
                  <a:srgbClr val="FFFFFF"/>
                </a:solidFill>
              </a14:hiddenFill>
            </a:ext>
          </a:extLst>
        </p:spPr>
      </p:pic>
      <p:pic>
        <p:nvPicPr>
          <p:cNvPr id="9220" name="Picture 4" descr="http://www.visitdunkeld.com/Best%20Scottish%20Tours%20August/images/Newtonmore%20Highland%20Games%2009_jpg.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555139" y="-128197"/>
            <a:ext cx="6636861" cy="3813092"/>
          </a:xfrm>
          <a:prstGeom prst="rect">
            <a:avLst/>
          </a:prstGeom>
          <a:noFill/>
          <a:extLst>
            <a:ext uri="{909E8E84-426E-40DD-AFC4-6F175D3DCCD1}">
              <a14:hiddenFill xmlns="" xmlns:a14="http://schemas.microsoft.com/office/drawing/2010/main">
                <a:solidFill>
                  <a:srgbClr val="FFFFFF"/>
                </a:solidFill>
              </a14:hiddenFill>
            </a:ext>
          </a:extLst>
        </p:spPr>
      </p:pic>
      <p:pic>
        <p:nvPicPr>
          <p:cNvPr id="9222" name="Picture 6" descr="http://www.visitscotland.com/cms-images/2x1/about/arts-culture/uniquely-scottish/tug-o-war-blair-atholl"/>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3684895"/>
            <a:ext cx="7048500" cy="3173105"/>
          </a:xfrm>
          <a:prstGeom prst="rect">
            <a:avLst/>
          </a:prstGeom>
          <a:noFill/>
          <a:extLst>
            <a:ext uri="{909E8E84-426E-40DD-AFC4-6F175D3DCCD1}">
              <a14:hiddenFill xmlns="" xmlns:a14="http://schemas.microsoft.com/office/drawing/2010/main">
                <a:solidFill>
                  <a:srgbClr val="FFFFFF"/>
                </a:solidFill>
              </a14:hiddenFill>
            </a:ext>
          </a:extLst>
        </p:spPr>
      </p:pic>
      <p:pic>
        <p:nvPicPr>
          <p:cNvPr id="9224" name="Picture 8" descr="http://tripsetter.com/wp-content/uploads/2012/06/Day-HighlandGames-1024x768.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7048500" y="3684895"/>
            <a:ext cx="5143500" cy="317310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9304293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golf</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algn="ctr"/>
            <a:r>
              <a:rPr lang="en-US" dirty="0" smtClean="0">
                <a:latin typeface="Times New Roman" panose="02020603050405020304" pitchFamily="18" charset="0"/>
                <a:cs typeface="Times New Roman" panose="02020603050405020304" pitchFamily="18" charset="0"/>
              </a:rPr>
              <a:t>Golf was born in Scotland. This sport has been played there since the15</a:t>
            </a:r>
            <a:r>
              <a:rPr lang="en-US" baseline="30000" dirty="0" smtClean="0">
                <a:latin typeface="Times New Roman" panose="02020603050405020304" pitchFamily="18" charset="0"/>
                <a:cs typeface="Times New Roman" panose="02020603050405020304" pitchFamily="18" charset="0"/>
              </a:rPr>
              <a:t>th</a:t>
            </a:r>
            <a:r>
              <a:rPr lang="en-US" dirty="0" smtClean="0">
                <a:latin typeface="Times New Roman" panose="02020603050405020304" pitchFamily="18" charset="0"/>
                <a:cs typeface="Times New Roman" panose="02020603050405020304" pitchFamily="18" charset="0"/>
              </a:rPr>
              <a:t> century. Mary, Queen of Scots ( also known as Mary Stuart ), played golf just after her second husband died!</a:t>
            </a:r>
          </a:p>
          <a:p>
            <a:pPr algn="ctr"/>
            <a:r>
              <a:rPr lang="en-US" dirty="0" smtClean="0">
                <a:latin typeface="Times New Roman" panose="02020603050405020304" pitchFamily="18" charset="0"/>
                <a:cs typeface="Times New Roman" panose="02020603050405020304" pitchFamily="18" charset="0"/>
              </a:rPr>
              <a:t>Golf is very popular in Scotland, it is not very expensive, and there are many beautiful golf courses: more than 5 hundred. In the summer you can play from 7 in the morning to ten at night.</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6854248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tourdream.net/wp-content/uploads/2014/04/2014-04-02_01_Scotland-golf.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5591175" cy="3724276"/>
          </a:xfrm>
          <a:prstGeom prst="rect">
            <a:avLst/>
          </a:prstGeom>
          <a:noFill/>
          <a:extLst>
            <a:ext uri="{909E8E84-426E-40DD-AFC4-6F175D3DCCD1}">
              <a14:hiddenFill xmlns="" xmlns:a14="http://schemas.microsoft.com/office/drawing/2010/main">
                <a:solidFill>
                  <a:srgbClr val="FFFFFF"/>
                </a:solidFill>
              </a14:hiddenFill>
            </a:ext>
          </a:extLst>
        </p:spPr>
      </p:pic>
      <p:pic>
        <p:nvPicPr>
          <p:cNvPr id="10244" name="Picture 4" descr="http://pcgc.ru/wp-content/uploads/2015/09/supercoolpics_06_10102012174716.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591175" y="0"/>
            <a:ext cx="6600825" cy="3724276"/>
          </a:xfrm>
          <a:prstGeom prst="rect">
            <a:avLst/>
          </a:prstGeom>
          <a:noFill/>
          <a:extLst>
            <a:ext uri="{909E8E84-426E-40DD-AFC4-6F175D3DCCD1}">
              <a14:hiddenFill xmlns="" xmlns:a14="http://schemas.microsoft.com/office/drawing/2010/main">
                <a:solidFill>
                  <a:srgbClr val="FFFFFF"/>
                </a:solidFill>
              </a14:hiddenFill>
            </a:ext>
          </a:extLst>
        </p:spPr>
      </p:pic>
      <p:pic>
        <p:nvPicPr>
          <p:cNvPr id="10246" name="Picture 6" descr="http://www.luxurytraveladvisor.com/files/luxurytraveladvisor/nodes/2009/1063/Turnberry.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3724276"/>
            <a:ext cx="6276975" cy="3133724"/>
          </a:xfrm>
          <a:prstGeom prst="rect">
            <a:avLst/>
          </a:prstGeom>
          <a:noFill/>
          <a:extLst>
            <a:ext uri="{909E8E84-426E-40DD-AFC4-6F175D3DCCD1}">
              <a14:hiddenFill xmlns="" xmlns:a14="http://schemas.microsoft.com/office/drawing/2010/main">
                <a:solidFill>
                  <a:srgbClr val="FFFFFF"/>
                </a:solidFill>
              </a14:hiddenFill>
            </a:ext>
          </a:extLst>
        </p:spPr>
      </p:pic>
      <p:pic>
        <p:nvPicPr>
          <p:cNvPr id="10248" name="Picture 8" descr="http://images.travelpod.com/tripwow/photos/ta-00c8-4990-8c9d/scotland-the-home-of-golf-n4-abington-united-kingdom+1152_12945113730-tpfil02aw-9309.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276975" y="3725555"/>
            <a:ext cx="5915025" cy="313244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313379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06014" y="0"/>
            <a:ext cx="9720072" cy="1499616"/>
          </a:xfrm>
        </p:spPr>
        <p:txBody>
          <a:bodyPr/>
          <a:lstStyle/>
          <a:p>
            <a:pPr algn="ctr"/>
            <a:r>
              <a:rPr lang="en-US" dirty="0" smtClean="0">
                <a:latin typeface="Times New Roman" panose="02020603050405020304" pitchFamily="18" charset="0"/>
                <a:cs typeface="Times New Roman" panose="02020603050405020304" pitchFamily="18" charset="0"/>
              </a:rPr>
              <a:t>FAMOUS SCOTS</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72956" y="1351129"/>
            <a:ext cx="11919044" cy="5138382"/>
          </a:xfrm>
        </p:spPr>
        <p:txBody>
          <a:bodyPr>
            <a:normAutofit fontScale="77500" lnSpcReduction="20000"/>
          </a:bodyPr>
          <a:lstStyle/>
          <a:p>
            <a:pPr algn="ctr"/>
            <a:r>
              <a:rPr lang="en-US" dirty="0" smtClean="0">
                <a:latin typeface="Times New Roman" panose="02020603050405020304" pitchFamily="18" charset="0"/>
                <a:cs typeface="Times New Roman" panose="02020603050405020304" pitchFamily="18" charset="0"/>
              </a:rPr>
              <a:t>Scotland has given the world many famous people: writers and poets, scientists and thinkers – Robert Burns, Walter Scott, Robert Louis Stevenson, Arthur Conan Doyle, Josh Logie Baird, Alexander Bell, Alexander Fleming, Adam Smith, James Watt, David Hume and John Stuart Mill.</a:t>
            </a:r>
          </a:p>
          <a:p>
            <a:pPr algn="ctr"/>
            <a:r>
              <a:rPr lang="en-US" dirty="0" smtClean="0">
                <a:latin typeface="Times New Roman" panose="02020603050405020304" pitchFamily="18" charset="0"/>
                <a:cs typeface="Times New Roman" panose="02020603050405020304" pitchFamily="18" charset="0"/>
              </a:rPr>
              <a:t>Robert Burns is Scotland’s national poet. He was born on the 25</a:t>
            </a:r>
            <a:r>
              <a:rPr lang="en-US" baseline="30000" dirty="0" smtClean="0">
                <a:latin typeface="Times New Roman" panose="02020603050405020304" pitchFamily="18" charset="0"/>
                <a:cs typeface="Times New Roman" panose="02020603050405020304" pitchFamily="18" charset="0"/>
              </a:rPr>
              <a:t>th</a:t>
            </a:r>
            <a:r>
              <a:rPr lang="en-US" dirty="0" smtClean="0">
                <a:latin typeface="Times New Roman" panose="02020603050405020304" pitchFamily="18" charset="0"/>
                <a:cs typeface="Times New Roman" panose="02020603050405020304" pitchFamily="18" charset="0"/>
              </a:rPr>
              <a:t> of January, 1759. His most famous poem and song outside Scotland is called ‘ Auld Lang Syne ’:</a:t>
            </a:r>
          </a:p>
          <a:p>
            <a:pPr algn="ctr"/>
            <a:r>
              <a:rPr lang="en-US" dirty="0" smtClean="0">
                <a:latin typeface="Times New Roman" panose="02020603050405020304" pitchFamily="18" charset="0"/>
                <a:cs typeface="Times New Roman" panose="02020603050405020304" pitchFamily="18" charset="0"/>
              </a:rPr>
              <a:t>Should auld acquaintance be forgot</a:t>
            </a:r>
          </a:p>
          <a:p>
            <a:pPr algn="ctr"/>
            <a:r>
              <a:rPr lang="en-US" dirty="0" smtClean="0">
                <a:latin typeface="Times New Roman" panose="02020603050405020304" pitchFamily="18" charset="0"/>
                <a:cs typeface="Times New Roman" panose="02020603050405020304" pitchFamily="18" charset="0"/>
              </a:rPr>
              <a:t>And never brought to mind</a:t>
            </a:r>
          </a:p>
          <a:p>
            <a:pPr algn="ctr"/>
            <a:r>
              <a:rPr lang="en-US" dirty="0" smtClean="0">
                <a:latin typeface="Times New Roman" panose="02020603050405020304" pitchFamily="18" charset="0"/>
                <a:cs typeface="Times New Roman" panose="02020603050405020304" pitchFamily="18" charset="0"/>
              </a:rPr>
              <a:t>Should auld acquaintance be forgot</a:t>
            </a:r>
          </a:p>
          <a:p>
            <a:pPr algn="ctr"/>
            <a:r>
              <a:rPr lang="en-US" dirty="0" smtClean="0">
                <a:latin typeface="Times New Roman" panose="02020603050405020304" pitchFamily="18" charset="0"/>
                <a:cs typeface="Times New Roman" panose="02020603050405020304" pitchFamily="18" charset="0"/>
              </a:rPr>
              <a:t>For the sake of auld lang syne.</a:t>
            </a:r>
          </a:p>
          <a:p>
            <a:pPr algn="ctr"/>
            <a:r>
              <a:rPr lang="en-US" dirty="0" smtClean="0">
                <a:latin typeface="Times New Roman" panose="02020603050405020304" pitchFamily="18" charset="0"/>
                <a:cs typeface="Times New Roman" panose="02020603050405020304" pitchFamily="18" charset="0"/>
              </a:rPr>
              <a:t>For auld lang syne, my dear,</a:t>
            </a:r>
          </a:p>
          <a:p>
            <a:pPr algn="ctr"/>
            <a:r>
              <a:rPr lang="en-US" dirty="0" smtClean="0">
                <a:latin typeface="Times New Roman" panose="02020603050405020304" pitchFamily="18" charset="0"/>
                <a:cs typeface="Times New Roman" panose="02020603050405020304" pitchFamily="18" charset="0"/>
              </a:rPr>
              <a:t>For auld lang syne</a:t>
            </a:r>
          </a:p>
          <a:p>
            <a:pPr algn="ctr"/>
            <a:r>
              <a:rPr lang="en-US" dirty="0" smtClean="0">
                <a:latin typeface="Times New Roman" panose="02020603050405020304" pitchFamily="18" charset="0"/>
                <a:cs typeface="Times New Roman" panose="02020603050405020304" pitchFamily="18" charset="0"/>
              </a:rPr>
              <a:t>We’ll take a cup of kindness yet,</a:t>
            </a:r>
          </a:p>
          <a:p>
            <a:pPr algn="ctr"/>
            <a:r>
              <a:rPr lang="en-US" dirty="0" smtClean="0">
                <a:latin typeface="Times New Roman" panose="02020603050405020304" pitchFamily="18" charset="0"/>
                <a:cs typeface="Times New Roman" panose="02020603050405020304" pitchFamily="18" charset="0"/>
              </a:rPr>
              <a:t>For the sake of auld lang syne.</a:t>
            </a:r>
          </a:p>
          <a:p>
            <a:pPr algn="ctr"/>
            <a:r>
              <a:rPr lang="en-US" dirty="0" smtClean="0">
                <a:latin typeface="Times New Roman" panose="02020603050405020304" pitchFamily="18" charset="0"/>
                <a:cs typeface="Times New Roman" panose="02020603050405020304" pitchFamily="18" charset="0"/>
              </a:rPr>
              <a:t>When British people celebrate the coming of the New Year at midnight, they hold hands in a large circle and sing this song.</a:t>
            </a:r>
          </a:p>
          <a:p>
            <a:pPr algn="ctr">
              <a:buNone/>
            </a:pPr>
            <a:r>
              <a:rPr lang="en-US" dirty="0" smtClean="0">
                <a:latin typeface="Times New Roman" panose="02020603050405020304" pitchFamily="18" charset="0"/>
                <a:cs typeface="Times New Roman" panose="02020603050405020304" pitchFamily="18" charset="0"/>
              </a:rPr>
              <a:t>Every year on Burns’ birthday  people have parties, eat haggis, drink whisky, dance to bagpipe music and read his poems.</a:t>
            </a:r>
          </a:p>
          <a:p>
            <a:endParaRPr lang="ru-RU" dirty="0"/>
          </a:p>
        </p:txBody>
      </p:sp>
    </p:spTree>
    <p:extLst>
      <p:ext uri="{BB962C8B-B14F-4D97-AF65-F5344CB8AC3E}">
        <p14:creationId xmlns="" xmlns:p14="http://schemas.microsoft.com/office/powerpoint/2010/main" val="14877849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s-media-cache-ak0.pinimg.com/736x/53/73/85/5373854a8b2329e350f26762f0ece4e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 y="0"/>
            <a:ext cx="6974007" cy="6858000"/>
          </a:xfrm>
          <a:prstGeom prst="rect">
            <a:avLst/>
          </a:prstGeom>
          <a:noFill/>
          <a:extLst>
            <a:ext uri="{909E8E84-426E-40DD-AFC4-6F175D3DCCD1}">
              <a14:hiddenFill xmlns="" xmlns:a14="http://schemas.microsoft.com/office/drawing/2010/main">
                <a:solidFill>
                  <a:srgbClr val="FFFFFF"/>
                </a:solidFill>
              </a14:hiddenFill>
            </a:ext>
          </a:extLst>
        </p:spPr>
      </p:pic>
      <p:pic>
        <p:nvPicPr>
          <p:cNvPr id="11268" name="Picture 4" descr="https://i.ytimg.com/vi/TuBpPRIt9DA/maxresdefault.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974006" y="0"/>
            <a:ext cx="5215503" cy="3569777"/>
          </a:xfrm>
          <a:prstGeom prst="rect">
            <a:avLst/>
          </a:prstGeom>
          <a:noFill/>
          <a:extLst>
            <a:ext uri="{909E8E84-426E-40DD-AFC4-6F175D3DCCD1}">
              <a14:hiddenFill xmlns="" xmlns:a14="http://schemas.microsoft.com/office/drawing/2010/main">
                <a:solidFill>
                  <a:srgbClr val="FFFFFF"/>
                </a:solidFill>
              </a14:hiddenFill>
            </a:ext>
          </a:extLst>
        </p:spPr>
      </p:pic>
      <p:pic>
        <p:nvPicPr>
          <p:cNvPr id="11270" name="Picture 6" descr="http://2.bp.blogspot.com/-6uQiRqf_qmI/UQIFNUe5W-I/AAAAAAAADgs/RvZnAZS9vUA/s1600/Picture+4.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974006" y="3569777"/>
            <a:ext cx="5217994" cy="328822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433339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a:latin typeface="Times New Roman" panose="02020603050405020304" pitchFamily="18" charset="0"/>
                <a:cs typeface="Times New Roman" panose="02020603050405020304" pitchFamily="18" charset="0"/>
              </a:rPr>
              <a:t>FOR REFERENCE</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24128" y="1876301"/>
            <a:ext cx="9720073" cy="4433059"/>
          </a:xfrm>
        </p:spPr>
        <p:txBody>
          <a:bodyPr/>
          <a:lstStyle/>
          <a:p>
            <a:pPr algn="ctr"/>
            <a:r>
              <a:rPr lang="en-US" dirty="0" smtClean="0">
                <a:latin typeface="Times New Roman" panose="02020603050405020304" pitchFamily="18" charset="0"/>
                <a:cs typeface="Times New Roman" panose="02020603050405020304" pitchFamily="18" charset="0"/>
              </a:rPr>
              <a:t>The Island of Lewis is famous for its mysterious standing stones. The most important stone circle is near Callanish. Dated from 4,000 years ago, the site consists of over 50 standing stones, arranged in the form of a Celtic Cross. No one knows for sure why they are here. Some say it was a religious place, others say it was an ancient calendar.</a:t>
            </a:r>
            <a:endParaRPr lang="ru-RU" dirty="0">
              <a:latin typeface="Times New Roman" panose="02020603050405020304" pitchFamily="18" charset="0"/>
              <a:cs typeface="Times New Roman" panose="02020603050405020304" pitchFamily="18" charset="0"/>
            </a:endParaRPr>
          </a:p>
        </p:txBody>
      </p:sp>
      <p:pic>
        <p:nvPicPr>
          <p:cNvPr id="12290" name="Picture 2" descr="https://c1.staticflickr.com/3/2454/3798088971_a9223888b1.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5612" y="3711912"/>
            <a:ext cx="4184836" cy="2795588"/>
          </a:xfrm>
          <a:prstGeom prst="rect">
            <a:avLst/>
          </a:prstGeom>
          <a:noFill/>
          <a:extLst>
            <a:ext uri="{909E8E84-426E-40DD-AFC4-6F175D3DCCD1}">
              <a14:hiddenFill xmlns="" xmlns:a14="http://schemas.microsoft.com/office/drawing/2010/main">
                <a:solidFill>
                  <a:srgbClr val="FFFFFF"/>
                </a:solidFill>
              </a14:hiddenFill>
            </a:ext>
          </a:extLst>
        </p:spPr>
      </p:pic>
      <p:pic>
        <p:nvPicPr>
          <p:cNvPr id="12292" name="Picture 4" descr="http://4.bp.blogspot.com/-vX8zK9kNtuM/VJ04_WQZs_I/AAAAAAAATco/1UDRMsAPM0c/s1600/01%2Bcallanish_standing_stones%2Bcircle.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220805" y="3852634"/>
            <a:ext cx="4614203" cy="259548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4235490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HILLS, GLENS AND LOCHS</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marL="0" indent="0" algn="ctr">
              <a:buNone/>
            </a:pPr>
            <a:r>
              <a:rPr lang="en-US" dirty="0">
                <a:latin typeface="Times New Roman" panose="02020603050405020304" pitchFamily="18" charset="0"/>
                <a:cs typeface="Times New Roman" panose="02020603050405020304" pitchFamily="18" charset="0"/>
              </a:rPr>
              <a:t>Scotland is a country of romantic landscapes. Its </a:t>
            </a:r>
            <a:r>
              <a:rPr lang="en-US" dirty="0" smtClean="0">
                <a:latin typeface="Times New Roman" panose="02020603050405020304" pitchFamily="18" charset="0"/>
                <a:cs typeface="Times New Roman" panose="02020603050405020304" pitchFamily="18" charset="0"/>
              </a:rPr>
              <a:t>hills</a:t>
            </a:r>
            <a:r>
              <a:rPr lang="en-US" dirty="0">
                <a:latin typeface="Times New Roman" panose="02020603050405020304" pitchFamily="18" charset="0"/>
                <a:cs typeface="Times New Roman" panose="02020603050405020304" pitchFamily="18" charset="0"/>
              </a:rPr>
              <a:t>, glens and lochs have inspired many songs, poems and legends. If you travel all over Scotland, you’ll see that it consists of three main parts: Lowlands, Uplands and Highlands. Scotland is also a land of coastlines and lonely islands where no place is far from the ocean.</a:t>
            </a:r>
            <a:r>
              <a:rPr lang="en-US" dirty="0" smtClean="0">
                <a:latin typeface="Times New Roman" panose="02020603050405020304" pitchFamily="18" charset="0"/>
                <a:cs typeface="Times New Roman" panose="02020603050405020304" pitchFamily="18" charset="0"/>
              </a:rPr>
              <a:t/>
            </a:r>
            <a:br>
              <a:rPr lang="en-US" dirty="0" smtClean="0">
                <a:latin typeface="Times New Roman" panose="02020603050405020304" pitchFamily="18" charset="0"/>
                <a:cs typeface="Times New Roman" panose="02020603050405020304" pitchFamily="18" charset="0"/>
              </a:rPr>
            </a:br>
            <a:r>
              <a:rPr lang="en-US" dirty="0" smtClean="0">
                <a:latin typeface="Times New Roman" panose="02020603050405020304" pitchFamily="18" charset="0"/>
                <a:cs typeface="Times New Roman" panose="02020603050405020304" pitchFamily="18" charset="0"/>
              </a:rPr>
              <a:t/>
            </a:r>
            <a:br>
              <a:rPr lang="en-US" dirty="0" smtClean="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The highest mountain in Scotland is Ben Nevis (1343m). It’s also the highest mountain in Great Britain. The biggest and most beautiful lake in Scotland is Loch Lomond, but the most famous one is Loch Ness with its </a:t>
            </a:r>
            <a:r>
              <a:rPr lang="en-US" dirty="0" smtClean="0">
                <a:latin typeface="Times New Roman" panose="02020603050405020304" pitchFamily="18" charset="0"/>
                <a:cs typeface="Times New Roman" panose="02020603050405020304" pitchFamily="18" charset="0"/>
              </a:rPr>
              <a:t>mysterious monster Nessie. Nessie sometimes appears to scare the tourists but only in fine weather, which is a great rarity for Scotland.</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(Other countries have higher mountains, deeper lakes and broader valleys, but the unique Scottish combination of mountain, loch and glen continues to capture the hearts of all who come here).</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1813766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HOGMANAY</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algn="ctr"/>
            <a:r>
              <a:rPr lang="en-US" dirty="0" smtClean="0">
                <a:latin typeface="Times New Roman" panose="02020603050405020304" pitchFamily="18" charset="0"/>
                <a:cs typeface="Times New Roman" panose="02020603050405020304" pitchFamily="18" charset="0"/>
              </a:rPr>
              <a:t>Hogmanay is the name for the Scottish New Year’s Eve. It’s more important than Christmas in Scotland. People go ‘ first footing ‘ – they visit a neighbor’s house after midnight and give them a piece of coal, some bread, some salt, and a coin for good luck. Many people believe that you will have good luck for the coming year if the first person to enter your house after midnight is a ‘ tall dark stranger ‘. There is much dancing and singing until the early hours of the morning.</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8770549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l-pics.livejournal.com/drugoi/pic/012ha9be.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
            <a:ext cx="5645041" cy="3316406"/>
          </a:xfrm>
          <a:prstGeom prst="rect">
            <a:avLst/>
          </a:prstGeom>
          <a:noFill/>
          <a:extLst>
            <a:ext uri="{909E8E84-426E-40DD-AFC4-6F175D3DCCD1}">
              <a14:hiddenFill xmlns="" xmlns:a14="http://schemas.microsoft.com/office/drawing/2010/main">
                <a:solidFill>
                  <a:srgbClr val="FFFFFF"/>
                </a:solidFill>
              </a14:hiddenFill>
            </a:ext>
          </a:extLst>
        </p:spPr>
      </p:pic>
      <p:pic>
        <p:nvPicPr>
          <p:cNvPr id="13316" name="Picture 4" descr="http://i1.dailyrecord.co.uk/incoming/article2976177.ece/ALTERNATES/s615/Edinburgh-fireworks-hogmanay.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645041" y="1"/>
            <a:ext cx="6546959" cy="3316406"/>
          </a:xfrm>
          <a:prstGeom prst="rect">
            <a:avLst/>
          </a:prstGeom>
          <a:noFill/>
          <a:extLst>
            <a:ext uri="{909E8E84-426E-40DD-AFC4-6F175D3DCCD1}">
              <a14:hiddenFill xmlns="" xmlns:a14="http://schemas.microsoft.com/office/drawing/2010/main">
                <a:solidFill>
                  <a:srgbClr val="FFFFFF"/>
                </a:solidFill>
              </a14:hiddenFill>
            </a:ext>
          </a:extLst>
        </p:spPr>
      </p:pic>
      <p:pic>
        <p:nvPicPr>
          <p:cNvPr id="13318" name="Picture 6" descr="http://files.stv.tv/imagebase/216/605x234/216953-hogmanay.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3316407"/>
            <a:ext cx="5645041" cy="3541593"/>
          </a:xfrm>
          <a:prstGeom prst="rect">
            <a:avLst/>
          </a:prstGeom>
          <a:noFill/>
          <a:extLst>
            <a:ext uri="{909E8E84-426E-40DD-AFC4-6F175D3DCCD1}">
              <a14:hiddenFill xmlns="" xmlns:a14="http://schemas.microsoft.com/office/drawing/2010/main">
                <a:solidFill>
                  <a:srgbClr val="FFFFFF"/>
                </a:solidFill>
              </a14:hiddenFill>
            </a:ext>
          </a:extLst>
        </p:spPr>
      </p:pic>
      <p:pic>
        <p:nvPicPr>
          <p:cNvPr id="13322" name="Picture 10" descr="http://www.qmile.com/images/easyblog_shared/Hogmanay/3-Edinburghs-Hogmanay.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645041" y="3316407"/>
            <a:ext cx="6546959" cy="354159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7893010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SCOTLAND’S CITIES</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algn="ctr"/>
            <a:r>
              <a:rPr lang="en-US" dirty="0" smtClean="0">
                <a:latin typeface="Times New Roman" panose="02020603050405020304" pitchFamily="18" charset="0"/>
                <a:cs typeface="Times New Roman" panose="02020603050405020304" pitchFamily="18" charset="0"/>
              </a:rPr>
              <a:t>Scotland has a large territory – about 79,000 square </a:t>
            </a:r>
            <a:r>
              <a:rPr lang="en-US" dirty="0" err="1" smtClean="0">
                <a:latin typeface="Times New Roman" panose="02020603050405020304" pitchFamily="18" charset="0"/>
                <a:cs typeface="Times New Roman" panose="02020603050405020304" pitchFamily="18" charset="0"/>
              </a:rPr>
              <a:t>kms</a:t>
            </a:r>
            <a:r>
              <a:rPr lang="en-US" dirty="0" smtClean="0">
                <a:latin typeface="Times New Roman" panose="02020603050405020304" pitchFamily="18" charset="0"/>
                <a:cs typeface="Times New Roman" panose="02020603050405020304" pitchFamily="18" charset="0"/>
              </a:rPr>
              <a:t> – but most people live in the cities of Edinburgh, Glasgow, Aberdeen and Dundee.</a:t>
            </a:r>
          </a:p>
          <a:p>
            <a:pPr algn="ctr"/>
            <a:r>
              <a:rPr lang="en-US" dirty="0" smtClean="0">
                <a:latin typeface="Times New Roman" panose="02020603050405020304" pitchFamily="18" charset="0"/>
                <a:cs typeface="Times New Roman" panose="02020603050405020304" pitchFamily="18" charset="0"/>
              </a:rPr>
              <a:t>The capital of Scotland, Edinburgh, is one of the most beautiful and romantic cities in the world. Like Rome, it was built on seven hills.</a:t>
            </a:r>
          </a:p>
          <a:p>
            <a:pPr algn="ctr"/>
            <a:r>
              <a:rPr lang="en-US" dirty="0" smtClean="0">
                <a:latin typeface="Times New Roman" panose="02020603050405020304" pitchFamily="18" charset="0"/>
                <a:cs typeface="Times New Roman" panose="02020603050405020304" pitchFamily="18" charset="0"/>
              </a:rPr>
              <a:t>The Castle of Edinburgh has become a national symbol of Scotland.</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2454965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www.escv2015.com/images/E%20from%20Carlton%20Hill.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6071997" cy="3384645"/>
          </a:xfrm>
          <a:prstGeom prst="rect">
            <a:avLst/>
          </a:prstGeom>
          <a:noFill/>
          <a:extLst>
            <a:ext uri="{909E8E84-426E-40DD-AFC4-6F175D3DCCD1}">
              <a14:hiddenFill xmlns="" xmlns:a14="http://schemas.microsoft.com/office/drawing/2010/main">
                <a:solidFill>
                  <a:srgbClr val="FFFFFF"/>
                </a:solidFill>
              </a14:hiddenFill>
            </a:ext>
          </a:extLst>
        </p:spPr>
      </p:pic>
      <p:pic>
        <p:nvPicPr>
          <p:cNvPr id="14340" name="Picture 4" descr="http://www.bestourism.com/img/items/big/1172/Edinburgh-in-Scotland_Edinburgh-Castle_4328.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071997" y="1"/>
            <a:ext cx="6120003" cy="3384644"/>
          </a:xfrm>
          <a:prstGeom prst="rect">
            <a:avLst/>
          </a:prstGeom>
          <a:noFill/>
          <a:extLst>
            <a:ext uri="{909E8E84-426E-40DD-AFC4-6F175D3DCCD1}">
              <a14:hiddenFill xmlns="" xmlns:a14="http://schemas.microsoft.com/office/drawing/2010/main">
                <a:solidFill>
                  <a:srgbClr val="FFFFFF"/>
                </a:solidFill>
              </a14:hiddenFill>
            </a:ext>
          </a:extLst>
        </p:spPr>
      </p:pic>
      <p:pic>
        <p:nvPicPr>
          <p:cNvPr id="14342" name="Picture 6" descr="http://i.dailymail.co.uk/i/pix/2015/04/10/15/276F854D00000578-2958900-image-m-16_1428677970583.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 y="3384645"/>
            <a:ext cx="6071997" cy="3473355"/>
          </a:xfrm>
          <a:prstGeom prst="rect">
            <a:avLst/>
          </a:prstGeom>
          <a:noFill/>
          <a:extLst>
            <a:ext uri="{909E8E84-426E-40DD-AFC4-6F175D3DCCD1}">
              <a14:hiddenFill xmlns="" xmlns:a14="http://schemas.microsoft.com/office/drawing/2010/main">
                <a:solidFill>
                  <a:srgbClr val="FFFFFF"/>
                </a:solidFill>
              </a14:hiddenFill>
            </a:ext>
          </a:extLst>
        </p:spPr>
      </p:pic>
      <p:pic>
        <p:nvPicPr>
          <p:cNvPr id="14344" name="Picture 8" descr="http://diwc.co.uk/wp-content/uploads/2015/08/v_a_at_dundee_building_u270112.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071996" y="3384645"/>
            <a:ext cx="6120004" cy="347932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9846259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Do YOU KNOW?</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24128" y="2286000"/>
            <a:ext cx="10043675" cy="4023360"/>
          </a:xfrm>
        </p:spPr>
        <p:txBody>
          <a:bodyPr>
            <a:normAutofit fontScale="92500"/>
          </a:bodyPr>
          <a:lstStyle/>
          <a:p>
            <a:pPr algn="ctr">
              <a:buFont typeface="Wingdings" pitchFamily="2" charset="2"/>
              <a:buChar char="§"/>
            </a:pPr>
            <a:r>
              <a:rPr lang="en-US" dirty="0"/>
              <a:t> </a:t>
            </a:r>
            <a:r>
              <a:rPr lang="en-US" dirty="0" smtClean="0">
                <a:latin typeface="Times New Roman" panose="02020603050405020304" pitchFamily="18" charset="0"/>
                <a:cs typeface="Times New Roman" panose="02020603050405020304" pitchFamily="18" charset="0"/>
              </a:rPr>
              <a:t>Scottish people are called Scots but not Scotch. Scotch is a strong drink made in Scotland.</a:t>
            </a:r>
          </a:p>
          <a:p>
            <a:pPr algn="ctr">
              <a:buFont typeface="Wingdings" pitchFamily="2" charset="2"/>
              <a:buChar char="§"/>
            </a:pPr>
            <a:r>
              <a:rPr lang="en-US" dirty="0" smtClean="0">
                <a:latin typeface="Times New Roman" panose="02020603050405020304" pitchFamily="18" charset="0"/>
                <a:cs typeface="Times New Roman" panose="02020603050405020304" pitchFamily="18" charset="0"/>
              </a:rPr>
              <a:t> Scotland has about 790 islands, but people live only on 130 of them.</a:t>
            </a:r>
          </a:p>
          <a:p>
            <a:pPr algn="ctr">
              <a:buFont typeface="Wingdings" pitchFamily="2" charset="2"/>
              <a:buChar char="§"/>
            </a:pPr>
            <a:r>
              <a:rPr lang="en-US" dirty="0" smtClean="0">
                <a:latin typeface="Times New Roman" panose="02020603050405020304" pitchFamily="18" charset="0"/>
                <a:cs typeface="Times New Roman" panose="02020603050405020304" pitchFamily="18" charset="0"/>
              </a:rPr>
              <a:t> The Romans called Scotland Caledonia. Today, this is still the poetic name for Scotland.</a:t>
            </a:r>
          </a:p>
          <a:p>
            <a:pPr algn="ctr">
              <a:buFont typeface="Wingdings" pitchFamily="2" charset="2"/>
              <a:buChar char="§"/>
            </a:pPr>
            <a:r>
              <a:rPr lang="en-US" dirty="0" smtClean="0">
                <a:latin typeface="Times New Roman" panose="02020603050405020304" pitchFamily="18" charset="0"/>
                <a:cs typeface="Times New Roman" panose="02020603050405020304" pitchFamily="18" charset="0"/>
              </a:rPr>
              <a:t>Queen Elizabeth II of Great Britain has her own colour of tartan : grey with black, red n blue. </a:t>
            </a:r>
          </a:p>
          <a:p>
            <a:pPr algn="ctr">
              <a:buFont typeface="Wingdings" pitchFamily="2" charset="2"/>
              <a:buChar char="§"/>
            </a:pPr>
            <a:r>
              <a:rPr lang="en-US" dirty="0" smtClean="0">
                <a:latin typeface="Times New Roman" panose="02020603050405020304" pitchFamily="18" charset="0"/>
                <a:cs typeface="Times New Roman" panose="02020603050405020304" pitchFamily="18" charset="0"/>
              </a:rPr>
              <a:t> The flag of Scotland is known as the Saltire or St Andrews Cross.</a:t>
            </a:r>
          </a:p>
          <a:p>
            <a:pPr algn="ctr">
              <a:buFont typeface="Wingdings" pitchFamily="2" charset="2"/>
              <a:buChar char="§"/>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The Gaelic alphabet has 18 letters ( J, K, Q, V, W, X, Y and Z are not used).</a:t>
            </a:r>
          </a:p>
          <a:p>
            <a:pPr algn="ctr">
              <a:buFont typeface="Wingdings" pitchFamily="2" charset="2"/>
              <a:buChar char="§"/>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Be careful if you are offered a ‘ wee dram’ in Scotland: you’ll be given some whisky to drink and you will probably have to drink it all in one go!</a:t>
            </a:r>
          </a:p>
          <a:p>
            <a:pPr algn="ctr">
              <a:buFont typeface="Wingdings" pitchFamily="2" charset="2"/>
              <a:buChar char="§"/>
            </a:pPr>
            <a:r>
              <a:rPr lang="en-US"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JK Rowling created the first of the Harry Potter books, writing from an Edinburgh café. </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503490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GREAT SCOTS QUIZ</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lnSpcReduction="10000"/>
          </a:bodyPr>
          <a:lstStyle/>
          <a:p>
            <a:pPr marL="0" indent="0" algn="ctr">
              <a:buNone/>
            </a:pPr>
            <a:r>
              <a:rPr lang="en-US" dirty="0" smtClean="0"/>
              <a:t>  THE MAN AND HIS WORK OR INVENTION.</a:t>
            </a:r>
          </a:p>
          <a:p>
            <a:pPr>
              <a:buFont typeface="Wingdings" pitchFamily="2" charset="2"/>
              <a:buChar char="§"/>
            </a:pPr>
            <a:r>
              <a:rPr lang="en-US" dirty="0" smtClean="0"/>
              <a:t> ‘ The Hound of the Baskervilles ‘ – Sir Arthur Conan Doyle.</a:t>
            </a:r>
          </a:p>
          <a:p>
            <a:pPr>
              <a:buFont typeface="Wingdings" pitchFamily="2" charset="2"/>
              <a:buChar char="§"/>
            </a:pPr>
            <a:r>
              <a:rPr lang="en-US" dirty="0"/>
              <a:t> </a:t>
            </a:r>
            <a:r>
              <a:rPr lang="en-US" dirty="0" smtClean="0"/>
              <a:t>The raincoat – Charles Macintosh.</a:t>
            </a:r>
          </a:p>
          <a:p>
            <a:pPr>
              <a:buFont typeface="Wingdings" pitchFamily="2" charset="2"/>
              <a:buChar char="§"/>
            </a:pPr>
            <a:r>
              <a:rPr lang="en-US" dirty="0"/>
              <a:t> </a:t>
            </a:r>
            <a:r>
              <a:rPr lang="en-US" dirty="0" smtClean="0"/>
              <a:t>‘ Treasure Island ’ – Robert Louis Stevenson.</a:t>
            </a:r>
          </a:p>
          <a:p>
            <a:pPr>
              <a:buFont typeface="Wingdings" pitchFamily="2" charset="2"/>
              <a:buChar char="§"/>
            </a:pPr>
            <a:r>
              <a:rPr lang="en-US" dirty="0"/>
              <a:t> </a:t>
            </a:r>
            <a:r>
              <a:rPr lang="en-US" dirty="0" smtClean="0"/>
              <a:t>The telephone – Alexander Bell.</a:t>
            </a:r>
          </a:p>
          <a:p>
            <a:pPr>
              <a:buFont typeface="Wingdings" pitchFamily="2" charset="2"/>
              <a:buChar char="§"/>
            </a:pPr>
            <a:r>
              <a:rPr lang="en-US" dirty="0"/>
              <a:t> </a:t>
            </a:r>
            <a:r>
              <a:rPr lang="en-US" dirty="0" smtClean="0"/>
              <a:t>‘ The Wealth of Nations ’ – Adam Smith.</a:t>
            </a:r>
          </a:p>
          <a:p>
            <a:pPr>
              <a:buFont typeface="Wingdings" pitchFamily="2" charset="2"/>
              <a:buChar char="§"/>
            </a:pPr>
            <a:r>
              <a:rPr lang="en-US" dirty="0"/>
              <a:t> T</a:t>
            </a:r>
            <a:r>
              <a:rPr lang="en-US" dirty="0" smtClean="0"/>
              <a:t>he penicillin – Alexander Fleming.</a:t>
            </a:r>
          </a:p>
          <a:p>
            <a:pPr>
              <a:buFont typeface="Wingdings" pitchFamily="2" charset="2"/>
              <a:buChar char="§"/>
            </a:pPr>
            <a:r>
              <a:rPr lang="en-US" dirty="0"/>
              <a:t> </a:t>
            </a:r>
            <a:r>
              <a:rPr lang="en-US" dirty="0" smtClean="0"/>
              <a:t>‘ Auld Lang Syne’ – Robert Burns.</a:t>
            </a:r>
          </a:p>
          <a:p>
            <a:pPr>
              <a:buFont typeface="Wingdings" pitchFamily="2" charset="2"/>
              <a:buChar char="§"/>
            </a:pPr>
            <a:r>
              <a:rPr lang="en-US" dirty="0"/>
              <a:t> </a:t>
            </a:r>
            <a:r>
              <a:rPr lang="en-US" dirty="0" smtClean="0"/>
              <a:t>‘ Ivanhoe ‘ – Sir Walter Scott.</a:t>
            </a:r>
          </a:p>
          <a:p>
            <a:pPr>
              <a:buFont typeface="Wingdings" panose="05000000000000000000" pitchFamily="2" charset="2"/>
              <a:buChar char="v"/>
            </a:pPr>
            <a:endParaRPr lang="en-US" dirty="0" smtClean="0"/>
          </a:p>
          <a:p>
            <a:endParaRPr lang="ru-RU" dirty="0"/>
          </a:p>
        </p:txBody>
      </p:sp>
    </p:spTree>
    <p:extLst>
      <p:ext uri="{BB962C8B-B14F-4D97-AF65-F5344CB8AC3E}">
        <p14:creationId xmlns="" xmlns:p14="http://schemas.microsoft.com/office/powerpoint/2010/main" val="7236636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23855" y="688770"/>
            <a:ext cx="4310742" cy="830997"/>
          </a:xfrm>
          <a:prstGeom prst="rect">
            <a:avLst/>
          </a:prstGeom>
        </p:spPr>
        <p:txBody>
          <a:bodyPr wrap="square">
            <a:spAutoFit/>
          </a:bodyPr>
          <a:lstStyle/>
          <a:p>
            <a:r>
              <a:rPr lang="en-US" sz="2000" dirty="0" smtClean="0">
                <a:latin typeface="Times New Roman" panose="02020603050405020304" pitchFamily="18" charset="0"/>
                <a:cs typeface="Times New Roman" panose="02020603050405020304" pitchFamily="18" charset="0"/>
              </a:rPr>
              <a:t>           </a:t>
            </a:r>
            <a:r>
              <a:rPr lang="en-US" sz="4800" dirty="0" smtClean="0">
                <a:latin typeface="Times New Roman" panose="02020603050405020304" pitchFamily="18" charset="0"/>
                <a:cs typeface="Times New Roman" panose="02020603050405020304" pitchFamily="18" charset="0"/>
              </a:rPr>
              <a:t>SOURCES</a:t>
            </a:r>
            <a:endParaRPr lang="ru-RU" sz="4800" dirty="0"/>
          </a:p>
        </p:txBody>
      </p:sp>
      <p:sp>
        <p:nvSpPr>
          <p:cNvPr id="4" name="TextBox 3"/>
          <p:cNvSpPr txBox="1"/>
          <p:nvPr/>
        </p:nvSpPr>
        <p:spPr>
          <a:xfrm>
            <a:off x="1258784" y="2066306"/>
            <a:ext cx="8728364" cy="3877985"/>
          </a:xfrm>
          <a:prstGeom prst="rect">
            <a:avLst/>
          </a:prstGeom>
          <a:noFill/>
        </p:spPr>
        <p:txBody>
          <a:bodyPr wrap="square" rtlCol="0">
            <a:spAutoFit/>
          </a:bodyPr>
          <a:lstStyle/>
          <a:p>
            <a:pPr>
              <a:buFont typeface="Wingdings" pitchFamily="2" charset="2"/>
              <a:buChar char="§"/>
            </a:pPr>
            <a:r>
              <a:rPr lang="en-US" sz="2400" dirty="0" smtClean="0">
                <a:solidFill>
                  <a:schemeClr val="bg2">
                    <a:lumMod val="10000"/>
                  </a:schemeClr>
                </a:solidFill>
                <a:latin typeface="Times New Roman" pitchFamily="18" charset="0"/>
                <a:cs typeface="Times New Roman" pitchFamily="18" charset="0"/>
              </a:rPr>
              <a:t> The </a:t>
            </a:r>
            <a:r>
              <a:rPr lang="en-US" sz="2400" dirty="0" smtClean="0">
                <a:solidFill>
                  <a:schemeClr val="bg2">
                    <a:lumMod val="10000"/>
                  </a:schemeClr>
                </a:solidFill>
                <a:latin typeface="Times New Roman" pitchFamily="18" charset="0"/>
                <a:cs typeface="Times New Roman" pitchFamily="18" charset="0"/>
              </a:rPr>
              <a:t>magazine “Speak Out  No 3 (79), 2010</a:t>
            </a:r>
          </a:p>
          <a:p>
            <a:pPr>
              <a:buFont typeface="Wingdings" pitchFamily="2" charset="2"/>
              <a:buChar char="§"/>
            </a:pPr>
            <a:r>
              <a:rPr lang="en-US" sz="2400" dirty="0" smtClean="0">
                <a:solidFill>
                  <a:schemeClr val="bg2">
                    <a:lumMod val="10000"/>
                  </a:schemeClr>
                </a:solidFill>
                <a:latin typeface="Times New Roman" pitchFamily="18" charset="0"/>
                <a:cs typeface="Times New Roman" pitchFamily="18" charset="0"/>
              </a:rPr>
              <a:t> The </a:t>
            </a:r>
            <a:r>
              <a:rPr lang="en-US" sz="2400" dirty="0" smtClean="0">
                <a:solidFill>
                  <a:schemeClr val="bg2">
                    <a:lumMod val="10000"/>
                  </a:schemeClr>
                </a:solidFill>
                <a:latin typeface="Times New Roman" pitchFamily="18" charset="0"/>
                <a:cs typeface="Times New Roman" pitchFamily="18" charset="0"/>
              </a:rPr>
              <a:t>magazine “Speak Out  No 6 (82), 2010</a:t>
            </a:r>
          </a:p>
          <a:p>
            <a:pPr>
              <a:buFont typeface="Wingdings" pitchFamily="2" charset="2"/>
              <a:buChar char="§"/>
            </a:pPr>
            <a:r>
              <a:rPr lang="en-US" sz="2400" dirty="0" smtClean="0">
                <a:solidFill>
                  <a:schemeClr val="bg2">
                    <a:lumMod val="10000"/>
                  </a:schemeClr>
                </a:solidFill>
                <a:latin typeface="Times New Roman" pitchFamily="18" charset="0"/>
                <a:cs typeface="Times New Roman" pitchFamily="18" charset="0"/>
              </a:rPr>
              <a:t> The </a:t>
            </a:r>
            <a:r>
              <a:rPr lang="en-US" sz="2400" dirty="0" smtClean="0">
                <a:solidFill>
                  <a:schemeClr val="bg2">
                    <a:lumMod val="10000"/>
                  </a:schemeClr>
                </a:solidFill>
                <a:latin typeface="Times New Roman" pitchFamily="18" charset="0"/>
                <a:cs typeface="Times New Roman" pitchFamily="18" charset="0"/>
              </a:rPr>
              <a:t>magazine “Speak Out  No 4 (86), 2011</a:t>
            </a:r>
          </a:p>
          <a:p>
            <a:pPr>
              <a:buFont typeface="Wingdings" pitchFamily="2" charset="2"/>
              <a:buChar char="§"/>
            </a:pPr>
            <a:r>
              <a:rPr lang="en-US" sz="2400" dirty="0" smtClean="0">
                <a:solidFill>
                  <a:schemeClr val="bg2">
                    <a:lumMod val="10000"/>
                  </a:schemeClr>
                </a:solidFill>
                <a:latin typeface="Times New Roman" pitchFamily="18" charset="0"/>
                <a:cs typeface="Times New Roman" pitchFamily="18" charset="0"/>
              </a:rPr>
              <a:t> The </a:t>
            </a:r>
            <a:r>
              <a:rPr lang="en-US" sz="2400" dirty="0" smtClean="0">
                <a:solidFill>
                  <a:schemeClr val="bg2">
                    <a:lumMod val="10000"/>
                  </a:schemeClr>
                </a:solidFill>
                <a:latin typeface="Times New Roman" pitchFamily="18" charset="0"/>
                <a:cs typeface="Times New Roman" pitchFamily="18" charset="0"/>
              </a:rPr>
              <a:t>magazine “Speak Out” No 5 (93), 2012</a:t>
            </a:r>
          </a:p>
          <a:p>
            <a:pPr>
              <a:buFont typeface="Wingdings" pitchFamily="2" charset="2"/>
              <a:buChar char="§"/>
            </a:pPr>
            <a:r>
              <a:rPr lang="en-US" sz="2400" dirty="0" smtClean="0">
                <a:solidFill>
                  <a:schemeClr val="bg2">
                    <a:lumMod val="10000"/>
                  </a:schemeClr>
                </a:solidFill>
                <a:latin typeface="Times New Roman" pitchFamily="18" charset="0"/>
                <a:cs typeface="Times New Roman" pitchFamily="18" charset="0"/>
              </a:rPr>
              <a:t>  </a:t>
            </a:r>
            <a:r>
              <a:rPr lang="en-US" sz="2400" dirty="0" smtClean="0">
                <a:solidFill>
                  <a:schemeClr val="bg2">
                    <a:lumMod val="10000"/>
                  </a:schemeClr>
                </a:solidFill>
                <a:latin typeface="Times New Roman" pitchFamily="18" charset="0"/>
                <a:cs typeface="Times New Roman" pitchFamily="18" charset="0"/>
                <a:hlinkClick r:id="rId2"/>
              </a:rPr>
              <a:t>https://en.wikipedia.org/wiki/Scotland</a:t>
            </a:r>
            <a:r>
              <a:rPr lang="en-US" sz="2400" dirty="0" smtClean="0">
                <a:solidFill>
                  <a:schemeClr val="bg2">
                    <a:lumMod val="10000"/>
                  </a:schemeClr>
                </a:solidFill>
                <a:latin typeface="Times New Roman" pitchFamily="18" charset="0"/>
                <a:cs typeface="Times New Roman" pitchFamily="18" charset="0"/>
              </a:rPr>
              <a:t> </a:t>
            </a:r>
          </a:p>
          <a:p>
            <a:pPr>
              <a:buFont typeface="Wingdings" pitchFamily="2" charset="2"/>
              <a:buChar char="§"/>
            </a:pPr>
            <a:r>
              <a:rPr lang="en-US" sz="2400" dirty="0" smtClean="0">
                <a:solidFill>
                  <a:schemeClr val="bg2">
                    <a:lumMod val="10000"/>
                  </a:schemeClr>
                </a:solidFill>
                <a:latin typeface="Times New Roman" pitchFamily="18" charset="0"/>
                <a:cs typeface="Times New Roman" pitchFamily="18" charset="0"/>
                <a:hlinkClick r:id="rId3"/>
              </a:rPr>
              <a:t>  http</a:t>
            </a:r>
            <a:r>
              <a:rPr lang="en-US" sz="2400" dirty="0" smtClean="0">
                <a:solidFill>
                  <a:schemeClr val="bg2">
                    <a:lumMod val="10000"/>
                  </a:schemeClr>
                </a:solidFill>
                <a:latin typeface="Times New Roman" pitchFamily="18" charset="0"/>
                <a:cs typeface="Times New Roman" pitchFamily="18" charset="0"/>
                <a:hlinkClick r:id="rId3"/>
              </a:rPr>
              <a:t>://www.scotland.org</a:t>
            </a:r>
            <a:r>
              <a:rPr lang="en-US" sz="2400" dirty="0" smtClean="0">
                <a:solidFill>
                  <a:schemeClr val="bg2">
                    <a:lumMod val="10000"/>
                  </a:schemeClr>
                </a:solidFill>
                <a:latin typeface="Times New Roman" pitchFamily="18" charset="0"/>
                <a:cs typeface="Times New Roman" pitchFamily="18" charset="0"/>
              </a:rPr>
              <a:t> </a:t>
            </a:r>
          </a:p>
          <a:p>
            <a:pPr>
              <a:buFont typeface="Wingdings" pitchFamily="2" charset="2"/>
              <a:buChar char="§"/>
            </a:pPr>
            <a:r>
              <a:rPr lang="en-US" sz="2400" dirty="0" smtClean="0">
                <a:solidFill>
                  <a:schemeClr val="bg2">
                    <a:lumMod val="10000"/>
                  </a:schemeClr>
                </a:solidFill>
                <a:latin typeface="Times New Roman" pitchFamily="18" charset="0"/>
                <a:cs typeface="Times New Roman" pitchFamily="18" charset="0"/>
                <a:hlinkClick r:id="rId4"/>
              </a:rPr>
              <a:t>https</a:t>
            </a:r>
            <a:r>
              <a:rPr lang="en-US" sz="2400" dirty="0" smtClean="0">
                <a:solidFill>
                  <a:schemeClr val="bg2">
                    <a:lumMod val="10000"/>
                  </a:schemeClr>
                </a:solidFill>
                <a:latin typeface="Times New Roman" pitchFamily="18" charset="0"/>
                <a:cs typeface="Times New Roman" pitchFamily="18" charset="0"/>
                <a:hlinkClick r:id="rId4"/>
              </a:rPr>
              <a:t>://yandex.ru/images/search?text=Scotland&amp;stype=image&amp;lr=62&amp;noreask=1&amp;source=wiz</a:t>
            </a:r>
            <a:r>
              <a:rPr lang="en-US" sz="2400" dirty="0" smtClean="0">
                <a:solidFill>
                  <a:schemeClr val="bg2">
                    <a:lumMod val="10000"/>
                  </a:schemeClr>
                </a:solidFill>
                <a:latin typeface="Times New Roman" pitchFamily="18" charset="0"/>
                <a:cs typeface="Times New Roman" pitchFamily="18" charset="0"/>
              </a:rPr>
              <a:t> </a:t>
            </a:r>
          </a:p>
          <a:p>
            <a:pPr>
              <a:buFont typeface="Wingdings" pitchFamily="2" charset="2"/>
              <a:buChar char="§"/>
            </a:pPr>
            <a:endParaRPr lang="en-US" dirty="0" smtClean="0">
              <a:solidFill>
                <a:srgbClr val="0070C0"/>
              </a:solidFill>
            </a:endParaRPr>
          </a:p>
          <a:p>
            <a:pPr>
              <a:buFont typeface="Wingdings" pitchFamily="2" charset="2"/>
              <a:buChar char="§"/>
            </a:pPr>
            <a:endParaRPr lang="en-US" dirty="0" smtClean="0">
              <a:solidFill>
                <a:srgbClr val="0070C0"/>
              </a:solidFill>
            </a:endParaRPr>
          </a:p>
          <a:p>
            <a:pPr>
              <a:buFont typeface="Wingdings" pitchFamily="2" charset="2"/>
              <a:buChar char="§"/>
            </a:pPr>
            <a:endParaRPr lang="ru-RU" dirty="0">
              <a:solidFill>
                <a:srgbClr val="0070C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image.slidesharecdn.com/classmatepresentation-140721130830-phpapp01/95/classmate-presentation-11-638.jpg?cb=1405948145"/>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121341" y="0"/>
            <a:ext cx="10086040" cy="6858000"/>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Объект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 y="1"/>
            <a:ext cx="6477000" cy="3642360"/>
          </a:xfrm>
        </p:spPr>
      </p:pic>
      <p:pic>
        <p:nvPicPr>
          <p:cNvPr id="5" name="Рисунок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477000" y="0"/>
            <a:ext cx="5715000" cy="3680377"/>
          </a:xfrm>
          <a:prstGeom prst="rect">
            <a:avLst/>
          </a:prstGeom>
        </p:spPr>
      </p:pic>
      <p:pic>
        <p:nvPicPr>
          <p:cNvPr id="6" name="Рисунок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477000" y="3680378"/>
            <a:ext cx="5715000" cy="3314782"/>
          </a:xfrm>
          <a:prstGeom prst="rect">
            <a:avLst/>
          </a:prstGeom>
        </p:spPr>
      </p:pic>
      <p:pic>
        <p:nvPicPr>
          <p:cNvPr id="7" name="Рисунок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0" y="3642362"/>
            <a:ext cx="6477000" cy="3352798"/>
          </a:xfrm>
          <a:prstGeom prst="rect">
            <a:avLst/>
          </a:prstGeom>
        </p:spPr>
      </p:pic>
    </p:spTree>
    <p:extLst>
      <p:ext uri="{BB962C8B-B14F-4D97-AF65-F5344CB8AC3E}">
        <p14:creationId xmlns="" xmlns:p14="http://schemas.microsoft.com/office/powerpoint/2010/main" val="8819741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A TRADITION OF INDEPENDENCE</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lnSpcReduction="10000"/>
          </a:bodyPr>
          <a:lstStyle/>
          <a:p>
            <a:pPr algn="ctr"/>
            <a:r>
              <a:rPr lang="en-US" dirty="0" smtClean="0">
                <a:latin typeface="Times New Roman" panose="02020603050405020304" pitchFamily="18" charset="0"/>
                <a:cs typeface="Times New Roman" panose="02020603050405020304" pitchFamily="18" charset="0"/>
              </a:rPr>
              <a:t>Scotland has not always been a part of the UK. The Scottish people had their own kings and queens for centuries. In 1603, King James VI of Scotland became King James I of England and Scotland. He moved to London and this ended Scottish independence. </a:t>
            </a:r>
          </a:p>
          <a:p>
            <a:pPr algn="ctr"/>
            <a:r>
              <a:rPr lang="en-US" dirty="0" smtClean="0">
                <a:latin typeface="Times New Roman" panose="02020603050405020304" pitchFamily="18" charset="0"/>
                <a:cs typeface="Times New Roman" panose="02020603050405020304" pitchFamily="18" charset="0"/>
              </a:rPr>
              <a:t>In 1707, Scotland became part of the UK, but it managed to keep its own legal system. For example, you can get married at the age of 16 in Scotland ( while in the rest of the UK you can only get married at 18). </a:t>
            </a:r>
          </a:p>
          <a:p>
            <a:pPr algn="ctr"/>
            <a:r>
              <a:rPr lang="en-US" dirty="0" smtClean="0">
                <a:latin typeface="Times New Roman" panose="02020603050405020304" pitchFamily="18" charset="0"/>
                <a:cs typeface="Times New Roman" panose="02020603050405020304" pitchFamily="18" charset="0"/>
              </a:rPr>
              <a:t>Since July 1, 1999, Scotland has had its own parliament – for the first time since 1707! The Scottish Parliament was officially  opened by Queen Elizabeth II.</a:t>
            </a:r>
          </a:p>
          <a:p>
            <a:pPr algn="ctr"/>
            <a:r>
              <a:rPr lang="en-US" dirty="0" smtClean="0">
                <a:latin typeface="Times New Roman" panose="02020603050405020304" pitchFamily="18" charset="0"/>
                <a:cs typeface="Times New Roman" panose="02020603050405020304" pitchFamily="18" charset="0"/>
              </a:rPr>
              <a:t>(Scotland is home to the oldest tree in Europe. This yew tree is 3,000 years old! According to legend, Pontius Pilate was born in its shade and played there as a child).</a:t>
            </a:r>
          </a:p>
        </p:txBody>
      </p:sp>
    </p:spTree>
    <p:extLst>
      <p:ext uri="{BB962C8B-B14F-4D97-AF65-F5344CB8AC3E}">
        <p14:creationId xmlns="" xmlns:p14="http://schemas.microsoft.com/office/powerpoint/2010/main" val="39988360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6052617" y="0"/>
            <a:ext cx="6139383" cy="3439237"/>
          </a:xfrm>
        </p:spPr>
      </p:pic>
      <p:pic>
        <p:nvPicPr>
          <p:cNvPr id="1028" name="Picture 4" descr="http://static.panoramio.com/photos/original/8986612.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3439237"/>
            <a:ext cx="6128093" cy="3418763"/>
          </a:xfrm>
          <a:prstGeom prst="rect">
            <a:avLst/>
          </a:prstGeom>
          <a:noFill/>
          <a:extLst>
            <a:ext uri="{909E8E84-426E-40DD-AFC4-6F175D3DCCD1}">
              <a14:hiddenFill xmlns="" xmlns:a14="http://schemas.microsoft.com/office/drawing/2010/main">
                <a:solidFill>
                  <a:srgbClr val="FFFFFF"/>
                </a:solidFill>
              </a14:hiddenFill>
            </a:ext>
          </a:extLst>
        </p:spPr>
      </p:pic>
      <p:pic>
        <p:nvPicPr>
          <p:cNvPr id="1030" name="Picture 6" descr="http://i2.cdn.turner.com/cnn/dam/assets/140917094210-03-scotland-0917-horizontal-gallery.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128092" y="3434118"/>
            <a:ext cx="6063907" cy="3429001"/>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descr="http://upload.wikimedia.org/wikipedia/commons/0/0c/Fortingall_Yew.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880" y="1"/>
            <a:ext cx="6048736" cy="343411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791466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CLANS AND TARTANS</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algn="ctr"/>
            <a:r>
              <a:rPr lang="en-US" dirty="0" smtClean="0">
                <a:latin typeface="Times New Roman" panose="02020603050405020304" pitchFamily="18" charset="0"/>
                <a:cs typeface="Times New Roman" panose="02020603050405020304" pitchFamily="18" charset="0"/>
              </a:rPr>
              <a:t>Many Scottish names begin with ‘Mac’ or ‘Mc’, which means ‘son of’. So the name ‘McDonald’ means ‘son of Donald’, and ’MacGregor’ means ‘son of Gregory’. Many of today’s Scottish families, or clans, trace their origins to the 11</a:t>
            </a:r>
            <a:r>
              <a:rPr lang="en-US" baseline="30000" dirty="0" smtClean="0">
                <a:latin typeface="Times New Roman" panose="02020603050405020304" pitchFamily="18" charset="0"/>
                <a:cs typeface="Times New Roman" panose="02020603050405020304" pitchFamily="18" charset="0"/>
              </a:rPr>
              <a:t>th</a:t>
            </a:r>
            <a:r>
              <a:rPr lang="en-US" dirty="0" smtClean="0">
                <a:latin typeface="Times New Roman" panose="02020603050405020304" pitchFamily="18" charset="0"/>
                <a:cs typeface="Times New Roman" panose="02020603050405020304" pitchFamily="18" charset="0"/>
              </a:rPr>
              <a:t> or 12</a:t>
            </a:r>
            <a:r>
              <a:rPr lang="en-US" baseline="30000" dirty="0" smtClean="0">
                <a:latin typeface="Times New Roman" panose="02020603050405020304" pitchFamily="18" charset="0"/>
                <a:cs typeface="Times New Roman" panose="02020603050405020304" pitchFamily="18" charset="0"/>
              </a:rPr>
              <a:t>th</a:t>
            </a:r>
            <a:r>
              <a:rPr lang="en-US" dirty="0" smtClean="0">
                <a:latin typeface="Times New Roman" panose="02020603050405020304" pitchFamily="18" charset="0"/>
                <a:cs typeface="Times New Roman" panose="02020603050405020304" pitchFamily="18" charset="0"/>
              </a:rPr>
              <a:t> centuries, and some are even older.</a:t>
            </a:r>
          </a:p>
          <a:p>
            <a:pPr algn="ctr"/>
            <a:r>
              <a:rPr lang="en-US" dirty="0" smtClean="0">
                <a:latin typeface="Times New Roman" panose="02020603050405020304" pitchFamily="18" charset="0"/>
                <a:cs typeface="Times New Roman" panose="02020603050405020304" pitchFamily="18" charset="0"/>
              </a:rPr>
              <a:t>Each clan has its own tartan. The tartan is a checked cloth used to make the kilt, Scotland’s national dress. To make a kilt, you need about 6 metres of tartan! Both men and women wear kilts. Men also wear a leather money bag a sporran with the kilt.</a:t>
            </a:r>
          </a:p>
          <a:p>
            <a:pPr algn="ctr"/>
            <a:r>
              <a:rPr lang="en-US" dirty="0" smtClean="0">
                <a:latin typeface="Times New Roman" panose="02020603050405020304" pitchFamily="18" charset="0"/>
                <a:cs typeface="Times New Roman" panose="02020603050405020304" pitchFamily="18" charset="0"/>
              </a:rPr>
              <a:t>When one of the big clans has a big meeting ( such as a wedding ), people come from many countries, and many of them wear kilts when they come.</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15245520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luxetravel.com/wp-content/uploads/2012/10/Pipe-Band-on-Glasgow-Green.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6485206" cy="4311972"/>
          </a:xfrm>
          <a:prstGeom prst="rect">
            <a:avLst/>
          </a:prstGeom>
          <a:noFill/>
          <a:extLst>
            <a:ext uri="{909E8E84-426E-40DD-AFC4-6F175D3DCCD1}">
              <a14:hiddenFill xmlns="" xmlns:a14="http://schemas.microsoft.com/office/drawing/2010/main">
                <a:solidFill>
                  <a:srgbClr val="FFFFFF"/>
                </a:solidFill>
              </a14:hiddenFill>
            </a:ext>
          </a:extLst>
        </p:spPr>
      </p:pic>
      <p:pic>
        <p:nvPicPr>
          <p:cNvPr id="2052" name="Picture 4" descr="http://cdn2.bigcommerce.com/n-nr1m3w/iqjdgg0j/product_images/theme_images/Tartan_Blanket_2.gif?t=1448236719"/>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4311972"/>
            <a:ext cx="6485206" cy="2546028"/>
          </a:xfrm>
          <a:prstGeom prst="rect">
            <a:avLst/>
          </a:prstGeom>
          <a:noFill/>
          <a:extLst>
            <a:ext uri="{909E8E84-426E-40DD-AFC4-6F175D3DCCD1}">
              <a14:hiddenFill xmlns="" xmlns:a14="http://schemas.microsoft.com/office/drawing/2010/main">
                <a:solidFill>
                  <a:srgbClr val="FFFFFF"/>
                </a:solidFill>
              </a14:hiddenFill>
            </a:ext>
          </a:extLst>
        </p:spPr>
      </p:pic>
      <p:pic>
        <p:nvPicPr>
          <p:cNvPr id="2054" name="Picture 6" descr="http://i.imgur.com/UXtMF.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485206" y="0"/>
            <a:ext cx="5706794" cy="6858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505938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THE BAGPIPES</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24128" y="1840675"/>
            <a:ext cx="9720073" cy="4468685"/>
          </a:xfrm>
        </p:spPr>
        <p:txBody>
          <a:bodyPr/>
          <a:lstStyle/>
          <a:p>
            <a:pPr algn="ctr"/>
            <a:r>
              <a:rPr lang="en-US" dirty="0" smtClean="0">
                <a:latin typeface="Times New Roman" panose="02020603050405020304" pitchFamily="18" charset="0"/>
                <a:cs typeface="Times New Roman" panose="02020603050405020304" pitchFamily="18" charset="0"/>
              </a:rPr>
              <a:t>Scotland’s  national instrument is the bagpipes. The bagpipes make a very loud sound and you can hear the pipes a long way away. The say Scottish soldiers played them before a battle, and the noise scared the soldiers on the other side.</a:t>
            </a:r>
            <a:endParaRPr lang="ru-RU" dirty="0">
              <a:latin typeface="Times New Roman" panose="02020603050405020304" pitchFamily="18" charset="0"/>
              <a:cs typeface="Times New Roman" panose="02020603050405020304" pitchFamily="18" charset="0"/>
            </a:endParaRPr>
          </a:p>
        </p:txBody>
      </p:sp>
      <p:pic>
        <p:nvPicPr>
          <p:cNvPr id="3074" name="Picture 2" descr="http://stuartwishart.com/images/bagpipes.pn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770184" y="3192981"/>
            <a:ext cx="4208060" cy="3415636"/>
          </a:xfrm>
          <a:prstGeom prst="rect">
            <a:avLst/>
          </a:prstGeom>
          <a:noFill/>
          <a:extLst>
            <a:ext uri="{909E8E84-426E-40DD-AFC4-6F175D3DCCD1}">
              <a14:hiddenFill xmlns="" xmlns:a14="http://schemas.microsoft.com/office/drawing/2010/main">
                <a:solidFill>
                  <a:srgbClr val="FFFFFF"/>
                </a:solidFill>
              </a14:hiddenFill>
            </a:ext>
          </a:extLst>
        </p:spPr>
      </p:pic>
      <p:pic>
        <p:nvPicPr>
          <p:cNvPr id="3076" name="Picture 4" descr="http://i.huffpost.com/gen/1949647/images/o-BAGPIPES-facebook.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63773" y="3194462"/>
            <a:ext cx="6141493" cy="345882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633754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WHAT IS HAGGIS?</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24128" y="1959429"/>
            <a:ext cx="9720073" cy="4349931"/>
          </a:xfrm>
        </p:spPr>
        <p:txBody>
          <a:bodyPr/>
          <a:lstStyle/>
          <a:p>
            <a:pPr algn="ctr"/>
            <a:r>
              <a:rPr lang="en-US" dirty="0" smtClean="0">
                <a:latin typeface="Times New Roman" panose="02020603050405020304" pitchFamily="18" charset="0"/>
                <a:cs typeface="Times New Roman" panose="02020603050405020304" pitchFamily="18" charset="0"/>
              </a:rPr>
              <a:t>On special occasions Scottish people eat haggis. Haggis is made from lamb’s lungs, liver and heart mixed with fat, onions and spices. And it’s boiled inside a sheep’s stomach!</a:t>
            </a:r>
            <a:endParaRPr lang="ru-RU" dirty="0">
              <a:latin typeface="Times New Roman" panose="02020603050405020304" pitchFamily="18" charset="0"/>
              <a:cs typeface="Times New Roman" panose="02020603050405020304" pitchFamily="18" charset="0"/>
            </a:endParaRPr>
          </a:p>
        </p:txBody>
      </p:sp>
      <p:pic>
        <p:nvPicPr>
          <p:cNvPr id="4098" name="Picture 2" descr="http://2.bp.blogspot.com/-RiHgmoJ-8Co/UpnLN9UhJoI/AAAAAAAAUMM/zrs3eCB3t8k/s1600/haggis+baked+potatoes.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7421" y="3252262"/>
            <a:ext cx="4587438" cy="3057098"/>
          </a:xfrm>
          <a:prstGeom prst="rect">
            <a:avLst/>
          </a:prstGeom>
          <a:noFill/>
          <a:extLst>
            <a:ext uri="{909E8E84-426E-40DD-AFC4-6F175D3DCCD1}">
              <a14:hiddenFill xmlns="" xmlns:a14="http://schemas.microsoft.com/office/drawing/2010/main">
                <a:solidFill>
                  <a:srgbClr val="FFFFFF"/>
                </a:solidFill>
              </a14:hiddenFill>
            </a:ext>
          </a:extLst>
        </p:spPr>
      </p:pic>
      <p:pic>
        <p:nvPicPr>
          <p:cNvPr id="4104" name="Picture 8" descr="http://i.dailymail.co.uk/i/pix/2015/01/16/221AEB7100000578-0-image-m-27_1421419414349.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134066" y="3776615"/>
            <a:ext cx="3925784" cy="297220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1940382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нтеграл">
  <a:themeElements>
    <a:clrScheme name="Интеграл">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Интеграл">
      <a:majorFont>
        <a:latin typeface="Tw Cen MT Condensed"/>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Интеграл">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 xmlns:thm15="http://schemas.microsoft.com/office/thememl/2012/main" name="Integral" id="{3577F8C9-A904-41D8-97D2-FD898F53F20E}" vid="{682D6EBE-8D36-4FF2-9DB3-F3D8D7B6715D}"/>
    </a:ext>
  </a:extLst>
</a:theme>
</file>

<file path=docProps/app.xml><?xml version="1.0" encoding="utf-8"?>
<Properties xmlns="http://schemas.openxmlformats.org/officeDocument/2006/extended-properties" xmlns:vt="http://schemas.openxmlformats.org/officeDocument/2006/docPropsVTypes">
  <Template>Integral</Template>
  <TotalTime>432</TotalTime>
  <Words>1575</Words>
  <Application>Microsoft Office PowerPoint</Application>
  <PresentationFormat>Произвольный</PresentationFormat>
  <Paragraphs>78</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Интеграл</vt:lpstr>
      <vt:lpstr>SCOTLAND</vt:lpstr>
      <vt:lpstr>HILLS, GLENS AND LOCHS</vt:lpstr>
      <vt:lpstr>Слайд 3</vt:lpstr>
      <vt:lpstr>A TRADITION OF INDEPENDENCE</vt:lpstr>
      <vt:lpstr>Слайд 5</vt:lpstr>
      <vt:lpstr>CLANS AND TARTANS</vt:lpstr>
      <vt:lpstr>Слайд 7</vt:lpstr>
      <vt:lpstr>THE BAGPIPES</vt:lpstr>
      <vt:lpstr>WHAT IS HAGGIS?</vt:lpstr>
      <vt:lpstr>The country's FLOWER</vt:lpstr>
      <vt:lpstr>Scottish words</vt:lpstr>
      <vt:lpstr>Слайд 12</vt:lpstr>
      <vt:lpstr>HIGHLAND GAMES</vt:lpstr>
      <vt:lpstr>Слайд 14</vt:lpstr>
      <vt:lpstr>golf</vt:lpstr>
      <vt:lpstr>Слайд 16</vt:lpstr>
      <vt:lpstr>FAMOUS SCOTS</vt:lpstr>
      <vt:lpstr>Слайд 18</vt:lpstr>
      <vt:lpstr>FOR REFERENCE</vt:lpstr>
      <vt:lpstr>HOGMANAY</vt:lpstr>
      <vt:lpstr>Слайд 21</vt:lpstr>
      <vt:lpstr>SCOTLAND’S CITIES</vt:lpstr>
      <vt:lpstr>Слайд 23</vt:lpstr>
      <vt:lpstr>Do YOU KNOW?</vt:lpstr>
      <vt:lpstr>GREAT SCOTS QUIZ</vt:lpstr>
      <vt:lpstr>Слайд 26</vt:lpstr>
      <vt:lpstr>Слайд 27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SCOTLAND</dc:title>
  <dc:creator>таня</dc:creator>
  <cp:lastModifiedBy>Mama</cp:lastModifiedBy>
  <cp:revision>58</cp:revision>
  <dcterms:created xsi:type="dcterms:W3CDTF">2015-12-27T14:02:28Z</dcterms:created>
  <dcterms:modified xsi:type="dcterms:W3CDTF">2016-04-30T17:19:07Z</dcterms:modified>
</cp:coreProperties>
</file>