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68465B69-E9F5-4CFE-A3C9-D386FD43EDC1}" type="datetimeFigureOut">
              <a:rPr lang="ru-RU" smtClean="0"/>
              <a:pPr/>
              <a:t>22.03.2013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421EF33-CCD1-4DB4-BCEF-86A20201A6A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8465B69-E9F5-4CFE-A3C9-D386FD43EDC1}" type="datetimeFigureOut">
              <a:rPr lang="ru-RU" smtClean="0"/>
              <a:pPr/>
              <a:t>22.03.2013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1EF33-CCD1-4DB4-BCEF-86A20201A6A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8465B69-E9F5-4CFE-A3C9-D386FD43EDC1}" type="datetimeFigureOut">
              <a:rPr lang="ru-RU" smtClean="0"/>
              <a:pPr/>
              <a:t>22.03.2013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1EF33-CCD1-4DB4-BCEF-86A20201A6A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68465B69-E9F5-4CFE-A3C9-D386FD43EDC1}" type="datetimeFigureOut">
              <a:rPr lang="ru-RU" smtClean="0"/>
              <a:pPr/>
              <a:t>22.03.2013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5421EF33-CCD1-4DB4-BCEF-86A20201A6A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68465B69-E9F5-4CFE-A3C9-D386FD43EDC1}" type="datetimeFigureOut">
              <a:rPr lang="ru-RU" smtClean="0"/>
              <a:pPr/>
              <a:t>22.03.2013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5421EF33-CCD1-4DB4-BCEF-86A20201A6A2}"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68465B69-E9F5-4CFE-A3C9-D386FD43EDC1}" type="datetimeFigureOut">
              <a:rPr lang="ru-RU" smtClean="0"/>
              <a:pPr/>
              <a:t>22.03.2013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5421EF33-CCD1-4DB4-BCEF-86A20201A6A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68465B69-E9F5-4CFE-A3C9-D386FD43EDC1}" type="datetimeFigureOut">
              <a:rPr lang="ru-RU" smtClean="0"/>
              <a:pPr/>
              <a:t>22.03.2013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5421EF33-CCD1-4DB4-BCEF-86A20201A6A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8465B69-E9F5-4CFE-A3C9-D386FD43EDC1}" type="datetimeFigureOut">
              <a:rPr lang="ru-RU" smtClean="0"/>
              <a:pPr/>
              <a:t>22.03.2013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21EF33-CCD1-4DB4-BCEF-86A20201A6A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68465B69-E9F5-4CFE-A3C9-D386FD43EDC1}" type="datetimeFigureOut">
              <a:rPr lang="ru-RU" smtClean="0"/>
              <a:pPr/>
              <a:t>22.03.2013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5421EF33-CCD1-4DB4-BCEF-86A20201A6A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68465B69-E9F5-4CFE-A3C9-D386FD43EDC1}" type="datetimeFigureOut">
              <a:rPr lang="ru-RU" smtClean="0"/>
              <a:pPr/>
              <a:t>22.03.2013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5421EF33-CCD1-4DB4-BCEF-86A20201A6A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68465B69-E9F5-4CFE-A3C9-D386FD43EDC1}" type="datetimeFigureOut">
              <a:rPr lang="ru-RU" smtClean="0"/>
              <a:pPr/>
              <a:t>22.03.2013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5421EF33-CCD1-4DB4-BCEF-86A20201A6A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8465B69-E9F5-4CFE-A3C9-D386FD43EDC1}" type="datetimeFigureOut">
              <a:rPr lang="ru-RU" smtClean="0"/>
              <a:pPr/>
              <a:t>22.03.2013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421EF33-CCD1-4DB4-BCEF-86A20201A6A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yandex.ru/yandsearch?source=psearch&amp;img_url=http://www.embrumex.com.mx/images/rotacion_mini_agenda_dia_de_la_victoria2010.gif&amp;iorient=square&amp;p=1&amp;text=%D0%92%D0%9E%D0%99%D0%9D%D0%90%20%D0%A4%D0%9E%D0%A2%D0%9E1941-1945&amp;noreask=1&amp;pos=31&amp;rpt=simage&amp;lr=10722&amp;nojs=1"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www.kvim76.ru/users/traktorist/photos/public1095-2.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yandex.ru/yandsearch?source=psearch&amp;img_url=http://i.imgur.com/BbnJL.jpg&amp;iorient=square&amp;text=%D0%92%D0%9E%D0%99%D0%9D%D0%90%20%D0%A4%D0%9E%D0%A2%D0%9E1941-1945&amp;noreask=1&amp;pos=15&amp;lr=10722&amp;rpt=simage&amp;nojs=1" TargetMode="Externa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hyperlink" Target="http://images.yandex.ru/yandsearch?source=psearch&amp;img_url=http://content.foto.mail.ru/community/cccp./1814/p-1821.jpg&amp;iorient=square&amp;text=%D0%92%D0%9E%D0%99%D0%9D%D0%90%20%D0%A4%D0%9E%D0%A2%D0%9E1941-1945&amp;noreask=1&amp;pos=24&amp;lr=10722&amp;rpt=simage&amp;nojs=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yandex.ru/yandsearch?source=psearch&amp;img_url=http://perevodika.ru/upload/iblock/2f8/32.jpg&amp;iorient=square&amp;text=%D0%92%D0%9E%D0%99%D0%9D%D0%90%20%D0%A4%D0%9E%D0%A2%D0%9E1941-1945&amp;noreask=1&amp;pos=25&amp;lr=10722&amp;rpt=simage&amp;nojs=1" TargetMode="Externa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hyperlink" Target="http://images.yandex.ru/yandsearch?source=psearch&amp;img_url=http://perevodika.ru/upload/iblock/aa0/38.jpg&amp;iorient=square&amp;text=%D0%92%D0%9E%D0%99%D0%9D%D0%90%20%D0%A4%D0%9E%D0%A2%D0%9E1941-1945&amp;noreask=1&amp;pos=27&amp;lr=10722&amp;rpt=simage&amp;nojs=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search?source=psearch&amp;img_url=http://content.foto.mail.ru/mail/swangog/2038/p-2051.jpg&amp;iorient=square&amp;p=1&amp;text=%D0%92%D0%9E%D0%99%D0%9D%D0%90%20%D0%A4%D0%9E%D0%A2%D0%9E1941-1945&amp;noreask=1&amp;pos=33&amp;rpt=simage&amp;lr=10722&amp;nojs=1"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yandex.ru/yandsearch?source=psearch&amp;img_url=http://img3.content.foto.mail.ru/mail/pvo53nov/675/p-899.jpg&amp;iorient=square&amp;p=1&amp;text=%D0%92%D0%9E%D0%99%D0%9D%D0%90%20%D0%A4%D0%9E%D0%A2%D0%9E1941-1945&amp;noreask=1&amp;pos=37&amp;rpt=simage&amp;lr=10722&amp;nojs=1" TargetMode="Externa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hyperlink" Target="http://images.yandex.ru/yandsearch?source=psearch&amp;img_url=http://assets0.lookatme.ru/assets/article_image-image/f3/cf/44596/article_image-image-article.jpg&amp;iorient=square&amp;p=1&amp;text=%D0%92%D0%9E%D0%99%D0%9D%D0%90%20%D0%A4%D0%9E%D0%A2%D0%9E1941-1945&amp;noreask=1&amp;pos=52&amp;rpt=simage&amp;lr=10722&amp;nojs=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yandex.ru/yandsearch?source=psearch&amp;img_url=http://ww2.pp.ru/gallery2/image18.jpg&amp;iorient=square&amp;p=1&amp;text=%D0%92%D0%9E%D0%99%D0%9D%D0%90%20%D0%A4%D0%9E%D0%A2%D0%9E1941-1945&amp;noreask=1&amp;pos=59&amp;rpt=simage&amp;lr=10722&amp;nojs=1"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yandex.ru/yandsearch?source=psearch&amp;img_url=http://cs11123.userapi.com/v11123018/b52/1RhEQsdETu4.jpg&amp;iorient=square&amp;p=1&amp;text=%D0%92%D0%9E%D0%99%D0%9D%D0%90%20%D0%A4%D0%9E%D0%A2%D0%9E1941-1945&amp;noreask=1&amp;pos=49&amp;rpt=simage&amp;lr=10722&amp;nojs=1" TargetMode="Externa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hyperlink" Target="http://images.yandex.ru/yandsearch?source=psearch&amp;img_url=http://allphoto.in.ua/photo/21/es2215256.jpg&amp;iorient=square&amp;text=%D0%92%D0%9E%D0%99%D0%9D%D0%90%20%D0%A4%D0%9E%D0%A2%D0%9E1941-1945&amp;noreask=1&amp;pos=8&amp;lr=10722&amp;rpt=simage&amp;nojs=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just"/>
            <a:r>
              <a:rPr lang="en-US" dirty="0" smtClean="0"/>
              <a:t>THE GREAT PATRIOTIC WAR</a:t>
            </a:r>
            <a:endParaRPr lang="ru-RU" dirty="0"/>
          </a:p>
        </p:txBody>
      </p:sp>
      <p:sp>
        <p:nvSpPr>
          <p:cNvPr id="3" name="Подзаголовок 2"/>
          <p:cNvSpPr>
            <a:spLocks noGrp="1"/>
          </p:cNvSpPr>
          <p:nvPr>
            <p:ph type="subTitle" idx="1"/>
          </p:nvPr>
        </p:nvSpPr>
        <p:spPr>
          <a:xfrm>
            <a:off x="540544" y="2250280"/>
            <a:ext cx="8062912" cy="3987032"/>
          </a:xfrm>
        </p:spPr>
        <p:txBody>
          <a:bodyPr/>
          <a:lstStyle/>
          <a:p>
            <a:pPr algn="ctr"/>
            <a:r>
              <a:rPr lang="ru-RU" dirty="0" smtClean="0">
                <a:solidFill>
                  <a:schemeClr val="tx2">
                    <a:lumMod val="90000"/>
                  </a:schemeClr>
                </a:solidFill>
              </a:rPr>
              <a:t>Презентация подготовлена</a:t>
            </a:r>
          </a:p>
          <a:p>
            <a:pPr algn="ctr"/>
            <a:r>
              <a:rPr lang="ru-RU" dirty="0" smtClean="0">
                <a:solidFill>
                  <a:schemeClr val="tx2">
                    <a:lumMod val="90000"/>
                  </a:schemeClr>
                </a:solidFill>
              </a:rPr>
              <a:t> учителем английского языка </a:t>
            </a:r>
          </a:p>
          <a:p>
            <a:pPr algn="ctr"/>
            <a:r>
              <a:rPr lang="ru-RU" dirty="0" smtClean="0">
                <a:solidFill>
                  <a:schemeClr val="tx2">
                    <a:lumMod val="90000"/>
                  </a:schemeClr>
                </a:solidFill>
              </a:rPr>
              <a:t>МОУ «СОШ № 2» города Воскресенска Московской области</a:t>
            </a:r>
          </a:p>
          <a:p>
            <a:pPr algn="ctr"/>
            <a:r>
              <a:rPr lang="ru-RU" dirty="0" smtClean="0">
                <a:solidFill>
                  <a:schemeClr val="tx2">
                    <a:lumMod val="90000"/>
                  </a:schemeClr>
                </a:solidFill>
              </a:rPr>
              <a:t>ИВАНОВОЙ ЕЛЕНОЙ НИКОЛАЕВНОЙ для проведения урока в 6 классе по теме </a:t>
            </a:r>
          </a:p>
          <a:p>
            <a:pPr algn="ctr"/>
            <a:r>
              <a:rPr lang="ru-RU" dirty="0" smtClean="0">
                <a:solidFill>
                  <a:schemeClr val="tx2">
                    <a:lumMod val="90000"/>
                  </a:schemeClr>
                </a:solidFill>
              </a:rPr>
              <a:t>« Праздники»</a:t>
            </a:r>
          </a:p>
          <a:p>
            <a:pPr algn="ctr"/>
            <a:r>
              <a:rPr lang="ru-RU" dirty="0" smtClean="0">
                <a:solidFill>
                  <a:schemeClr val="tx2">
                    <a:lumMod val="90000"/>
                  </a:schemeClr>
                </a:solidFill>
              </a:rPr>
              <a:t>Март</a:t>
            </a:r>
            <a:r>
              <a:rPr lang="ru-RU" dirty="0" smtClean="0">
                <a:solidFill>
                  <a:schemeClr val="tx2">
                    <a:lumMod val="90000"/>
                  </a:schemeClr>
                </a:solidFill>
              </a:rPr>
              <a:t> </a:t>
            </a:r>
            <a:r>
              <a:rPr lang="ru-RU" dirty="0" smtClean="0">
                <a:solidFill>
                  <a:schemeClr val="tx2">
                    <a:lumMod val="90000"/>
                  </a:schemeClr>
                </a:solidFill>
              </a:rPr>
              <a:t>2013 год.</a:t>
            </a:r>
            <a:endParaRPr lang="ru-RU" dirty="0">
              <a:solidFill>
                <a:schemeClr val="tx2">
                  <a:lumMod val="90000"/>
                </a:schemeClr>
              </a:solidFill>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SOVIET PATRIOTISM</a:t>
            </a:r>
            <a:r>
              <a:rPr lang="ru-RU" dirty="0" smtClean="0"/>
              <a:t/>
            </a:r>
            <a:br>
              <a:rPr lang="ru-RU" dirty="0" smtClean="0"/>
            </a:br>
            <a:endParaRPr lang="ru-RU" dirty="0"/>
          </a:p>
        </p:txBody>
      </p:sp>
      <p:sp>
        <p:nvSpPr>
          <p:cNvPr id="4" name="Содержимое 3"/>
          <p:cNvSpPr>
            <a:spLocks noGrp="1"/>
          </p:cNvSpPr>
          <p:nvPr>
            <p:ph sz="half" idx="2"/>
          </p:nvPr>
        </p:nvSpPr>
        <p:spPr>
          <a:effectLst>
            <a:glow rad="101600">
              <a:schemeClr val="accent2">
                <a:satMod val="175000"/>
                <a:alpha val="40000"/>
              </a:schemeClr>
            </a:glow>
          </a:effectLst>
        </p:spPr>
        <p:txBody>
          <a:bodyPr/>
          <a:lstStyle/>
          <a:p>
            <a:r>
              <a:rPr lang="en-US" dirty="0" smtClean="0">
                <a:solidFill>
                  <a:schemeClr val="accent1">
                    <a:lumMod val="60000"/>
                    <a:lumOff val="40000"/>
                  </a:schemeClr>
                </a:solidFill>
              </a:rPr>
              <a:t>The war brought out the full strength of Soviet patriotism as a powerful force behind the people and their army. Millions of Soviet patriots performed unparalleled acts of bravery at the front and in the rear.</a:t>
            </a:r>
            <a:endParaRPr lang="ru-RU" dirty="0">
              <a:solidFill>
                <a:schemeClr val="accent1">
                  <a:lumMod val="60000"/>
                  <a:lumOff val="40000"/>
                </a:schemeClr>
              </a:solidFill>
            </a:endParaRPr>
          </a:p>
        </p:txBody>
      </p:sp>
      <p:pic>
        <p:nvPicPr>
          <p:cNvPr id="6" name="Рисунок 5" descr="http://im7-tub-ru.yandex.net/i?id=443518976-46-72&amp;n=21">
            <a:hlinkClick r:id="rId2" tgtFrame="_blank"/>
          </p:cNvPr>
          <p:cNvPicPr/>
          <p:nvPr/>
        </p:nvPicPr>
        <p:blipFill>
          <a:blip r:embed="rId3" cstate="print"/>
          <a:srcRect/>
          <a:stretch>
            <a:fillRect/>
          </a:stretch>
        </p:blipFill>
        <p:spPr bwMode="auto">
          <a:xfrm>
            <a:off x="827584" y="2780928"/>
            <a:ext cx="3384376" cy="3168352"/>
          </a:xfrm>
          <a:prstGeom prst="rect">
            <a:avLst/>
          </a:prstGeom>
          <a:noFill/>
          <a:ln w="9525">
            <a:noFill/>
            <a:miter lim="800000"/>
            <a:headEnd/>
            <a:tailEnd/>
          </a:ln>
        </p:spPr>
      </p:pic>
      <p:sp>
        <p:nvSpPr>
          <p:cNvPr id="7" name="Содержимое 6"/>
          <p:cNvSpPr>
            <a:spLocks noGrp="1"/>
          </p:cNvSpPr>
          <p:nvPr>
            <p:ph sz="half" idx="1"/>
          </p:nvPr>
        </p:nvSpPr>
        <p:spPr>
          <a:xfrm>
            <a:off x="457200" y="2060848"/>
            <a:ext cx="4042792" cy="4187552"/>
          </a:xfrm>
          <a:effectLst>
            <a:glow rad="228600">
              <a:schemeClr val="accent6">
                <a:satMod val="175000"/>
                <a:alpha val="40000"/>
              </a:schemeClr>
            </a:glow>
          </a:effectLst>
        </p:spPr>
        <p:txBody>
          <a:bodyPr/>
          <a:lstStyle/>
          <a:p>
            <a:endParaRPr lang="ru-RU" dirty="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Литература.</a:t>
            </a:r>
            <a:endParaRPr lang="ru-RU" dirty="0"/>
          </a:p>
        </p:txBody>
      </p:sp>
      <p:sp>
        <p:nvSpPr>
          <p:cNvPr id="3" name="Подзаголовок 2"/>
          <p:cNvSpPr>
            <a:spLocks noGrp="1"/>
          </p:cNvSpPr>
          <p:nvPr>
            <p:ph type="subTitle" idx="1"/>
          </p:nvPr>
        </p:nvSpPr>
        <p:spPr>
          <a:xfrm>
            <a:off x="540544" y="2250280"/>
            <a:ext cx="8062912" cy="4607720"/>
          </a:xfrm>
        </p:spPr>
        <p:txBody>
          <a:bodyPr>
            <a:normAutofit fontScale="85000" lnSpcReduction="20000"/>
          </a:bodyPr>
          <a:lstStyle/>
          <a:p>
            <a:pPr lvl="0" algn="l"/>
            <a:r>
              <a:rPr lang="ru-RU" dirty="0" smtClean="0">
                <a:solidFill>
                  <a:schemeClr val="tx2">
                    <a:lumMod val="75000"/>
                  </a:schemeClr>
                </a:solidFill>
              </a:rPr>
              <a:t>1. Б. С. Островский Английский язык. Факультативный курс 10-11 класс. Москва </a:t>
            </a:r>
          </a:p>
          <a:p>
            <a:pPr algn="l"/>
            <a:r>
              <a:rPr lang="ru-RU" dirty="0" smtClean="0">
                <a:solidFill>
                  <a:schemeClr val="tx2">
                    <a:lumMod val="75000"/>
                  </a:schemeClr>
                </a:solidFill>
              </a:rPr>
              <a:t>« Просвещение», 1990.</a:t>
            </a:r>
          </a:p>
          <a:p>
            <a:pPr lvl="0" algn="l"/>
            <a:r>
              <a:rPr lang="ru-RU" dirty="0" smtClean="0">
                <a:solidFill>
                  <a:schemeClr val="tx2">
                    <a:lumMod val="75000"/>
                  </a:schemeClr>
                </a:solidFill>
              </a:rPr>
              <a:t>2. Э. Н. Муратов « Героический путь». Книга для чтения на английском языке в 6-10х классах. Москва «Просвещение», 1988 год.</a:t>
            </a:r>
          </a:p>
          <a:p>
            <a:pPr lvl="0" algn="l"/>
            <a:r>
              <a:rPr lang="ru-RU" dirty="0" smtClean="0">
                <a:solidFill>
                  <a:schemeClr val="tx2">
                    <a:lumMod val="75000"/>
                  </a:schemeClr>
                </a:solidFill>
                <a:hlinkClick r:id="rId2"/>
              </a:rPr>
              <a:t>3.</a:t>
            </a:r>
            <a:r>
              <a:rPr lang="en-US" dirty="0" smtClean="0">
                <a:solidFill>
                  <a:schemeClr val="tx2">
                    <a:lumMod val="75000"/>
                  </a:schemeClr>
                </a:solidFill>
                <a:hlinkClick r:id="rId2"/>
              </a:rPr>
              <a:t>http://www.kvim76.ru/users/traktorist/photos/public1095-2.html</a:t>
            </a:r>
            <a:endParaRPr lang="ru-RU" dirty="0" smtClean="0">
              <a:solidFill>
                <a:schemeClr val="tx2">
                  <a:lumMod val="75000"/>
                </a:schemeClr>
              </a:solidFill>
            </a:endParaRPr>
          </a:p>
          <a:p>
            <a:pPr lvl="0" algn="l"/>
            <a:r>
              <a:rPr lang="ru-RU" dirty="0" smtClean="0">
                <a:solidFill>
                  <a:schemeClr val="tx2">
                    <a:lumMod val="75000"/>
                  </a:schemeClr>
                </a:solidFill>
              </a:rPr>
              <a:t>4.</a:t>
            </a:r>
            <a:r>
              <a:rPr lang="en-US" dirty="0" smtClean="0">
                <a:solidFill>
                  <a:schemeClr val="tx2">
                    <a:lumMod val="75000"/>
                  </a:schemeClr>
                </a:solidFill>
              </a:rPr>
              <a:t>http://images.yandex.ru/yandsearch?source=psearch&amp;img_url=http%3A%2F%2Fallphoto.in.ua%2Fphoto%2F21%2Fes2215256.jpg&amp;iorient=square&amp;nojs=1&amp;text=%D0%92%D0%9E%D0%99%D0%9D%D0%90%20%D0%A4%D0%9E%D0%A2%D0%9E1941-1945&amp;noreask=1&amp;pos=10&amp;rpt=simage&amp;lr=10722</a:t>
            </a:r>
            <a:endParaRPr lang="ru-RU"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lgn="ctr"/>
            <a:r>
              <a:rPr lang="en-US" dirty="0" smtClean="0"/>
              <a:t>THE TREACHEROUS ATTACK AND HEROIC RESISTANCE</a:t>
            </a:r>
            <a:endParaRPr lang="ru-RU" dirty="0"/>
          </a:p>
        </p:txBody>
      </p:sp>
      <p:sp>
        <p:nvSpPr>
          <p:cNvPr id="3" name="Содержимое 2"/>
          <p:cNvSpPr>
            <a:spLocks noGrp="1"/>
          </p:cNvSpPr>
          <p:nvPr>
            <p:ph sz="half" idx="1"/>
          </p:nvPr>
        </p:nvSpPr>
        <p:spPr/>
        <p:txBody>
          <a:bodyPr>
            <a:noAutofit/>
          </a:bodyPr>
          <a:lstStyle/>
          <a:p>
            <a:r>
              <a:rPr lang="en-US" sz="2000" dirty="0" smtClean="0">
                <a:solidFill>
                  <a:schemeClr val="tx2">
                    <a:lumMod val="90000"/>
                  </a:schemeClr>
                </a:solidFill>
              </a:rPr>
              <a:t>At 4 a.m. on June 22, 1941, 190 DIVISIONS OF FASCIST Germany and her satellites treacherously invaded the USSR without a declaration of war. The invasion force consisted of 5,5 million officers and men, about 4,300 tanks, 4, 950 combat aircraft, and 47, 260 guns and mortals.</a:t>
            </a:r>
            <a:endParaRPr lang="ru-RU" sz="2000" dirty="0" smtClean="0">
              <a:solidFill>
                <a:schemeClr val="tx2">
                  <a:lumMod val="90000"/>
                </a:schemeClr>
              </a:solidFill>
            </a:endParaRPr>
          </a:p>
          <a:p>
            <a:r>
              <a:rPr lang="en-US" sz="2000" dirty="0" smtClean="0">
                <a:solidFill>
                  <a:schemeClr val="tx2">
                    <a:lumMod val="90000"/>
                  </a:schemeClr>
                </a:solidFill>
              </a:rPr>
              <a:t>During the very first hours of the attack over 1,000 German bombers started bombing Soviet cities and towns.</a:t>
            </a:r>
            <a:endParaRPr lang="ru-RU" sz="2000" dirty="0">
              <a:solidFill>
                <a:schemeClr val="tx2">
                  <a:lumMod val="90000"/>
                </a:schemeClr>
              </a:solidFill>
            </a:endParaRPr>
          </a:p>
        </p:txBody>
      </p:sp>
      <p:sp>
        <p:nvSpPr>
          <p:cNvPr id="4" name="Содержимое 3"/>
          <p:cNvSpPr>
            <a:spLocks noGrp="1"/>
          </p:cNvSpPr>
          <p:nvPr>
            <p:ph sz="half" idx="2"/>
          </p:nvPr>
        </p:nvSpPr>
        <p:spPr/>
        <p:txBody>
          <a:bodyPr>
            <a:noAutofit/>
          </a:bodyPr>
          <a:lstStyle/>
          <a:p>
            <a:r>
              <a:rPr lang="en-US" sz="1800" dirty="0" smtClean="0">
                <a:solidFill>
                  <a:schemeClr val="tx2">
                    <a:lumMod val="90000"/>
                  </a:schemeClr>
                </a:solidFill>
              </a:rPr>
              <a:t> The sudden attack of the Nazis and the savage bombing of peaceful towns were intended to break the Soviet people’s will to resist. Hitler boasted that he would smash the Soviet Union in 5-6 weeks. In the first days of the war, the invaders encountered the heroic resistance of the frontier guards. The defenders of the encircled border town of Brest fiercely resisted the enemy, whose numbers exceeded those of the defenders more than tenfold, for over a month.</a:t>
            </a:r>
            <a:endParaRPr lang="ru-RU" sz="1800" dirty="0" smtClean="0">
              <a:solidFill>
                <a:schemeClr val="tx2">
                  <a:lumMod val="90000"/>
                </a:schemeClr>
              </a:solidFill>
            </a:endParaRPr>
          </a:p>
          <a:p>
            <a:r>
              <a:rPr lang="en-US" sz="1800" dirty="0" smtClean="0">
                <a:solidFill>
                  <a:schemeClr val="tx2">
                    <a:lumMod val="90000"/>
                  </a:schemeClr>
                </a:solidFill>
              </a:rPr>
              <a:t>Soviet troops fought heroically on all sectors of the front displaying mass heroism.</a:t>
            </a:r>
            <a:endParaRPr lang="ru-RU" sz="1800" dirty="0">
              <a:solidFill>
                <a:schemeClr val="tx2">
                  <a:lumMod val="90000"/>
                </a:schemeClr>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EVERYTHING FOR THE FRONT”</a:t>
            </a:r>
            <a:r>
              <a:rPr lang="ru-RU" dirty="0" smtClean="0"/>
              <a:t/>
            </a:r>
            <a:br>
              <a:rPr lang="ru-RU" dirty="0" smtClean="0"/>
            </a:br>
            <a:endParaRPr lang="ru-RU" dirty="0"/>
          </a:p>
        </p:txBody>
      </p:sp>
      <p:sp>
        <p:nvSpPr>
          <p:cNvPr id="3" name="Содержимое 2"/>
          <p:cNvSpPr>
            <a:spLocks noGrp="1"/>
          </p:cNvSpPr>
          <p:nvPr>
            <p:ph sz="half" idx="1"/>
          </p:nvPr>
        </p:nvSpPr>
        <p:spPr/>
        <p:txBody>
          <a:bodyPr>
            <a:noAutofit/>
          </a:bodyPr>
          <a:lstStyle/>
          <a:p>
            <a:r>
              <a:rPr lang="en-US" sz="1600" dirty="0" smtClean="0">
                <a:solidFill>
                  <a:schemeClr val="tx2">
                    <a:lumMod val="90000"/>
                  </a:schemeClr>
                </a:solidFill>
              </a:rPr>
              <a:t>On the very first day of the war tens of thousands of men lined up at the recruiting </a:t>
            </a:r>
            <a:r>
              <a:rPr lang="en-US" sz="1600" dirty="0" err="1" smtClean="0">
                <a:solidFill>
                  <a:schemeClr val="tx2">
                    <a:lumMod val="90000"/>
                  </a:schemeClr>
                </a:solidFill>
              </a:rPr>
              <a:t>centres</a:t>
            </a:r>
            <a:r>
              <a:rPr lang="en-US" sz="1600" dirty="0" smtClean="0">
                <a:solidFill>
                  <a:schemeClr val="tx2">
                    <a:lumMod val="90000"/>
                  </a:schemeClr>
                </a:solidFill>
              </a:rPr>
              <a:t>. Very young and very aged people, all made the same demand: to be sent to the front as quickly as possible.</a:t>
            </a:r>
            <a:endParaRPr lang="ru-RU" sz="1600" dirty="0" smtClean="0">
              <a:solidFill>
                <a:schemeClr val="tx2">
                  <a:lumMod val="90000"/>
                </a:schemeClr>
              </a:solidFill>
            </a:endParaRPr>
          </a:p>
          <a:p>
            <a:r>
              <a:rPr lang="en-US" sz="1600" dirty="0" smtClean="0">
                <a:solidFill>
                  <a:schemeClr val="tx2">
                    <a:lumMod val="90000"/>
                  </a:schemeClr>
                </a:solidFill>
              </a:rPr>
              <a:t>The Soviet people were deeply convinced that they would win, and did everything to expedite victory. The Soviet partisans did not give a minute’s respite to the enemy troops. They brought hope to the people in the occupied territories and inspired them with confidence in the ultimate victory of our soldiers. Over a million partisans and underground workers – people of all nations of our country – fought in the ranks of those patriotic forces.</a:t>
            </a:r>
            <a:endParaRPr lang="ru-RU" sz="1600" dirty="0">
              <a:solidFill>
                <a:schemeClr val="tx2">
                  <a:lumMod val="90000"/>
                </a:schemeClr>
              </a:solidFill>
            </a:endParaRPr>
          </a:p>
        </p:txBody>
      </p:sp>
      <p:pic>
        <p:nvPicPr>
          <p:cNvPr id="5" name="Содержимое 4" descr="http://im2-tub-ru.yandex.net/i?id=168767363-10-72&amp;n=21">
            <a:hlinkClick r:id="rId2" tgtFrame="_blank"/>
          </p:cNvPr>
          <p:cNvPicPr>
            <a:picLocks noGrp="1"/>
          </p:cNvPicPr>
          <p:nvPr>
            <p:ph sz="half" idx="2"/>
          </p:nvPr>
        </p:nvPicPr>
        <p:blipFill>
          <a:blip r:embed="rId3" cstate="print"/>
          <a:srcRect/>
          <a:stretch>
            <a:fillRect/>
          </a:stretch>
        </p:blipFill>
        <p:spPr bwMode="auto">
          <a:xfrm>
            <a:off x="4427985" y="1484784"/>
            <a:ext cx="2304256" cy="2520280"/>
          </a:xfrm>
          <a:prstGeom prst="snip2DiagRect">
            <a:avLst/>
          </a:prstGeom>
          <a:noFill/>
          <a:ln w="9525">
            <a:solidFill>
              <a:schemeClr val="accent2">
                <a:lumMod val="20000"/>
                <a:lumOff val="80000"/>
              </a:schemeClr>
            </a:solidFill>
            <a:miter lim="800000"/>
            <a:headEnd/>
            <a:tailEnd/>
          </a:ln>
          <a:effectLst>
            <a:glow rad="139700">
              <a:schemeClr val="accent4">
                <a:satMod val="175000"/>
                <a:alpha val="40000"/>
              </a:schemeClr>
            </a:glow>
          </a:effectLst>
        </p:spPr>
      </p:pic>
      <p:pic>
        <p:nvPicPr>
          <p:cNvPr id="6" name="Рисунок 5" descr="http://im2-tub-ru.yandex.net/i?id=527068074-55-72&amp;n=21">
            <a:hlinkClick r:id="rId4" tgtFrame="_blank"/>
          </p:cNvPr>
          <p:cNvPicPr/>
          <p:nvPr/>
        </p:nvPicPr>
        <p:blipFill>
          <a:blip r:embed="rId5" cstate="print"/>
          <a:srcRect/>
          <a:stretch>
            <a:fillRect/>
          </a:stretch>
        </p:blipFill>
        <p:spPr bwMode="auto">
          <a:xfrm>
            <a:off x="5508104" y="3933056"/>
            <a:ext cx="2796902" cy="2592288"/>
          </a:xfrm>
          <a:prstGeom prst="round2DiagRect">
            <a:avLst/>
          </a:prstGeom>
          <a:noFill/>
          <a:ln w="9525">
            <a:solidFill>
              <a:schemeClr val="bg2">
                <a:lumMod val="20000"/>
                <a:lumOff val="80000"/>
              </a:schemeClr>
            </a:solidFill>
            <a:miter lim="800000"/>
            <a:headEnd/>
            <a:tailEnd/>
          </a:ln>
          <a:effectLst>
            <a:glow rad="139700">
              <a:schemeClr val="accent1">
                <a:satMod val="175000"/>
                <a:alpha val="40000"/>
              </a:schemeClr>
            </a:glow>
          </a:effectLst>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DEFENCE OF MOSCOW</a:t>
            </a:r>
            <a:endParaRPr lang="ru-RU" dirty="0"/>
          </a:p>
        </p:txBody>
      </p:sp>
      <p:pic>
        <p:nvPicPr>
          <p:cNvPr id="5" name="Содержимое 4" descr="http://im2-tub-ru.yandex.net/i?id=192067233-30-72&amp;n=21">
            <a:hlinkClick r:id="rId2" tgtFrame="_blank"/>
          </p:cNvPr>
          <p:cNvPicPr>
            <a:picLocks noGrp="1"/>
          </p:cNvPicPr>
          <p:nvPr>
            <p:ph sz="half" idx="1"/>
          </p:nvPr>
        </p:nvPicPr>
        <p:blipFill>
          <a:blip r:embed="rId3" cstate="print"/>
          <a:srcRect/>
          <a:stretch>
            <a:fillRect/>
          </a:stretch>
        </p:blipFill>
        <p:spPr bwMode="auto">
          <a:xfrm>
            <a:off x="1475656" y="1484784"/>
            <a:ext cx="3240360" cy="2520280"/>
          </a:xfrm>
          <a:prstGeom prst="hexagon">
            <a:avLst/>
          </a:prstGeom>
          <a:noFill/>
          <a:ln w="9525">
            <a:noFill/>
            <a:miter lim="800000"/>
            <a:headEnd/>
            <a:tailEnd/>
          </a:ln>
          <a:effectLst>
            <a:glow rad="228600">
              <a:schemeClr val="accent6">
                <a:satMod val="175000"/>
                <a:alpha val="40000"/>
              </a:schemeClr>
            </a:glow>
          </a:effectLst>
        </p:spPr>
      </p:pic>
      <p:sp>
        <p:nvSpPr>
          <p:cNvPr id="4" name="Содержимое 3"/>
          <p:cNvSpPr>
            <a:spLocks noGrp="1"/>
          </p:cNvSpPr>
          <p:nvPr>
            <p:ph sz="half" idx="2"/>
          </p:nvPr>
        </p:nvSpPr>
        <p:spPr/>
        <p:txBody>
          <a:bodyPr>
            <a:noAutofit/>
          </a:bodyPr>
          <a:lstStyle/>
          <a:p>
            <a:r>
              <a:rPr lang="en-US" sz="2000" dirty="0" smtClean="0">
                <a:solidFill>
                  <a:schemeClr val="tx2">
                    <a:lumMod val="75000"/>
                  </a:schemeClr>
                </a:solidFill>
              </a:rPr>
              <a:t>The </a:t>
            </a:r>
            <a:r>
              <a:rPr lang="en-US" sz="2000" dirty="0" err="1" smtClean="0">
                <a:solidFill>
                  <a:schemeClr val="tx2">
                    <a:lumMod val="75000"/>
                  </a:schemeClr>
                </a:solidFill>
              </a:rPr>
              <a:t>nazi</a:t>
            </a:r>
            <a:r>
              <a:rPr lang="en-US" sz="2000" dirty="0" smtClean="0">
                <a:solidFill>
                  <a:schemeClr val="tx2">
                    <a:lumMod val="75000"/>
                  </a:schemeClr>
                </a:solidFill>
              </a:rPr>
              <a:t> leaders attached greatest importance to capturing Moscow, believing that its fall would break the Red Army’s resistance and ensure Germany’s victory in the war. The Soviet Command inflicted a crushing blow at the enemy at Moscow. Hitler’s plan of a blitzkrieg against the USSR had failed. The victory at Moscow was a turning point of world historic importance. The myth about the invincibility of </a:t>
            </a:r>
            <a:r>
              <a:rPr lang="en-US" sz="2000" dirty="0" err="1" smtClean="0">
                <a:solidFill>
                  <a:schemeClr val="tx2">
                    <a:lumMod val="75000"/>
                  </a:schemeClr>
                </a:solidFill>
              </a:rPr>
              <a:t>nazi</a:t>
            </a:r>
            <a:r>
              <a:rPr lang="en-US" sz="2000" dirty="0" smtClean="0">
                <a:solidFill>
                  <a:schemeClr val="tx2">
                    <a:lumMod val="75000"/>
                  </a:schemeClr>
                </a:solidFill>
              </a:rPr>
              <a:t> Germany had been destroyed.</a:t>
            </a:r>
            <a:endParaRPr lang="ru-RU" sz="2000" dirty="0">
              <a:solidFill>
                <a:schemeClr val="tx2">
                  <a:lumMod val="75000"/>
                </a:schemeClr>
              </a:solidFill>
            </a:endParaRPr>
          </a:p>
        </p:txBody>
      </p:sp>
      <p:pic>
        <p:nvPicPr>
          <p:cNvPr id="6" name="Рисунок 5" descr="http://im4-tub-ru.yandex.net/i?id=238739449-41-72&amp;n=21">
            <a:hlinkClick r:id="rId4" tgtFrame="_blank"/>
          </p:cNvPr>
          <p:cNvPicPr/>
          <p:nvPr/>
        </p:nvPicPr>
        <p:blipFill>
          <a:blip r:embed="rId5" cstate="print"/>
          <a:srcRect/>
          <a:stretch>
            <a:fillRect/>
          </a:stretch>
        </p:blipFill>
        <p:spPr bwMode="auto">
          <a:xfrm>
            <a:off x="467544" y="4293096"/>
            <a:ext cx="3267050" cy="2304256"/>
          </a:xfrm>
          <a:prstGeom prst="snip2DiagRect">
            <a:avLst/>
          </a:prstGeom>
          <a:noFill/>
          <a:ln w="9525">
            <a:noFill/>
            <a:miter lim="800000"/>
            <a:headEnd/>
            <a:tailEnd/>
          </a:ln>
          <a:effectLst>
            <a:glow rad="228600">
              <a:schemeClr val="accent1">
                <a:satMod val="175000"/>
                <a:alpha val="40000"/>
              </a:schemeClr>
            </a:glow>
          </a:effectLst>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DEFENCE OF LENINGRAD.</a:t>
            </a:r>
            <a:endParaRPr lang="ru-RU" dirty="0"/>
          </a:p>
        </p:txBody>
      </p:sp>
      <p:sp>
        <p:nvSpPr>
          <p:cNvPr id="3" name="Содержимое 2"/>
          <p:cNvSpPr>
            <a:spLocks noGrp="1"/>
          </p:cNvSpPr>
          <p:nvPr>
            <p:ph sz="half" idx="1"/>
          </p:nvPr>
        </p:nvSpPr>
        <p:spPr/>
        <p:txBody>
          <a:bodyPr>
            <a:normAutofit lnSpcReduction="10000"/>
          </a:bodyPr>
          <a:lstStyle/>
          <a:p>
            <a:r>
              <a:rPr lang="en-US" dirty="0" smtClean="0">
                <a:solidFill>
                  <a:schemeClr val="tx2">
                    <a:lumMod val="75000"/>
                  </a:schemeClr>
                </a:solidFill>
              </a:rPr>
              <a:t>Among the countless acts of heroism performed by the Soviet people in the war, the valiant </a:t>
            </a:r>
            <a:r>
              <a:rPr lang="en-US" dirty="0" err="1" smtClean="0">
                <a:solidFill>
                  <a:schemeClr val="tx2">
                    <a:lumMod val="75000"/>
                  </a:schemeClr>
                </a:solidFill>
              </a:rPr>
              <a:t>defence</a:t>
            </a:r>
            <a:r>
              <a:rPr lang="en-US" dirty="0" smtClean="0">
                <a:solidFill>
                  <a:schemeClr val="tx2">
                    <a:lumMod val="75000"/>
                  </a:schemeClr>
                </a:solidFill>
              </a:rPr>
              <a:t> of Leningrad stands out as a striking example of Soviet patriotism, as a most vivid manifestation of their fearlessness and collective heroism.</a:t>
            </a:r>
            <a:endParaRPr lang="ru-RU" dirty="0" smtClean="0">
              <a:solidFill>
                <a:schemeClr val="tx2">
                  <a:lumMod val="75000"/>
                </a:schemeClr>
              </a:solidFill>
            </a:endParaRPr>
          </a:p>
          <a:p>
            <a:endParaRPr lang="ru-RU" dirty="0"/>
          </a:p>
        </p:txBody>
      </p:sp>
      <p:pic>
        <p:nvPicPr>
          <p:cNvPr id="5" name="Содержимое 4" descr="http://im5-tub-ru.yandex.net/i?id=574874534-27-72&amp;n=21">
            <a:hlinkClick r:id="rId2" tgtFrame="_blank"/>
          </p:cNvPr>
          <p:cNvPicPr>
            <a:picLocks noGrp="1"/>
          </p:cNvPicPr>
          <p:nvPr>
            <p:ph sz="half" idx="2"/>
          </p:nvPr>
        </p:nvPicPr>
        <p:blipFill>
          <a:blip r:embed="rId3" cstate="print">
            <a:duotone>
              <a:prstClr val="black"/>
              <a:schemeClr val="accent1">
                <a:tint val="45000"/>
                <a:satMod val="400000"/>
              </a:schemeClr>
            </a:duotone>
          </a:blip>
          <a:stretch>
            <a:fillRect/>
          </a:stretch>
        </p:blipFill>
        <p:spPr bwMode="auto">
          <a:xfrm>
            <a:off x="5076056" y="2636912"/>
            <a:ext cx="3384376" cy="2952328"/>
          </a:xfrm>
          <a:prstGeom prst="snip2DiagRect">
            <a:avLst/>
          </a:prstGeom>
          <a:noFill/>
          <a:ln w="9525">
            <a:noFill/>
            <a:miter lim="800000"/>
            <a:headEnd/>
            <a:tailEnd/>
          </a:ln>
          <a:effectLst>
            <a:glow rad="228600">
              <a:schemeClr val="accent1">
                <a:satMod val="175000"/>
                <a:alpha val="40000"/>
              </a:schemeClr>
            </a:glow>
          </a:effectLst>
        </p:spPr>
      </p:pic>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VICTORY AT STALINGRAD.</a:t>
            </a:r>
            <a:endParaRPr lang="ru-RU" dirty="0"/>
          </a:p>
        </p:txBody>
      </p:sp>
      <p:sp>
        <p:nvSpPr>
          <p:cNvPr id="3" name="Содержимое 2"/>
          <p:cNvSpPr>
            <a:spLocks noGrp="1"/>
          </p:cNvSpPr>
          <p:nvPr>
            <p:ph sz="half" idx="1"/>
          </p:nvPr>
        </p:nvSpPr>
        <p:spPr>
          <a:xfrm>
            <a:off x="457200" y="1484785"/>
            <a:ext cx="4186808" cy="5112568"/>
          </a:xfrm>
        </p:spPr>
        <p:txBody>
          <a:bodyPr>
            <a:noAutofit/>
          </a:bodyPr>
          <a:lstStyle/>
          <a:p>
            <a:r>
              <a:rPr lang="en-US" sz="1800" dirty="0" smtClean="0">
                <a:solidFill>
                  <a:schemeClr val="tx2">
                    <a:lumMod val="75000"/>
                  </a:schemeClr>
                </a:solidFill>
              </a:rPr>
              <a:t>During those days the defenders of Stalingrad wrote a letter to the Soviet people. It said: “We have decided to defend Stalingrad with our lives! Fighting for Stalingrad, we are defending our Motherland and everything dear to us, everything that makes life worth living. Sending the letter from the trenches we swear that we shall defend Stalingrad to our last drop of blood, to our last breath, to our last heartbeat, and we shall not let the enemy reach the Volga.” The Soviet troops kept their oath. On February 2, 1943, the Stalingrad Battle ended in a brilliant victory for the Soviet troops.</a:t>
            </a:r>
            <a:endParaRPr lang="ru-RU" sz="1800" dirty="0">
              <a:solidFill>
                <a:schemeClr val="tx2">
                  <a:lumMod val="75000"/>
                </a:schemeClr>
              </a:solidFill>
            </a:endParaRPr>
          </a:p>
        </p:txBody>
      </p:sp>
      <p:pic>
        <p:nvPicPr>
          <p:cNvPr id="5" name="Содержимое 4" descr="http://im2-tub-ru.yandex.net/i?id=214102701-34-72&amp;n=21">
            <a:hlinkClick r:id="rId2" tgtFrame="_blank"/>
          </p:cNvPr>
          <p:cNvPicPr>
            <a:picLocks noGrp="1"/>
          </p:cNvPicPr>
          <p:nvPr>
            <p:ph sz="half" idx="2"/>
          </p:nvPr>
        </p:nvPicPr>
        <p:blipFill>
          <a:blip r:embed="rId3" cstate="print">
            <a:duotone>
              <a:prstClr val="black"/>
              <a:schemeClr val="tx2">
                <a:tint val="45000"/>
                <a:satMod val="400000"/>
              </a:schemeClr>
            </a:duotone>
          </a:blip>
          <a:srcRect/>
          <a:stretch>
            <a:fillRect/>
          </a:stretch>
        </p:blipFill>
        <p:spPr bwMode="auto">
          <a:xfrm>
            <a:off x="5148064" y="1628800"/>
            <a:ext cx="3096344" cy="2520281"/>
          </a:xfrm>
          <a:prstGeom prst="ellipse">
            <a:avLst/>
          </a:prstGeom>
          <a:noFill/>
          <a:ln w="9525">
            <a:noFill/>
            <a:miter lim="800000"/>
            <a:headEnd/>
            <a:tailEnd/>
          </a:ln>
          <a:effectLst>
            <a:glow rad="101600">
              <a:schemeClr val="accent6">
                <a:satMod val="175000"/>
                <a:alpha val="40000"/>
              </a:schemeClr>
            </a:glow>
          </a:effectLst>
        </p:spPr>
      </p:pic>
      <p:pic>
        <p:nvPicPr>
          <p:cNvPr id="6" name="Рисунок 5" descr="http://im4-tub-ru.yandex.net/i?id=470300883-40-72&amp;n=21">
            <a:hlinkClick r:id="rId4" tgtFrame="_blank"/>
          </p:cNvPr>
          <p:cNvPicPr/>
          <p:nvPr/>
        </p:nvPicPr>
        <p:blipFill>
          <a:blip r:embed="rId5" cstate="print">
            <a:duotone>
              <a:prstClr val="black"/>
              <a:schemeClr val="tx2">
                <a:tint val="45000"/>
                <a:satMod val="400000"/>
              </a:schemeClr>
            </a:duotone>
          </a:blip>
          <a:srcRect/>
          <a:stretch>
            <a:fillRect/>
          </a:stretch>
        </p:blipFill>
        <p:spPr bwMode="auto">
          <a:xfrm>
            <a:off x="5148064" y="4293096"/>
            <a:ext cx="3096344" cy="2376264"/>
          </a:xfrm>
          <a:prstGeom prst="ellipse">
            <a:avLst/>
          </a:prstGeom>
          <a:noFill/>
          <a:ln w="9525">
            <a:noFill/>
            <a:miter lim="800000"/>
            <a:headEnd/>
            <a:tailEnd/>
          </a:ln>
          <a:effectLst>
            <a:glow rad="228600">
              <a:schemeClr val="accent6">
                <a:satMod val="175000"/>
                <a:alpha val="40000"/>
              </a:schemeClr>
            </a:glow>
          </a:effectLst>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LIBERATION MISSION OF THE RED ARMY</a:t>
            </a:r>
            <a:endParaRPr lang="ru-RU" dirty="0"/>
          </a:p>
        </p:txBody>
      </p:sp>
      <p:pic>
        <p:nvPicPr>
          <p:cNvPr id="5" name="Содержимое 4" descr="http://im7-tub-ru.yandex.net/i?id=409536159-14-72&amp;n=21">
            <a:hlinkClick r:id="rId2" tgtFrame="_blank"/>
          </p:cNvPr>
          <p:cNvPicPr>
            <a:picLocks noGrp="1"/>
          </p:cNvPicPr>
          <p:nvPr>
            <p:ph sz="half" idx="1"/>
          </p:nvPr>
        </p:nvPicPr>
        <p:blipFill>
          <a:blip r:embed="rId3" cstate="print"/>
          <a:srcRect/>
          <a:stretch>
            <a:fillRect/>
          </a:stretch>
        </p:blipFill>
        <p:spPr bwMode="auto">
          <a:xfrm>
            <a:off x="539552" y="2204864"/>
            <a:ext cx="4032447" cy="3528392"/>
          </a:xfrm>
          <a:prstGeom prst="snip2DiagRect">
            <a:avLst/>
          </a:prstGeom>
          <a:noFill/>
          <a:ln w="9525">
            <a:noFill/>
            <a:miter lim="800000"/>
            <a:headEnd/>
            <a:tailEnd/>
          </a:ln>
          <a:effectLst>
            <a:glow rad="228600">
              <a:schemeClr val="accent1">
                <a:satMod val="175000"/>
                <a:alpha val="40000"/>
              </a:schemeClr>
            </a:glow>
          </a:effectLst>
        </p:spPr>
      </p:pic>
      <p:sp>
        <p:nvSpPr>
          <p:cNvPr id="4" name="Содержимое 3"/>
          <p:cNvSpPr>
            <a:spLocks noGrp="1"/>
          </p:cNvSpPr>
          <p:nvPr>
            <p:ph sz="half" idx="2"/>
          </p:nvPr>
        </p:nvSpPr>
        <p:spPr/>
        <p:txBody>
          <a:bodyPr>
            <a:normAutofit fontScale="70000" lnSpcReduction="20000"/>
          </a:bodyPr>
          <a:lstStyle/>
          <a:p>
            <a:r>
              <a:rPr lang="en-US" dirty="0" smtClean="0">
                <a:solidFill>
                  <a:schemeClr val="tx2">
                    <a:lumMod val="90000"/>
                  </a:schemeClr>
                </a:solidFill>
              </a:rPr>
              <a:t>Some seven million Soviet soldiers participated in the liberation of European countries from June 1944 to the end of the war.</a:t>
            </a:r>
            <a:endParaRPr lang="ru-RU" dirty="0" smtClean="0">
              <a:solidFill>
                <a:schemeClr val="tx2">
                  <a:lumMod val="90000"/>
                </a:schemeClr>
              </a:solidFill>
            </a:endParaRPr>
          </a:p>
          <a:p>
            <a:r>
              <a:rPr lang="en-US" dirty="0" smtClean="0">
                <a:solidFill>
                  <a:schemeClr val="tx2">
                    <a:lumMod val="90000"/>
                  </a:schemeClr>
                </a:solidFill>
              </a:rPr>
              <a:t>As a result of the victories of our soldiers in winter and spring of 1945 the front-line moved far to the west. The Soviet troops took up positions on the Oder for an assault on Berlin.</a:t>
            </a:r>
            <a:endParaRPr lang="ru-RU" dirty="0" smtClean="0">
              <a:solidFill>
                <a:schemeClr val="tx2">
                  <a:lumMod val="90000"/>
                </a:schemeClr>
              </a:solidFill>
            </a:endParaRPr>
          </a:p>
          <a:p>
            <a:r>
              <a:rPr lang="en-US" dirty="0" smtClean="0">
                <a:solidFill>
                  <a:schemeClr val="tx2">
                    <a:lumMod val="90000"/>
                  </a:schemeClr>
                </a:solidFill>
              </a:rPr>
              <a:t>Prime-Minister of Great Britain Winston Churchill in his greeting sent on February 23, 1945, wrote: “Future generations will acknowledge their debt to the Red Army as unreservedly as do we who have lived to witness these proud achievements.”</a:t>
            </a:r>
            <a:endParaRPr lang="ru-RU" dirty="0">
              <a:solidFill>
                <a:schemeClr val="tx2">
                  <a:lumMod val="90000"/>
                </a:schemeClr>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BANNER OF VICTORY OVER BERLIN</a:t>
            </a:r>
            <a:endParaRPr lang="ru-RU" dirty="0"/>
          </a:p>
        </p:txBody>
      </p:sp>
      <p:sp>
        <p:nvSpPr>
          <p:cNvPr id="3" name="Содержимое 2"/>
          <p:cNvSpPr>
            <a:spLocks noGrp="1"/>
          </p:cNvSpPr>
          <p:nvPr>
            <p:ph sz="half" idx="1"/>
          </p:nvPr>
        </p:nvSpPr>
        <p:spPr/>
        <p:txBody>
          <a:bodyPr>
            <a:normAutofit fontScale="92500" lnSpcReduction="20000"/>
          </a:bodyPr>
          <a:lstStyle/>
          <a:p>
            <a:r>
              <a:rPr lang="en-US" dirty="0" smtClean="0">
                <a:solidFill>
                  <a:schemeClr val="accent1">
                    <a:lumMod val="60000"/>
                    <a:lumOff val="40000"/>
                  </a:schemeClr>
                </a:solidFill>
              </a:rPr>
              <a:t>The offensive on Berlin began on April 16 and ended on May 2, 1945. For ten days violent battles shook Berlin. On April 30, at two o’ clock the Red Banner of Victory was hoisted on Reichstag by two Soviet sergeants, M. </a:t>
            </a:r>
            <a:r>
              <a:rPr lang="en-US" dirty="0" err="1" smtClean="0">
                <a:solidFill>
                  <a:schemeClr val="accent1">
                    <a:lumMod val="60000"/>
                    <a:lumOff val="40000"/>
                  </a:schemeClr>
                </a:solidFill>
              </a:rPr>
              <a:t>Yegorov</a:t>
            </a:r>
            <a:r>
              <a:rPr lang="en-US" dirty="0" smtClean="0">
                <a:solidFill>
                  <a:schemeClr val="accent1">
                    <a:lumMod val="60000"/>
                    <a:lumOff val="40000"/>
                  </a:schemeClr>
                </a:solidFill>
              </a:rPr>
              <a:t> and M. </a:t>
            </a:r>
            <a:r>
              <a:rPr lang="en-US" dirty="0" err="1" smtClean="0">
                <a:solidFill>
                  <a:schemeClr val="accent1">
                    <a:lumMod val="60000"/>
                    <a:lumOff val="40000"/>
                  </a:schemeClr>
                </a:solidFill>
              </a:rPr>
              <a:t>Kantaria</a:t>
            </a:r>
            <a:r>
              <a:rPr lang="en-US" dirty="0" smtClean="0">
                <a:solidFill>
                  <a:schemeClr val="accent1">
                    <a:lumMod val="60000"/>
                    <a:lumOff val="40000"/>
                  </a:schemeClr>
                </a:solidFill>
              </a:rPr>
              <a:t>. The Red Banner was the bright symbol of hope for all the oppressed peoples.</a:t>
            </a:r>
            <a:endParaRPr lang="ru-RU" dirty="0">
              <a:solidFill>
                <a:schemeClr val="accent1">
                  <a:lumMod val="60000"/>
                  <a:lumOff val="40000"/>
                </a:schemeClr>
              </a:solidFill>
            </a:endParaRPr>
          </a:p>
        </p:txBody>
      </p:sp>
      <p:pic>
        <p:nvPicPr>
          <p:cNvPr id="1026" name="Picture 2" descr="C:\Documents and Settings\Admin\Рабочий стол\конкурсы 2012\тиче ру до 10 мая2013 конкурс\фото о войне\430461477[1].jpg"/>
          <p:cNvPicPr>
            <a:picLocks noGrp="1" noChangeAspect="1" noChangeArrowheads="1"/>
          </p:cNvPicPr>
          <p:nvPr>
            <p:ph sz="half" idx="2"/>
          </p:nvPr>
        </p:nvPicPr>
        <p:blipFill>
          <a:blip r:embed="rId2" cstate="print"/>
          <a:srcRect/>
          <a:stretch>
            <a:fillRect/>
          </a:stretch>
        </p:blipFill>
        <p:spPr bwMode="auto">
          <a:xfrm>
            <a:off x="5220072" y="2060848"/>
            <a:ext cx="2880319" cy="2448272"/>
          </a:xfrm>
          <a:prstGeom prst="round2DiagRect">
            <a:avLst/>
          </a:prstGeom>
          <a:noFill/>
          <a:effectLst>
            <a:glow rad="228600">
              <a:schemeClr val="accent3">
                <a:satMod val="175000"/>
                <a:alpha val="40000"/>
              </a:schemeClr>
            </a:glow>
            <a:reflection blurRad="6350" stA="50000" endA="300" endPos="90000" dist="50800" dir="5400000" sy="-100000" algn="bl" rotWithShape="0"/>
          </a:effectLst>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THE HOLIDAY WITH TEARS IN OUR EYES</a:t>
            </a:r>
            <a:endParaRPr lang="ru-RU" dirty="0"/>
          </a:p>
        </p:txBody>
      </p:sp>
      <p:sp>
        <p:nvSpPr>
          <p:cNvPr id="3" name="Содержимое 2"/>
          <p:cNvSpPr>
            <a:spLocks noGrp="1"/>
          </p:cNvSpPr>
          <p:nvPr>
            <p:ph sz="half" idx="1"/>
          </p:nvPr>
        </p:nvSpPr>
        <p:spPr/>
        <p:txBody>
          <a:bodyPr>
            <a:noAutofit/>
          </a:bodyPr>
          <a:lstStyle/>
          <a:p>
            <a:r>
              <a:rPr lang="en-US" sz="1600" dirty="0" smtClean="0">
                <a:solidFill>
                  <a:schemeClr val="tx2">
                    <a:lumMod val="75000"/>
                  </a:schemeClr>
                </a:solidFill>
              </a:rPr>
              <a:t>That day is celebrated in our country as Victory Day. It was a historic day for which hundreds of millions of people  all over the world had waited.</a:t>
            </a:r>
            <a:endParaRPr lang="ru-RU" sz="1600" dirty="0" smtClean="0">
              <a:solidFill>
                <a:schemeClr val="tx2">
                  <a:lumMod val="75000"/>
                </a:schemeClr>
              </a:solidFill>
            </a:endParaRPr>
          </a:p>
          <a:p>
            <a:r>
              <a:rPr lang="en-US" sz="1600" dirty="0" smtClean="0">
                <a:solidFill>
                  <a:schemeClr val="tx2">
                    <a:lumMod val="75000"/>
                  </a:schemeClr>
                </a:solidFill>
              </a:rPr>
              <a:t>The Soviet Union had won a great victory over fascist Germany. And on June 24, a victory parade was held in Moscow in the Red Square. The victorious troops threw the banners of the routed </a:t>
            </a:r>
            <a:r>
              <a:rPr lang="en-US" sz="1600" dirty="0" err="1" smtClean="0">
                <a:solidFill>
                  <a:schemeClr val="tx2">
                    <a:lumMod val="75000"/>
                  </a:schemeClr>
                </a:solidFill>
              </a:rPr>
              <a:t>nazi</a:t>
            </a:r>
            <a:r>
              <a:rPr lang="en-US" sz="1600" dirty="0" smtClean="0">
                <a:solidFill>
                  <a:schemeClr val="tx2">
                    <a:lumMod val="75000"/>
                  </a:schemeClr>
                </a:solidFill>
              </a:rPr>
              <a:t> army to the foot of the Lenin Mausoleum.</a:t>
            </a:r>
            <a:endParaRPr lang="ru-RU" sz="1600" dirty="0" smtClean="0">
              <a:solidFill>
                <a:schemeClr val="tx2">
                  <a:lumMod val="75000"/>
                </a:schemeClr>
              </a:solidFill>
            </a:endParaRPr>
          </a:p>
          <a:p>
            <a:r>
              <a:rPr lang="en-US" sz="1600" dirty="0" smtClean="0">
                <a:solidFill>
                  <a:schemeClr val="tx2">
                    <a:lumMod val="75000"/>
                  </a:schemeClr>
                </a:solidFill>
              </a:rPr>
              <a:t>The war in Europe was over.</a:t>
            </a:r>
            <a:endParaRPr lang="ru-RU" sz="1600" dirty="0" smtClean="0">
              <a:solidFill>
                <a:schemeClr val="tx2">
                  <a:lumMod val="75000"/>
                </a:schemeClr>
              </a:solidFill>
            </a:endParaRPr>
          </a:p>
          <a:p>
            <a:r>
              <a:rPr lang="en-US" sz="1600" dirty="0" smtClean="0">
                <a:solidFill>
                  <a:schemeClr val="tx2">
                    <a:lumMod val="75000"/>
                  </a:schemeClr>
                </a:solidFill>
              </a:rPr>
              <a:t>And we can proudly say that the outcome of the Second World War was decided on the Soviet-German front. There the fascist aggressor sustained more than 70 per cent of its losses.</a:t>
            </a:r>
            <a:endParaRPr lang="ru-RU" sz="1600" dirty="0">
              <a:solidFill>
                <a:schemeClr val="tx2">
                  <a:lumMod val="75000"/>
                </a:schemeClr>
              </a:solidFill>
            </a:endParaRPr>
          </a:p>
        </p:txBody>
      </p:sp>
      <p:pic>
        <p:nvPicPr>
          <p:cNvPr id="5" name="Содержимое 4" descr="http://im3-tub-ru.yandex.net/i?id=147188066-39-72&amp;n=21">
            <a:hlinkClick r:id="rId2" tgtFrame="_blank"/>
          </p:cNvPr>
          <p:cNvPicPr>
            <a:picLocks noGrp="1"/>
          </p:cNvPicPr>
          <p:nvPr>
            <p:ph sz="half" idx="2"/>
          </p:nvPr>
        </p:nvPicPr>
        <p:blipFill>
          <a:blip r:embed="rId3" cstate="print">
            <a:duotone>
              <a:schemeClr val="bg2">
                <a:shade val="45000"/>
                <a:satMod val="135000"/>
              </a:schemeClr>
              <a:prstClr val="white"/>
            </a:duotone>
          </a:blip>
          <a:srcRect/>
          <a:stretch>
            <a:fillRect/>
          </a:stretch>
        </p:blipFill>
        <p:spPr bwMode="auto">
          <a:xfrm>
            <a:off x="4860032" y="1268761"/>
            <a:ext cx="2880320" cy="2664296"/>
          </a:xfrm>
          <a:prstGeom prst="ellipse">
            <a:avLst/>
          </a:prstGeom>
          <a:noFill/>
          <a:ln w="9525">
            <a:solidFill>
              <a:schemeClr val="bg2">
                <a:lumMod val="20000"/>
                <a:lumOff val="80000"/>
              </a:schemeClr>
            </a:solidFill>
            <a:miter lim="800000"/>
            <a:headEnd/>
            <a:tailEnd/>
          </a:ln>
          <a:effectLst>
            <a:glow rad="228600">
              <a:schemeClr val="accent4">
                <a:satMod val="175000"/>
                <a:alpha val="40000"/>
              </a:schemeClr>
            </a:glow>
          </a:effectLst>
        </p:spPr>
      </p:pic>
      <p:pic>
        <p:nvPicPr>
          <p:cNvPr id="6" name="Рисунок 5" descr="http://im4-tub-ru.yandex.net/i?id=406844051-52-72&amp;n=21">
            <a:hlinkClick r:id="rId4" tgtFrame="_blank"/>
          </p:cNvPr>
          <p:cNvPicPr/>
          <p:nvPr/>
        </p:nvPicPr>
        <p:blipFill>
          <a:blip r:embed="rId5" cstate="print"/>
          <a:srcRect/>
          <a:stretch>
            <a:fillRect/>
          </a:stretch>
        </p:blipFill>
        <p:spPr bwMode="auto">
          <a:xfrm>
            <a:off x="5724128" y="4221088"/>
            <a:ext cx="2880320" cy="2448272"/>
          </a:xfrm>
          <a:prstGeom prst="teardrop">
            <a:avLst/>
          </a:prstGeom>
          <a:noFill/>
          <a:ln w="9525">
            <a:solidFill>
              <a:schemeClr val="tx2">
                <a:lumMod val="25000"/>
              </a:schemeClr>
            </a:solidFill>
            <a:miter lim="800000"/>
            <a:headEnd/>
            <a:tailEnd/>
          </a:ln>
          <a:effectLst>
            <a:glow rad="228600">
              <a:schemeClr val="accent4">
                <a:satMod val="175000"/>
                <a:alpha val="40000"/>
              </a:schemeClr>
            </a:glow>
          </a:effectLst>
        </p:spPr>
      </p:pic>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1011</Words>
  <Application>Microsoft Office PowerPoint</Application>
  <PresentationFormat>Экран (4:3)</PresentationFormat>
  <Paragraphs>40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Яркая</vt:lpstr>
      <vt:lpstr>THE GREAT PATRIOTIC WAR</vt:lpstr>
      <vt:lpstr>THE TREACHEROUS ATTACK AND HEROIC RESISTANCE</vt:lpstr>
      <vt:lpstr>“ EVERYTHING FOR THE FRONT” </vt:lpstr>
      <vt:lpstr>DEFENCE OF MOSCOW</vt:lpstr>
      <vt:lpstr>DEFENCE OF LENINGRAD.</vt:lpstr>
      <vt:lpstr>VICTORY AT STALINGRAD.</vt:lpstr>
      <vt:lpstr>THE LIBERATION MISSION OF THE RED ARMY</vt:lpstr>
      <vt:lpstr>BANNER OF VICTORY OVER BERLIN</vt:lpstr>
      <vt:lpstr>THE HOLIDAY WITH TEARS IN OUR EYES</vt:lpstr>
      <vt:lpstr>SOVIET PATRIOTISM </vt:lpstr>
      <vt:lpstr>Литература.</vt:lpstr>
    </vt:vector>
  </TitlesOfParts>
  <Company>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PATRIOTIC WAR</dc:title>
  <dc:creator>1</dc:creator>
  <cp:lastModifiedBy>1</cp:lastModifiedBy>
  <cp:revision>20</cp:revision>
  <dcterms:created xsi:type="dcterms:W3CDTF">2013-03-20T17:06:08Z</dcterms:created>
  <dcterms:modified xsi:type="dcterms:W3CDTF">2013-03-22T16:43:13Z</dcterms:modified>
</cp:coreProperties>
</file>