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61" r:id="rId3"/>
    <p:sldId id="280" r:id="rId4"/>
    <p:sldId id="268" r:id="rId5"/>
    <p:sldId id="258" r:id="rId6"/>
    <p:sldId id="260" r:id="rId7"/>
    <p:sldId id="266" r:id="rId8"/>
    <p:sldId id="263" r:id="rId9"/>
    <p:sldId id="262" r:id="rId10"/>
    <p:sldId id="265" r:id="rId11"/>
    <p:sldId id="269" r:id="rId12"/>
    <p:sldId id="267" r:id="rId13"/>
    <p:sldId id="264" r:id="rId14"/>
    <p:sldId id="270" r:id="rId15"/>
    <p:sldId id="275" r:id="rId16"/>
    <p:sldId id="276" r:id="rId17"/>
    <p:sldId id="277" r:id="rId18"/>
    <p:sldId id="274" r:id="rId19"/>
    <p:sldId id="278" r:id="rId20"/>
    <p:sldId id="273"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709" autoAdjust="0"/>
  </p:normalViewPr>
  <p:slideViewPr>
    <p:cSldViewPr>
      <p:cViewPr varScale="1">
        <p:scale>
          <a:sx n="70" d="100"/>
          <a:sy n="70" d="100"/>
        </p:scale>
        <p:origin x="-516" y="-90"/>
      </p:cViewPr>
      <p:guideLst>
        <p:guide orient="horz" pos="2160"/>
        <p:guide pos="2880"/>
      </p:guideLst>
    </p:cSldViewPr>
  </p:slideViewPr>
  <p:outlineViewPr>
    <p:cViewPr>
      <p:scale>
        <a:sx n="33" d="100"/>
        <a:sy n="33" d="100"/>
      </p:scale>
      <p:origin x="0" y="315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3D014461-3000-4632-BF1B-E5FDB8AFA4A8}" type="datetimeFigureOut">
              <a:rPr lang="ru-RU" smtClean="0"/>
              <a:pPr/>
              <a:t>01.05.2013</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03EC01F-A829-4674-91CB-A9EC01697F81}"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3D014461-3000-4632-BF1B-E5FDB8AFA4A8}" type="datetimeFigureOut">
              <a:rPr lang="ru-RU" smtClean="0"/>
              <a:pPr/>
              <a:t>01.05.2013</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03EC01F-A829-4674-91CB-A9EC01697F8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3D014461-3000-4632-BF1B-E5FDB8AFA4A8}" type="datetimeFigureOut">
              <a:rPr lang="ru-RU" smtClean="0"/>
              <a:pPr/>
              <a:t>01.05.2013</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503EC01F-A829-4674-91CB-A9EC01697F81}"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3D014461-3000-4632-BF1B-E5FDB8AFA4A8}" type="datetimeFigureOut">
              <a:rPr lang="ru-RU" smtClean="0"/>
              <a:pPr/>
              <a:t>01.05.2013</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03EC01F-A829-4674-91CB-A9EC01697F81}"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3D014461-3000-4632-BF1B-E5FDB8AFA4A8}" type="datetimeFigureOut">
              <a:rPr lang="ru-RU" smtClean="0"/>
              <a:pPr/>
              <a:t>01.05.2013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03EC01F-A829-4674-91CB-A9EC01697F81}"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3D014461-3000-4632-BF1B-E5FDB8AFA4A8}" type="datetimeFigureOut">
              <a:rPr lang="ru-RU" smtClean="0"/>
              <a:pPr/>
              <a:t>01.05.2013</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03EC01F-A829-4674-91CB-A9EC01697F8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 Target="slide4.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4.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xml"/><Relationship Id="rId1" Type="http://schemas.openxmlformats.org/officeDocument/2006/relationships/audio" Target="file:///F:\&#1087;&#1088;&#1077;&#1079;&#1077;&#1085;&#1090;&#1072;&#1094;&#1080;&#1103;%20&#1071;&#1094;&#1077;&#1085;&#1082;&#1086;%20&#1040;\&#1042;&#1086;&#1077;&#1085;&#1085;&#1099;&#1077;_&#1087;&#1077;&#1089;&#1085;&#1080;_-_&#1055;&#1088;&#1086;&#1097;&#1072;&#1085;&#1080;&#1077;_&#1057;&#1083;&#1072;&#1074;&#1103;&#1085;&#1082;&#1080;__&#1052;&#1072;&#1088;&#1096;__&#1074;&#1077;&#1088;&#1089;&#1080;&#1103;_&#1073;&#1077;&#1079;_&#1089;&#1083;&#1086;&#1074;_.mp3" TargetMode="Externa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17.xml"/><Relationship Id="rId3" Type="http://schemas.openxmlformats.org/officeDocument/2006/relationships/slide" Target="slide7.xml"/><Relationship Id="rId7" Type="http://schemas.openxmlformats.org/officeDocument/2006/relationships/slide" Target="slide12.xml"/><Relationship Id="rId12" Type="http://schemas.openxmlformats.org/officeDocument/2006/relationships/slide" Target="slide16.xml"/><Relationship Id="rId17" Type="http://schemas.openxmlformats.org/officeDocument/2006/relationships/image" Target="../media/image5.jpeg"/><Relationship Id="rId2" Type="http://schemas.openxmlformats.org/officeDocument/2006/relationships/slide" Target="slide5.xml"/><Relationship Id="rId16" Type="http://schemas.openxmlformats.org/officeDocument/2006/relationships/slide" Target="slide20.xml"/><Relationship Id="rId1" Type="http://schemas.openxmlformats.org/officeDocument/2006/relationships/slideLayout" Target="../slideLayouts/slideLayout4.xml"/><Relationship Id="rId6" Type="http://schemas.openxmlformats.org/officeDocument/2006/relationships/slide" Target="slide10.xml"/><Relationship Id="rId11" Type="http://schemas.openxmlformats.org/officeDocument/2006/relationships/slide" Target="slide15.xml"/><Relationship Id="rId5" Type="http://schemas.openxmlformats.org/officeDocument/2006/relationships/slide" Target="slide8.xml"/><Relationship Id="rId15" Type="http://schemas.openxmlformats.org/officeDocument/2006/relationships/slide" Target="slide19.xml"/><Relationship Id="rId10" Type="http://schemas.openxmlformats.org/officeDocument/2006/relationships/slide" Target="slide14.xml"/><Relationship Id="rId4" Type="http://schemas.openxmlformats.org/officeDocument/2006/relationships/slide" Target="slide9.xml"/><Relationship Id="rId9" Type="http://schemas.openxmlformats.org/officeDocument/2006/relationships/slide" Target="slide13.xml"/><Relationship Id="rId1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 Target="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357554" y="500042"/>
            <a:ext cx="5105400" cy="2868168"/>
          </a:xfrm>
        </p:spPr>
        <p:txBody>
          <a:bodyPr/>
          <a:lstStyle/>
          <a:p>
            <a:r>
              <a:rPr lang="en-US" dirty="0" smtClean="0"/>
              <a:t>St. George ribbon</a:t>
            </a:r>
            <a:endParaRPr lang="ru-RU" dirty="0"/>
          </a:p>
        </p:txBody>
      </p:sp>
      <p:sp>
        <p:nvSpPr>
          <p:cNvPr id="3" name="Подзаголовок 2"/>
          <p:cNvSpPr>
            <a:spLocks noGrp="1"/>
          </p:cNvSpPr>
          <p:nvPr>
            <p:ph type="subTitle" idx="1"/>
          </p:nvPr>
        </p:nvSpPr>
        <p:spPr>
          <a:xfrm>
            <a:off x="5357818" y="3539864"/>
            <a:ext cx="3111402" cy="2746656"/>
          </a:xfrm>
        </p:spPr>
        <p:txBody>
          <a:bodyPr/>
          <a:lstStyle/>
          <a:p>
            <a:r>
              <a:rPr lang="en-US" dirty="0" smtClean="0"/>
              <a:t>The work is created</a:t>
            </a:r>
            <a:r>
              <a:rPr lang="ru-RU" dirty="0" smtClean="0"/>
              <a:t>:</a:t>
            </a:r>
            <a:endParaRPr lang="en-US" dirty="0" smtClean="0"/>
          </a:p>
          <a:p>
            <a:r>
              <a:rPr lang="en-US" dirty="0" err="1" smtClean="0"/>
              <a:t>Yatsenko</a:t>
            </a:r>
            <a:r>
              <a:rPr lang="en-US" dirty="0" smtClean="0"/>
              <a:t> </a:t>
            </a:r>
            <a:r>
              <a:rPr lang="en-US" dirty="0" err="1" smtClean="0"/>
              <a:t>Alina</a:t>
            </a:r>
            <a:endParaRPr lang="en-US" dirty="0" smtClean="0"/>
          </a:p>
          <a:p>
            <a:r>
              <a:rPr lang="en-US" dirty="0" smtClean="0"/>
              <a:t>Form 8</a:t>
            </a:r>
            <a:r>
              <a:rPr lang="ru-RU" dirty="0" smtClean="0"/>
              <a:t>в</a:t>
            </a:r>
          </a:p>
          <a:p>
            <a:r>
              <a:rPr lang="en-US" dirty="0" smtClean="0"/>
              <a:t>school</a:t>
            </a:r>
            <a:r>
              <a:rPr lang="ru-RU" dirty="0" smtClean="0"/>
              <a:t> №7</a:t>
            </a:r>
            <a:endParaRPr lang="en-US" dirty="0" smtClean="0"/>
          </a:p>
          <a:p>
            <a:r>
              <a:rPr lang="en-US" dirty="0" smtClean="0"/>
              <a:t>Salsk</a:t>
            </a:r>
            <a:r>
              <a:rPr lang="ru-RU" dirty="0" smtClean="0"/>
              <a:t>,</a:t>
            </a:r>
            <a:r>
              <a:rPr lang="en-US" dirty="0" smtClean="0"/>
              <a:t> Rostov Region</a:t>
            </a:r>
          </a:p>
          <a:p>
            <a:r>
              <a:rPr lang="en-US" dirty="0" smtClean="0"/>
              <a:t>Teacher</a:t>
            </a:r>
            <a:r>
              <a:rPr lang="ru-RU" dirty="0" smtClean="0"/>
              <a:t>:</a:t>
            </a:r>
            <a:r>
              <a:rPr lang="en-US" dirty="0" smtClean="0"/>
              <a:t> </a:t>
            </a:r>
            <a:r>
              <a:rPr lang="en-US" dirty="0" err="1" smtClean="0"/>
              <a:t>Solodilova</a:t>
            </a:r>
            <a:r>
              <a:rPr lang="en-US" dirty="0" smtClean="0"/>
              <a:t> V.N.  </a:t>
            </a:r>
            <a:endParaRPr lang="ru-RU" dirty="0" smtClean="0"/>
          </a:p>
          <a:p>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hlinkClick r:id="rId2" action="ppaction://hlinksldjump"/>
              </a:rPr>
              <a:t>the aim of St. George ribbons</a:t>
            </a:r>
            <a:endParaRPr lang="ru-RU" dirty="0"/>
          </a:p>
        </p:txBody>
      </p:sp>
      <p:sp>
        <p:nvSpPr>
          <p:cNvPr id="3" name="Содержимое 2"/>
          <p:cNvSpPr>
            <a:spLocks noGrp="1"/>
          </p:cNvSpPr>
          <p:nvPr>
            <p:ph sz="half" idx="1"/>
          </p:nvPr>
        </p:nvSpPr>
        <p:spPr/>
        <p:txBody>
          <a:bodyPr>
            <a:normAutofit fontScale="85000" lnSpcReduction="10000"/>
          </a:bodyPr>
          <a:lstStyle/>
          <a:p>
            <a:r>
              <a:rPr lang="en-US" dirty="0" smtClean="0"/>
              <a:t>Today it is the most popular symbol of the Victory holiday. Its primary aim is to show respect to those who put their lives on the line to defend their country and their nation, as well as to remind younger generations of Russia’s great heroic past.</a:t>
            </a:r>
          </a:p>
          <a:p>
            <a:endParaRPr lang="ru-RU" dirty="0"/>
          </a:p>
        </p:txBody>
      </p:sp>
      <p:pic>
        <p:nvPicPr>
          <p:cNvPr id="5" name="Содержимое 4" descr="ащва8щазщ.jpeg"/>
          <p:cNvPicPr>
            <a:picLocks noGrp="1" noChangeAspect="1"/>
          </p:cNvPicPr>
          <p:nvPr>
            <p:ph sz="half" idx="2"/>
          </p:nvPr>
        </p:nvPicPr>
        <p:blipFill>
          <a:blip r:embed="rId3"/>
          <a:stretch>
            <a:fillRect/>
          </a:stretch>
        </p:blipFill>
        <p:spPr>
          <a:xfrm>
            <a:off x="4500563" y="2500306"/>
            <a:ext cx="3214710" cy="228601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hlinkClick r:id="rId2" action="ppaction://hlinksldjump"/>
              </a:rPr>
              <a:t>St. George ribbon Action</a:t>
            </a:r>
            <a:endParaRPr lang="ru-RU" dirty="0"/>
          </a:p>
        </p:txBody>
      </p:sp>
      <p:sp>
        <p:nvSpPr>
          <p:cNvPr id="3" name="Содержимое 2"/>
          <p:cNvSpPr>
            <a:spLocks noGrp="1"/>
          </p:cNvSpPr>
          <p:nvPr>
            <p:ph sz="half" idx="1"/>
          </p:nvPr>
        </p:nvSpPr>
        <p:spPr>
          <a:xfrm>
            <a:off x="457200" y="1600200"/>
            <a:ext cx="3520440" cy="5043510"/>
          </a:xfrm>
        </p:spPr>
        <p:txBody>
          <a:bodyPr>
            <a:normAutofit fontScale="92500" lnSpcReduction="20000"/>
          </a:bodyPr>
          <a:lstStyle/>
          <a:p>
            <a:r>
              <a:rPr lang="en-US" dirty="0" smtClean="0"/>
              <a:t>Since the 60th anniversary of the Victory Day (9th of May in Russia), the ribbon is freely worn by civilians (for naming of such ribbons diminutive form is used: as an act of commemoration and remembrance (like poppies in Great Britain on Remembrance Day).</a:t>
            </a:r>
            <a:endParaRPr lang="ru-RU" dirty="0"/>
          </a:p>
        </p:txBody>
      </p:sp>
      <p:pic>
        <p:nvPicPr>
          <p:cNvPr id="5" name="Содержимое 4" descr="рлчлч.jpeg"/>
          <p:cNvPicPr>
            <a:picLocks noGrp="1" noChangeAspect="1"/>
          </p:cNvPicPr>
          <p:nvPr>
            <p:ph sz="half" idx="2"/>
          </p:nvPr>
        </p:nvPicPr>
        <p:blipFill>
          <a:blip r:embed="rId3"/>
          <a:stretch>
            <a:fillRect/>
          </a:stretch>
        </p:blipFill>
        <p:spPr>
          <a:xfrm>
            <a:off x="4929191" y="2071678"/>
            <a:ext cx="2500330" cy="36433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the tape's memory</a:t>
            </a:r>
            <a:endParaRPr lang="ru-RU" dirty="0"/>
          </a:p>
        </p:txBody>
      </p:sp>
      <p:sp>
        <p:nvSpPr>
          <p:cNvPr id="3" name="Содержимое 2"/>
          <p:cNvSpPr>
            <a:spLocks noGrp="1"/>
          </p:cNvSpPr>
          <p:nvPr>
            <p:ph sz="half" idx="1"/>
          </p:nvPr>
        </p:nvSpPr>
        <p:spPr/>
        <p:txBody>
          <a:bodyPr>
            <a:normAutofit/>
          </a:bodyPr>
          <a:lstStyle/>
          <a:p>
            <a:r>
              <a:rPr lang="en-US" dirty="0" smtClean="0"/>
              <a:t> This ribbon commemorates the Great Victory. Orange and black are the colors of gunpowder and fire. </a:t>
            </a:r>
            <a:endParaRPr lang="ru-RU" dirty="0"/>
          </a:p>
        </p:txBody>
      </p:sp>
      <p:pic>
        <p:nvPicPr>
          <p:cNvPr id="5" name="Содержимое 4" descr="ввщндн.jpeg"/>
          <p:cNvPicPr>
            <a:picLocks noGrp="1" noChangeAspect="1"/>
          </p:cNvPicPr>
          <p:nvPr>
            <p:ph sz="half" idx="2"/>
          </p:nvPr>
        </p:nvPicPr>
        <p:blipFill>
          <a:blip r:embed="rId3"/>
          <a:stretch>
            <a:fillRect/>
          </a:stretch>
        </p:blipFill>
        <p:spPr>
          <a:xfrm>
            <a:off x="4643438" y="2285992"/>
            <a:ext cx="3133732" cy="22915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The great Patriotic war</a:t>
            </a:r>
            <a:endParaRPr lang="ru-RU" dirty="0"/>
          </a:p>
        </p:txBody>
      </p:sp>
      <p:sp>
        <p:nvSpPr>
          <p:cNvPr id="3" name="Содержимое 2"/>
          <p:cNvSpPr>
            <a:spLocks noGrp="1"/>
          </p:cNvSpPr>
          <p:nvPr>
            <p:ph sz="half" idx="1"/>
          </p:nvPr>
        </p:nvSpPr>
        <p:spPr/>
        <p:txBody>
          <a:bodyPr>
            <a:normAutofit fontScale="85000" lnSpcReduction="20000"/>
          </a:bodyPr>
          <a:lstStyle/>
          <a:p>
            <a:r>
              <a:rPr lang="en-US" dirty="0" smtClean="0"/>
              <a:t>One of the most </a:t>
            </a:r>
            <a:r>
              <a:rPr lang="en-US" dirty="0" err="1" smtClean="0"/>
              <a:t>honourable</a:t>
            </a:r>
            <a:r>
              <a:rPr lang="en-US" dirty="0" smtClean="0"/>
              <a:t> medals in the Soviet Union, the Medal "For the Victory over Germany in the Great Patriotic War 1941–1945" also features St. George stripes. It was awarded to all the soldiers and officers  the veterans, for the most part, right after the end of the war.</a:t>
            </a:r>
            <a:endParaRPr lang="ru-RU" dirty="0"/>
          </a:p>
        </p:txBody>
      </p:sp>
      <p:pic>
        <p:nvPicPr>
          <p:cNvPr id="5" name="Содержимое 4" descr="лылылыел.jpeg"/>
          <p:cNvPicPr>
            <a:picLocks noGrp="1" noChangeAspect="1"/>
          </p:cNvPicPr>
          <p:nvPr>
            <p:ph sz="half" idx="2"/>
          </p:nvPr>
        </p:nvPicPr>
        <p:blipFill>
          <a:blip r:embed="rId3"/>
          <a:stretch>
            <a:fillRect/>
          </a:stretch>
        </p:blipFill>
        <p:spPr>
          <a:xfrm>
            <a:off x="3857620" y="2428868"/>
            <a:ext cx="3857652" cy="21486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The Great Patriotic War</a:t>
            </a:r>
            <a:endParaRPr lang="ru-RU" dirty="0"/>
          </a:p>
        </p:txBody>
      </p:sp>
      <p:sp>
        <p:nvSpPr>
          <p:cNvPr id="7" name="Содержимое 6"/>
          <p:cNvSpPr>
            <a:spLocks noGrp="1"/>
          </p:cNvSpPr>
          <p:nvPr>
            <p:ph sz="half" idx="1"/>
          </p:nvPr>
        </p:nvSpPr>
        <p:spPr>
          <a:xfrm>
            <a:off x="457200" y="1600200"/>
            <a:ext cx="4186238" cy="4525963"/>
          </a:xfrm>
        </p:spPr>
        <p:txBody>
          <a:bodyPr>
            <a:normAutofit fontScale="77500" lnSpcReduction="20000"/>
          </a:bodyPr>
          <a:lstStyle/>
          <a:p>
            <a:r>
              <a:rPr lang="en-US" dirty="0" smtClean="0"/>
              <a:t>The war required from the people of great strength and tremendous sacrifice of Thousands of soldiers and officers participated in the defense of the Brest fortress, Odessa, Sevastopol, Kiev, Leningrad, Novorossiysk, in the battle of Moscow, Stalingrad and Kursk, in the North Caucasus, the Dnieper river, in the foothills of the Carpathians, in the storming of Berlin and in other battles.</a:t>
            </a:r>
            <a:endParaRPr lang="ru-RU" dirty="0"/>
          </a:p>
        </p:txBody>
      </p:sp>
      <p:pic>
        <p:nvPicPr>
          <p:cNvPr id="8" name="Содержимое 7" descr="3.jpeg"/>
          <p:cNvPicPr>
            <a:picLocks noGrp="1" noChangeAspect="1"/>
          </p:cNvPicPr>
          <p:nvPr>
            <p:ph sz="half" idx="2"/>
          </p:nvPr>
        </p:nvPicPr>
        <p:blipFill>
          <a:blip r:embed="rId3"/>
          <a:stretch>
            <a:fillRect/>
          </a:stretch>
        </p:blipFill>
        <p:spPr>
          <a:xfrm>
            <a:off x="4572001" y="2143116"/>
            <a:ext cx="3286148" cy="24344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Vasiliy </a:t>
            </a:r>
            <a:r>
              <a:rPr lang="en-US" dirty="0" err="1" smtClean="0">
                <a:hlinkClick r:id="rId2" action="ppaction://hlinksldjump"/>
              </a:rPr>
              <a:t>Zaytsev</a:t>
            </a:r>
            <a:endParaRPr lang="ru-RU" dirty="0"/>
          </a:p>
        </p:txBody>
      </p:sp>
      <p:sp>
        <p:nvSpPr>
          <p:cNvPr id="3" name="Содержимое 2"/>
          <p:cNvSpPr>
            <a:spLocks noGrp="1"/>
          </p:cNvSpPr>
          <p:nvPr>
            <p:ph sz="half" idx="1"/>
          </p:nvPr>
        </p:nvSpPr>
        <p:spPr/>
        <p:txBody>
          <a:bodyPr>
            <a:normAutofit lnSpcReduction="10000"/>
          </a:bodyPr>
          <a:lstStyle/>
          <a:p>
            <a:r>
              <a:rPr lang="en-US" dirty="0" smtClean="0"/>
              <a:t>Sniper Vasiliy </a:t>
            </a:r>
            <a:r>
              <a:rPr lang="en-US" dirty="0" err="1" smtClean="0"/>
              <a:t>Zaytsev</a:t>
            </a:r>
            <a:r>
              <a:rPr lang="en-US" dirty="0" smtClean="0"/>
              <a:t>, in the period of the Stalingrad battle between November 10 and 17 December 1942 to destroy 225 soldiers and officers of the German army.</a:t>
            </a:r>
            <a:endParaRPr lang="ru-RU" dirty="0"/>
          </a:p>
        </p:txBody>
      </p:sp>
      <p:pic>
        <p:nvPicPr>
          <p:cNvPr id="5" name="Содержимое 4" descr="ваоп.jpg"/>
          <p:cNvPicPr>
            <a:picLocks noGrp="1" noChangeAspect="1"/>
          </p:cNvPicPr>
          <p:nvPr>
            <p:ph sz="half" idx="2"/>
          </p:nvPr>
        </p:nvPicPr>
        <p:blipFill>
          <a:blip r:embed="rId3"/>
          <a:stretch>
            <a:fillRect/>
          </a:stretch>
        </p:blipFill>
        <p:spPr>
          <a:xfrm>
            <a:off x="4143372" y="1857364"/>
            <a:ext cx="3521075" cy="39044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Ivan </a:t>
            </a:r>
            <a:r>
              <a:rPr lang="en-US" dirty="0" err="1" smtClean="0">
                <a:hlinkClick r:id="rId2" action="ppaction://hlinksldjump"/>
              </a:rPr>
              <a:t>Kozhyedub</a:t>
            </a:r>
            <a:endParaRPr lang="ru-RU" dirty="0"/>
          </a:p>
        </p:txBody>
      </p:sp>
      <p:sp>
        <p:nvSpPr>
          <p:cNvPr id="3" name="Содержимое 2"/>
          <p:cNvSpPr>
            <a:spLocks noGrp="1"/>
          </p:cNvSpPr>
          <p:nvPr>
            <p:ph sz="half" idx="1"/>
          </p:nvPr>
        </p:nvSpPr>
        <p:spPr/>
        <p:txBody>
          <a:bodyPr/>
          <a:lstStyle/>
          <a:p>
            <a:r>
              <a:rPr lang="en-US" dirty="0" smtClean="0"/>
              <a:t>Ivan </a:t>
            </a:r>
            <a:r>
              <a:rPr lang="en-US" dirty="0" err="1" smtClean="0"/>
              <a:t>Kozhyedub</a:t>
            </a:r>
            <a:r>
              <a:rPr lang="en-US" dirty="0" smtClean="0"/>
              <a:t> was famous fighter pilot since the second world war. During the war, he made 330 departure, participated in the 120 air battles.</a:t>
            </a:r>
            <a:endParaRPr lang="ru-RU" dirty="0"/>
          </a:p>
        </p:txBody>
      </p:sp>
      <p:pic>
        <p:nvPicPr>
          <p:cNvPr id="5" name="Содержимое 4" descr="адан.jpg"/>
          <p:cNvPicPr>
            <a:picLocks noGrp="1" noChangeAspect="1"/>
          </p:cNvPicPr>
          <p:nvPr>
            <p:ph sz="half" idx="2"/>
          </p:nvPr>
        </p:nvPicPr>
        <p:blipFill>
          <a:blip r:embed="rId3"/>
          <a:stretch>
            <a:fillRect/>
          </a:stretch>
        </p:blipFill>
        <p:spPr>
          <a:xfrm>
            <a:off x="4143372" y="2571745"/>
            <a:ext cx="3414715" cy="2439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7242048" cy="1143000"/>
          </a:xfrm>
        </p:spPr>
        <p:txBody>
          <a:bodyPr/>
          <a:lstStyle/>
          <a:p>
            <a:pPr algn="ctr"/>
            <a:r>
              <a:rPr lang="en-US" dirty="0" smtClean="0">
                <a:hlinkClick r:id="rId2" action="ppaction://hlinksldjump"/>
              </a:rPr>
              <a:t>Aleksey </a:t>
            </a:r>
            <a:r>
              <a:rPr lang="en-US" dirty="0" err="1" smtClean="0">
                <a:hlinkClick r:id="rId2" action="ppaction://hlinksldjump"/>
              </a:rPr>
              <a:t>Maresev</a:t>
            </a:r>
            <a:endParaRPr lang="ru-RU" dirty="0"/>
          </a:p>
        </p:txBody>
      </p:sp>
      <p:sp>
        <p:nvSpPr>
          <p:cNvPr id="3" name="Содержимое 2"/>
          <p:cNvSpPr>
            <a:spLocks noGrp="1"/>
          </p:cNvSpPr>
          <p:nvPr>
            <p:ph sz="half" idx="1"/>
          </p:nvPr>
        </p:nvSpPr>
        <p:spPr/>
        <p:txBody>
          <a:bodyPr>
            <a:normAutofit fontScale="85000" lnSpcReduction="10000"/>
          </a:bodyPr>
          <a:lstStyle/>
          <a:p>
            <a:r>
              <a:rPr lang="en-US" dirty="0" smtClean="0"/>
              <a:t>Aleksey </a:t>
            </a:r>
            <a:r>
              <a:rPr lang="en-US" dirty="0" err="1" smtClean="0"/>
              <a:t>Maresev</a:t>
            </a:r>
            <a:r>
              <a:rPr lang="en-US" dirty="0" smtClean="0"/>
              <a:t> a real hero, who would be able to continue to fight even after the amputation of both legs at the knee. Already on July 20, 1943, </a:t>
            </a:r>
            <a:r>
              <a:rPr lang="en-US" dirty="0" err="1" smtClean="0"/>
              <a:t>maresiev</a:t>
            </a:r>
            <a:r>
              <a:rPr lang="en-US" dirty="0" smtClean="0"/>
              <a:t> saved the lives of two of their comrades, and also shot down two enemy fighters.</a:t>
            </a:r>
            <a:endParaRPr lang="ru-RU" dirty="0"/>
          </a:p>
        </p:txBody>
      </p:sp>
      <p:pic>
        <p:nvPicPr>
          <p:cNvPr id="5" name="Содержимое 4" descr="пшда.jpg"/>
          <p:cNvPicPr>
            <a:picLocks noGrp="1" noChangeAspect="1"/>
          </p:cNvPicPr>
          <p:nvPr>
            <p:ph sz="half" idx="2"/>
          </p:nvPr>
        </p:nvPicPr>
        <p:blipFill>
          <a:blip r:embed="rId3"/>
          <a:stretch>
            <a:fillRect/>
          </a:stretch>
        </p:blipFill>
        <p:spPr>
          <a:xfrm>
            <a:off x="4435908" y="1600200"/>
            <a:ext cx="3005858" cy="45259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before and after</a:t>
            </a:r>
            <a:endParaRPr lang="ru-RU" dirty="0"/>
          </a:p>
        </p:txBody>
      </p:sp>
      <p:pic>
        <p:nvPicPr>
          <p:cNvPr id="6" name="Содержимое 5" descr="ьььь.jpeg"/>
          <p:cNvPicPr>
            <a:picLocks noGrp="1" noChangeAspect="1"/>
          </p:cNvPicPr>
          <p:nvPr>
            <p:ph sz="half" idx="1"/>
          </p:nvPr>
        </p:nvPicPr>
        <p:blipFill>
          <a:blip r:embed="rId3"/>
          <a:stretch>
            <a:fillRect/>
          </a:stretch>
        </p:blipFill>
        <p:spPr>
          <a:xfrm>
            <a:off x="571472" y="2571744"/>
            <a:ext cx="3357586" cy="2500330"/>
          </a:xfrm>
          <a:prstGeom prst="rect">
            <a:avLst/>
          </a:prstGeom>
          <a:ln>
            <a:noFill/>
          </a:ln>
          <a:effectLst>
            <a:outerShdw blurRad="292100" dist="139700" dir="2700000" algn="tl" rotWithShape="0">
              <a:srgbClr val="333333">
                <a:alpha val="65000"/>
              </a:srgbClr>
            </a:outerShdw>
          </a:effectLst>
        </p:spPr>
      </p:pic>
      <p:pic>
        <p:nvPicPr>
          <p:cNvPr id="5" name="Содержимое 3" descr="DSC00686.JPG"/>
          <p:cNvPicPr>
            <a:picLocks noGrp="1" noChangeAspect="1"/>
          </p:cNvPicPr>
          <p:nvPr>
            <p:ph sz="half" idx="2"/>
          </p:nvPr>
        </p:nvPicPr>
        <p:blipFill>
          <a:blip r:embed="rId4" cstate="print"/>
          <a:stretch>
            <a:fillRect/>
          </a:stretch>
        </p:blipFill>
        <p:spPr>
          <a:xfrm>
            <a:off x="4143372" y="2428868"/>
            <a:ext cx="3521075" cy="264024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Salsk</a:t>
            </a:r>
            <a:endParaRPr lang="ru-RU" dirty="0"/>
          </a:p>
        </p:txBody>
      </p:sp>
      <p:pic>
        <p:nvPicPr>
          <p:cNvPr id="5" name="Содержимое 4" descr="ьбмю.jpeg"/>
          <p:cNvPicPr>
            <a:picLocks noGrp="1" noChangeAspect="1"/>
          </p:cNvPicPr>
          <p:nvPr>
            <p:ph sz="half" idx="1"/>
          </p:nvPr>
        </p:nvPicPr>
        <p:blipFill>
          <a:blip r:embed="rId3"/>
          <a:stretch>
            <a:fillRect/>
          </a:stretch>
        </p:blipFill>
        <p:spPr>
          <a:xfrm>
            <a:off x="357158" y="2643182"/>
            <a:ext cx="3429024" cy="2643206"/>
          </a:xfrm>
          <a:prstGeom prst="rect">
            <a:avLst/>
          </a:prstGeom>
          <a:ln>
            <a:noFill/>
          </a:ln>
          <a:effectLst>
            <a:outerShdw blurRad="292100" dist="139700" dir="2700000" algn="tl" rotWithShape="0">
              <a:srgbClr val="333333">
                <a:alpha val="65000"/>
              </a:srgbClr>
            </a:outerShdw>
          </a:effectLst>
        </p:spPr>
      </p:pic>
      <p:pic>
        <p:nvPicPr>
          <p:cNvPr id="6" name="Содержимое 5" descr="сл.jpeg"/>
          <p:cNvPicPr>
            <a:picLocks noGrp="1" noChangeAspect="1"/>
          </p:cNvPicPr>
          <p:nvPr>
            <p:ph sz="half" idx="2"/>
          </p:nvPr>
        </p:nvPicPr>
        <p:blipFill>
          <a:blip r:embed="rId4"/>
          <a:stretch>
            <a:fillRect/>
          </a:stretch>
        </p:blipFill>
        <p:spPr>
          <a:xfrm>
            <a:off x="4143372" y="2500306"/>
            <a:ext cx="3521075" cy="2640806"/>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St. George ribbon</a:t>
            </a:r>
            <a:endParaRPr lang="ru-RU" dirty="0"/>
          </a:p>
        </p:txBody>
      </p:sp>
      <p:sp>
        <p:nvSpPr>
          <p:cNvPr id="3" name="Содержимое 2"/>
          <p:cNvSpPr>
            <a:spLocks noGrp="1"/>
          </p:cNvSpPr>
          <p:nvPr>
            <p:ph sz="half" idx="1"/>
          </p:nvPr>
        </p:nvSpPr>
        <p:spPr/>
        <p:txBody>
          <a:bodyPr/>
          <a:lstStyle/>
          <a:p>
            <a:endParaRPr lang="ru-RU" dirty="0" smtClean="0"/>
          </a:p>
          <a:p>
            <a:endParaRPr lang="ru-RU" dirty="0"/>
          </a:p>
        </p:txBody>
      </p:sp>
      <p:pic>
        <p:nvPicPr>
          <p:cNvPr id="5" name="Содержимое 3" descr="лчлч.jpeg"/>
          <p:cNvPicPr>
            <a:picLocks noChangeAspect="1"/>
          </p:cNvPicPr>
          <p:nvPr/>
        </p:nvPicPr>
        <p:blipFill>
          <a:blip r:embed="rId3"/>
          <a:stretch>
            <a:fillRect/>
          </a:stretch>
        </p:blipFill>
        <p:spPr>
          <a:xfrm>
            <a:off x="571472" y="2071678"/>
            <a:ext cx="7467600" cy="27685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Военные_песни_-_Прощание_Славянки__Марш__версия_без_слов_.mp3">
            <a:hlinkClick r:id="" action="ppaction://media"/>
          </p:cNvPr>
          <p:cNvPicPr>
            <a:picLocks noGrp="1" noRot="1" noChangeAspect="1"/>
          </p:cNvPicPr>
          <p:nvPr>
            <p:ph sz="half" idx="2"/>
            <a:audioFile r:link="rId1"/>
          </p:nvPr>
        </p:nvPicPr>
        <p:blipFill>
          <a:blip r:embed="rId4"/>
          <a:stretch>
            <a:fillRect/>
          </a:stretch>
        </p:blipFill>
        <p:spPr>
          <a:xfrm>
            <a:off x="5983288" y="5526088"/>
            <a:ext cx="304800" cy="304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6" presetClass="emph" presetSubtype="0" fill="hold" nodeType="afterEffect">
                                  <p:stCondLst>
                                    <p:cond delay="0"/>
                                  </p:stCondLst>
                                  <p:childTnLst>
                                    <p:animEffect transition="out" filter="fade">
                                      <p:cBhvr>
                                        <p:cTn id="9" dur="500" tmFilter="0, 0; .2, .5; .8, .5; 1, 0"/>
                                        <p:tgtEl>
                                          <p:spTgt spid="5"/>
                                        </p:tgtEl>
                                      </p:cBhvr>
                                    </p:animEffect>
                                    <p:animScale>
                                      <p:cBhvr>
                                        <p:cTn id="1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numSld="999">
                <p:cTn id="11" repeatCount="indefinite"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242048" cy="571480"/>
          </a:xfrm>
        </p:spPr>
        <p:txBody>
          <a:bodyPr>
            <a:normAutofit fontScale="90000"/>
          </a:bodyPr>
          <a:lstStyle/>
          <a:p>
            <a:pPr algn="ctr"/>
            <a:r>
              <a:rPr lang="en-US" dirty="0" smtClean="0">
                <a:hlinkClick r:id="rId2" action="ppaction://hlinksldjump"/>
              </a:rPr>
              <a:t>literature</a:t>
            </a:r>
            <a:endParaRPr lang="ru-RU" dirty="0"/>
          </a:p>
        </p:txBody>
      </p:sp>
      <p:sp>
        <p:nvSpPr>
          <p:cNvPr id="3" name="Содержимое 2"/>
          <p:cNvSpPr>
            <a:spLocks noGrp="1"/>
          </p:cNvSpPr>
          <p:nvPr>
            <p:ph sz="half" idx="1"/>
          </p:nvPr>
        </p:nvSpPr>
        <p:spPr>
          <a:xfrm>
            <a:off x="285720" y="714356"/>
            <a:ext cx="4406300" cy="6000792"/>
          </a:xfrm>
        </p:spPr>
        <p:txBody>
          <a:bodyPr>
            <a:normAutofit fontScale="47500" lnSpcReduction="20000"/>
          </a:bodyPr>
          <a:lstStyle/>
          <a:p>
            <a:r>
              <a:rPr lang="en-US" dirty="0" smtClean="0"/>
              <a:t>Zubrilina.Blogspot.ru</a:t>
            </a:r>
            <a:r>
              <a:rPr lang="ru-RU" dirty="0" smtClean="0"/>
              <a:t>                 </a:t>
            </a:r>
            <a:r>
              <a:rPr lang="en-US" dirty="0" err="1" smtClean="0"/>
              <a:t>newsmiass</a:t>
            </a:r>
            <a:r>
              <a:rPr lang="ru-RU" dirty="0" smtClean="0"/>
              <a:t>.</a:t>
            </a:r>
            <a:r>
              <a:rPr lang="en-US" dirty="0" err="1" smtClean="0"/>
              <a:t>ru</a:t>
            </a:r>
            <a:endParaRPr lang="en-US" dirty="0" smtClean="0"/>
          </a:p>
          <a:p>
            <a:r>
              <a:rPr lang="en-US" dirty="0" smtClean="0"/>
              <a:t>Rictory1945.com                        77rus</a:t>
            </a:r>
            <a:r>
              <a:rPr lang="ru-RU" dirty="0" smtClean="0"/>
              <a:t>.</a:t>
            </a:r>
            <a:r>
              <a:rPr lang="en-US" dirty="0" err="1" smtClean="0"/>
              <a:t>flamber</a:t>
            </a:r>
            <a:endParaRPr lang="en-US" dirty="0" smtClean="0"/>
          </a:p>
          <a:p>
            <a:r>
              <a:rPr lang="en-US" dirty="0" smtClean="0"/>
              <a:t>En.fcfdenic.ru                           </a:t>
            </a:r>
            <a:r>
              <a:rPr lang="en-US" dirty="0" err="1" smtClean="0"/>
              <a:t>peacefulreturn</a:t>
            </a:r>
            <a:r>
              <a:rPr lang="ru-RU" dirty="0" smtClean="0"/>
              <a:t>.</a:t>
            </a:r>
            <a:r>
              <a:rPr lang="en-US" dirty="0" smtClean="0"/>
              <a:t>com</a:t>
            </a:r>
          </a:p>
          <a:p>
            <a:r>
              <a:rPr lang="en-US" dirty="0" smtClean="0"/>
              <a:t>Odmol.ru                                   flot2017</a:t>
            </a:r>
            <a:r>
              <a:rPr lang="ru-RU" dirty="0" smtClean="0"/>
              <a:t>.</a:t>
            </a:r>
            <a:r>
              <a:rPr lang="en-US" smtClean="0"/>
              <a:t>com</a:t>
            </a:r>
            <a:endParaRPr lang="en-US" dirty="0" smtClean="0"/>
          </a:p>
          <a:p>
            <a:r>
              <a:rPr lang="en-US" dirty="0" smtClean="0"/>
              <a:t>Media-kuban.ru</a:t>
            </a:r>
          </a:p>
          <a:p>
            <a:r>
              <a:rPr lang="en-US" dirty="0" smtClean="0"/>
              <a:t>Salut-cinema.ru</a:t>
            </a:r>
          </a:p>
          <a:p>
            <a:r>
              <a:rPr lang="en-US" dirty="0" smtClean="0"/>
              <a:t>gosnews.ru</a:t>
            </a:r>
          </a:p>
          <a:p>
            <a:r>
              <a:rPr lang="en-US" dirty="0" smtClean="0"/>
              <a:t>Aregion.ru</a:t>
            </a:r>
          </a:p>
          <a:p>
            <a:r>
              <a:rPr lang="en-US" dirty="0" smtClean="0"/>
              <a:t>My-mirror.uciz.ru</a:t>
            </a:r>
          </a:p>
          <a:p>
            <a:r>
              <a:rPr lang="en-US" dirty="0" smtClean="0"/>
              <a:t>Vkurse.ru</a:t>
            </a:r>
          </a:p>
          <a:p>
            <a:r>
              <a:rPr lang="en-US" dirty="0" smtClean="0"/>
              <a:t>Test.ugrainform.ru</a:t>
            </a:r>
            <a:endParaRPr lang="ru-RU" dirty="0" smtClean="0"/>
          </a:p>
          <a:p>
            <a:r>
              <a:rPr lang="en-US" dirty="0" smtClean="0"/>
              <a:t>bezfishki.net</a:t>
            </a:r>
          </a:p>
          <a:p>
            <a:r>
              <a:rPr lang="en-US" dirty="0" smtClean="0"/>
              <a:t>Obzorm.com</a:t>
            </a:r>
          </a:p>
          <a:p>
            <a:r>
              <a:rPr lang="en-US" dirty="0" smtClean="0"/>
              <a:t>N-print.biz</a:t>
            </a:r>
          </a:p>
          <a:p>
            <a:r>
              <a:rPr lang="en-US" dirty="0" smtClean="0"/>
              <a:t>Hews-samaratoday.ru</a:t>
            </a:r>
          </a:p>
          <a:p>
            <a:r>
              <a:rPr lang="en-US" dirty="0" smtClean="0"/>
              <a:t>Wpapers.ru</a:t>
            </a:r>
          </a:p>
          <a:p>
            <a:r>
              <a:rPr lang="en-US" dirty="0" smtClean="0"/>
              <a:t>Nebelya.ru</a:t>
            </a:r>
            <a:endParaRPr lang="ru-RU" dirty="0" smtClean="0"/>
          </a:p>
          <a:p>
            <a:r>
              <a:rPr lang="en-US" dirty="0" smtClean="0"/>
              <a:t>Abunda.ru</a:t>
            </a:r>
          </a:p>
          <a:p>
            <a:r>
              <a:rPr lang="en-US" dirty="0" smtClean="0"/>
              <a:t>xage.ru</a:t>
            </a:r>
          </a:p>
          <a:p>
            <a:r>
              <a:rPr lang="en-US" dirty="0" smtClean="0"/>
              <a:t>Otvoyna.ru</a:t>
            </a:r>
          </a:p>
          <a:p>
            <a:r>
              <a:rPr lang="en-US" dirty="0" smtClean="0"/>
              <a:t>S-school21narod.ru</a:t>
            </a:r>
          </a:p>
          <a:p>
            <a:r>
              <a:rPr lang="en-US" dirty="0" smtClean="0"/>
              <a:t>Gk-orchid.elvory.runwww.gh-rchid.elvory.ru/…/40/…</a:t>
            </a:r>
            <a:endParaRPr lang="ru-RU" dirty="0" smtClean="0"/>
          </a:p>
          <a:p>
            <a:endParaRPr lang="ru-RU" dirty="0" smtClean="0"/>
          </a:p>
          <a:p>
            <a:endParaRPr lang="en-US" dirty="0" smtClean="0"/>
          </a:p>
          <a:p>
            <a:endParaRPr lang="ru-RU" dirty="0"/>
          </a:p>
        </p:txBody>
      </p:sp>
      <p:pic>
        <p:nvPicPr>
          <p:cNvPr id="5" name="Содержимое 4" descr="члчл.jpeg"/>
          <p:cNvPicPr>
            <a:picLocks noGrp="1" noChangeAspect="1"/>
          </p:cNvPicPr>
          <p:nvPr>
            <p:ph sz="half" idx="2"/>
          </p:nvPr>
        </p:nvPicPr>
        <p:blipFill>
          <a:blip r:embed="rId3"/>
          <a:stretch>
            <a:fillRect/>
          </a:stretch>
        </p:blipFill>
        <p:spPr>
          <a:xfrm>
            <a:off x="3929058" y="2143116"/>
            <a:ext cx="3929090" cy="243444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8564"/>
          </a:xfrm>
        </p:spPr>
        <p:txBody>
          <a:bodyPr>
            <a:normAutofit fontScale="90000"/>
          </a:bodyPr>
          <a:lstStyle/>
          <a:p>
            <a:r>
              <a:rPr lang="ru-RU" dirty="0" smtClean="0"/>
              <a:t>  </a:t>
            </a:r>
            <a:endParaRPr lang="ru-RU" dirty="0"/>
          </a:p>
        </p:txBody>
      </p:sp>
      <p:pic>
        <p:nvPicPr>
          <p:cNvPr id="4" name="Содержимое 3" descr="4.jpg"/>
          <p:cNvPicPr>
            <a:picLocks noGrp="1" noChangeAspect="1"/>
          </p:cNvPicPr>
          <p:nvPr>
            <p:ph idx="1"/>
          </p:nvPr>
        </p:nvPicPr>
        <p:blipFill>
          <a:blip r:embed="rId2"/>
          <a:stretch>
            <a:fillRect/>
          </a:stretch>
        </p:blipFill>
        <p:spPr>
          <a:xfrm>
            <a:off x="500034" y="857232"/>
            <a:ext cx="6858048" cy="55610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242048" cy="714356"/>
          </a:xfrm>
        </p:spPr>
        <p:txBody>
          <a:bodyPr/>
          <a:lstStyle/>
          <a:p>
            <a:pPr algn="ctr"/>
            <a:r>
              <a:rPr lang="en-US" dirty="0" smtClean="0"/>
              <a:t>content</a:t>
            </a:r>
            <a:endParaRPr lang="ru-RU" dirty="0"/>
          </a:p>
        </p:txBody>
      </p:sp>
      <p:sp>
        <p:nvSpPr>
          <p:cNvPr id="3" name="Содержимое 2"/>
          <p:cNvSpPr>
            <a:spLocks noGrp="1"/>
          </p:cNvSpPr>
          <p:nvPr>
            <p:ph sz="half" idx="1"/>
          </p:nvPr>
        </p:nvSpPr>
        <p:spPr>
          <a:xfrm>
            <a:off x="285720" y="785794"/>
            <a:ext cx="5715040" cy="5715040"/>
          </a:xfrm>
        </p:spPr>
        <p:txBody>
          <a:bodyPr>
            <a:normAutofit fontScale="70000" lnSpcReduction="20000"/>
          </a:bodyPr>
          <a:lstStyle/>
          <a:p>
            <a:r>
              <a:rPr lang="en-US" dirty="0" smtClean="0">
                <a:hlinkClick r:id="rId2" action="ppaction://hlinksldjump"/>
              </a:rPr>
              <a:t>1.</a:t>
            </a:r>
            <a:r>
              <a:rPr lang="ru-RU" dirty="0" smtClean="0">
                <a:hlinkClick r:id="rId2" action="ppaction://hlinksldjump"/>
              </a:rPr>
              <a:t> </a:t>
            </a:r>
            <a:r>
              <a:rPr lang="en-US" dirty="0" smtClean="0">
                <a:hlinkClick r:id="rId2" action="ppaction://hlinksldjump"/>
              </a:rPr>
              <a:t>St. George ribbon</a:t>
            </a:r>
            <a:endParaRPr lang="en-US" dirty="0" smtClean="0"/>
          </a:p>
          <a:p>
            <a:r>
              <a:rPr lang="en-US" dirty="0" smtClean="0">
                <a:hlinkClick r:id="rId2" action="ppaction://hlinksldjump"/>
              </a:rPr>
              <a:t>2. history</a:t>
            </a:r>
            <a:endParaRPr lang="ru-RU" dirty="0" smtClean="0"/>
          </a:p>
          <a:p>
            <a:r>
              <a:rPr lang="ru-RU" dirty="0" smtClean="0">
                <a:hlinkClick r:id="rId3" action="ppaction://hlinksldjump"/>
              </a:rPr>
              <a:t>3.</a:t>
            </a:r>
            <a:r>
              <a:rPr lang="en-US" dirty="0" smtClean="0">
                <a:hlinkClick r:id="rId3" action="ppaction://hlinksldjump"/>
              </a:rPr>
              <a:t> St. George ribbon today</a:t>
            </a:r>
            <a:endParaRPr lang="ru-RU" dirty="0" smtClean="0"/>
          </a:p>
          <a:p>
            <a:r>
              <a:rPr lang="ru-RU" dirty="0" smtClean="0">
                <a:hlinkClick r:id="rId4" action="ppaction://hlinksldjump"/>
              </a:rPr>
              <a:t>4.</a:t>
            </a:r>
            <a:r>
              <a:rPr lang="en-US" dirty="0" smtClean="0">
                <a:hlinkClick r:id="rId4" action="ppaction://hlinksldjump"/>
              </a:rPr>
              <a:t>The Order of Glory </a:t>
            </a:r>
            <a:endParaRPr lang="ru-RU" dirty="0" smtClean="0"/>
          </a:p>
          <a:p>
            <a:r>
              <a:rPr lang="ru-RU" dirty="0" smtClean="0">
                <a:hlinkClick r:id="rId5" action="ppaction://hlinksldjump"/>
              </a:rPr>
              <a:t>5.</a:t>
            </a:r>
            <a:r>
              <a:rPr lang="en-US" dirty="0" smtClean="0">
                <a:hlinkClick r:id="rId5" action="ppaction://hlinksldjump"/>
              </a:rPr>
              <a:t> symbolism</a:t>
            </a:r>
            <a:endParaRPr lang="en-US" dirty="0" smtClean="0"/>
          </a:p>
          <a:p>
            <a:r>
              <a:rPr lang="en-US" dirty="0" smtClean="0">
                <a:hlinkClick r:id="rId6" action="ppaction://hlinksldjump"/>
              </a:rPr>
              <a:t>6. the aim of St. George ribbons</a:t>
            </a:r>
            <a:endParaRPr lang="en-US" dirty="0" smtClean="0"/>
          </a:p>
          <a:p>
            <a:r>
              <a:rPr lang="en-US" dirty="0" smtClean="0">
                <a:hlinkClick r:id="rId7" action="ppaction://hlinksldjump"/>
              </a:rPr>
              <a:t>7. the tape's memory</a:t>
            </a:r>
            <a:endParaRPr lang="en-US" dirty="0" smtClean="0"/>
          </a:p>
          <a:p>
            <a:r>
              <a:rPr lang="en-US" dirty="0" smtClean="0">
                <a:hlinkClick r:id="rId8" action="ppaction://hlinksldjump"/>
              </a:rPr>
              <a:t>8. St. George ribbon Action</a:t>
            </a:r>
            <a:endParaRPr lang="en-US" dirty="0" smtClean="0"/>
          </a:p>
          <a:p>
            <a:r>
              <a:rPr lang="en-US" dirty="0" smtClean="0">
                <a:hlinkClick r:id="rId9" action="ppaction://hlinksldjump"/>
              </a:rPr>
              <a:t>9. The great Patriotic war</a:t>
            </a:r>
            <a:endParaRPr lang="en-US" dirty="0" smtClean="0"/>
          </a:p>
          <a:p>
            <a:r>
              <a:rPr lang="en-US" dirty="0" smtClean="0">
                <a:hlinkClick r:id="rId10" action="ppaction://hlinksldjump"/>
              </a:rPr>
              <a:t>10. The Great Patriotic War</a:t>
            </a:r>
            <a:endParaRPr lang="en-US" dirty="0" smtClean="0"/>
          </a:p>
          <a:p>
            <a:r>
              <a:rPr lang="en-US" dirty="0" smtClean="0">
                <a:hlinkClick r:id="rId11" action="ppaction://hlinksldjump"/>
              </a:rPr>
              <a:t>11. Vasiliy </a:t>
            </a:r>
            <a:r>
              <a:rPr lang="en-US" dirty="0" err="1" smtClean="0">
                <a:hlinkClick r:id="rId11" action="ppaction://hlinksldjump"/>
              </a:rPr>
              <a:t>Zaytsev</a:t>
            </a:r>
            <a:endParaRPr lang="en-US" dirty="0" smtClean="0"/>
          </a:p>
          <a:p>
            <a:r>
              <a:rPr lang="en-US" dirty="0" smtClean="0">
                <a:hlinkClick r:id="rId12" action="ppaction://hlinksldjump"/>
              </a:rPr>
              <a:t>12. Ivan </a:t>
            </a:r>
            <a:r>
              <a:rPr lang="en-US" dirty="0" err="1" smtClean="0">
                <a:hlinkClick r:id="rId12" action="ppaction://hlinksldjump"/>
              </a:rPr>
              <a:t>Kozhyedub</a:t>
            </a:r>
            <a:endParaRPr lang="en-US" dirty="0" smtClean="0"/>
          </a:p>
          <a:p>
            <a:r>
              <a:rPr lang="en-US" dirty="0" smtClean="0">
                <a:hlinkClick r:id="rId13" action="ppaction://hlinksldjump"/>
              </a:rPr>
              <a:t>13. Aleksey </a:t>
            </a:r>
            <a:r>
              <a:rPr lang="en-US" dirty="0" err="1" smtClean="0">
                <a:hlinkClick r:id="rId13" action="ppaction://hlinksldjump"/>
              </a:rPr>
              <a:t>Maresev</a:t>
            </a:r>
            <a:endParaRPr lang="en-US" dirty="0" smtClean="0"/>
          </a:p>
          <a:p>
            <a:r>
              <a:rPr lang="en-US" dirty="0" smtClean="0">
                <a:hlinkClick r:id="rId14" action="ppaction://hlinksldjump"/>
              </a:rPr>
              <a:t>14. before and after</a:t>
            </a:r>
            <a:endParaRPr lang="en-US" dirty="0" smtClean="0"/>
          </a:p>
          <a:p>
            <a:r>
              <a:rPr lang="en-US" dirty="0" smtClean="0">
                <a:hlinkClick r:id="rId15" action="ppaction://hlinksldjump"/>
              </a:rPr>
              <a:t>15. Salsk</a:t>
            </a:r>
            <a:endParaRPr lang="en-US" dirty="0" smtClean="0"/>
          </a:p>
          <a:p>
            <a:r>
              <a:rPr lang="en-US" dirty="0" smtClean="0"/>
              <a:t>16.</a:t>
            </a:r>
          </a:p>
          <a:p>
            <a:r>
              <a:rPr lang="en-US" dirty="0" smtClean="0">
                <a:hlinkClick r:id="rId16" action="ppaction://hlinksldjump"/>
              </a:rPr>
              <a:t>17.literature</a:t>
            </a:r>
            <a:endParaRPr lang="en-US" dirty="0" smtClean="0"/>
          </a:p>
          <a:p>
            <a:endParaRPr lang="ru-RU" dirty="0" smtClean="0"/>
          </a:p>
          <a:p>
            <a:pPr>
              <a:buNone/>
            </a:pPr>
            <a:endParaRPr lang="ru-RU" dirty="0" smtClean="0"/>
          </a:p>
          <a:p>
            <a:endParaRPr lang="ru-RU" dirty="0" smtClean="0"/>
          </a:p>
          <a:p>
            <a:endParaRPr lang="ru-RU" dirty="0"/>
          </a:p>
        </p:txBody>
      </p:sp>
      <p:pic>
        <p:nvPicPr>
          <p:cNvPr id="5" name="Содержимое 4" descr="вщвщ7щн.jpeg"/>
          <p:cNvPicPr>
            <a:picLocks noGrp="1" noChangeAspect="1"/>
          </p:cNvPicPr>
          <p:nvPr>
            <p:ph sz="half" idx="2"/>
          </p:nvPr>
        </p:nvPicPr>
        <p:blipFill>
          <a:blip r:embed="rId17"/>
          <a:stretch>
            <a:fillRect/>
          </a:stretch>
        </p:blipFill>
        <p:spPr>
          <a:xfrm>
            <a:off x="5214942" y="1000108"/>
            <a:ext cx="1909765" cy="27201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7242048" cy="714380"/>
          </a:xfrm>
        </p:spPr>
        <p:txBody>
          <a:bodyPr>
            <a:normAutofit/>
          </a:bodyPr>
          <a:lstStyle/>
          <a:p>
            <a:pPr algn="ctr"/>
            <a:r>
              <a:rPr lang="en-US" dirty="0" smtClean="0">
                <a:hlinkClick r:id="rId2" action="ppaction://hlinksldjump"/>
              </a:rPr>
              <a:t>    </a:t>
            </a:r>
            <a:r>
              <a:rPr lang="ru-RU" dirty="0" smtClean="0">
                <a:hlinkClick r:id="rId2" action="ppaction://hlinksldjump"/>
              </a:rPr>
              <a:t> </a:t>
            </a:r>
            <a:r>
              <a:rPr lang="en-US" dirty="0" smtClean="0">
                <a:hlinkClick r:id="rId2" action="ppaction://hlinksldjump"/>
              </a:rPr>
              <a:t>St. George ribbon</a:t>
            </a:r>
            <a:endParaRPr lang="ru-RU" dirty="0"/>
          </a:p>
        </p:txBody>
      </p:sp>
      <p:sp>
        <p:nvSpPr>
          <p:cNvPr id="3" name="Содержимое 2"/>
          <p:cNvSpPr>
            <a:spLocks noGrp="1"/>
          </p:cNvSpPr>
          <p:nvPr>
            <p:ph sz="half" idx="1"/>
          </p:nvPr>
        </p:nvSpPr>
        <p:spPr>
          <a:xfrm>
            <a:off x="457200" y="1071546"/>
            <a:ext cx="3900486" cy="5054617"/>
          </a:xfrm>
        </p:spPr>
        <p:txBody>
          <a:bodyPr>
            <a:normAutofit fontScale="92500"/>
          </a:bodyPr>
          <a:lstStyle/>
          <a:p>
            <a:r>
              <a:rPr lang="en-US" dirty="0" smtClean="0"/>
              <a:t> Black and orange ribbons start to flicker around the streets of Russian and </a:t>
            </a:r>
            <a:r>
              <a:rPr lang="en-US" dirty="0" err="1" smtClean="0"/>
              <a:t>Belarussian</a:t>
            </a:r>
            <a:r>
              <a:rPr lang="en-US" dirty="0" smtClean="0"/>
              <a:t> cities in early May. They stand out well on people’s clothes, bags, body parts, antennas and in any other places wherever they can be attached.</a:t>
            </a:r>
            <a:endParaRPr lang="ru-RU" dirty="0"/>
          </a:p>
        </p:txBody>
      </p:sp>
      <p:pic>
        <p:nvPicPr>
          <p:cNvPr id="5" name="Содержимое 4" descr="http://prometei.my1.ru/etointeresno/9-.jpg"/>
          <p:cNvPicPr>
            <a:picLocks noGrp="1"/>
          </p:cNvPicPr>
          <p:nvPr>
            <p:ph sz="half" idx="2"/>
          </p:nvPr>
        </p:nvPicPr>
        <p:blipFill>
          <a:blip r:embed="rId3"/>
          <a:srcRect/>
          <a:stretch>
            <a:fillRect/>
          </a:stretch>
        </p:blipFill>
        <p:spPr bwMode="auto">
          <a:xfrm>
            <a:off x="4924425" y="1785926"/>
            <a:ext cx="2719409" cy="354410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history</a:t>
            </a:r>
            <a:endParaRPr lang="ru-RU" dirty="0"/>
          </a:p>
        </p:txBody>
      </p:sp>
      <p:sp>
        <p:nvSpPr>
          <p:cNvPr id="3" name="Содержимое 2"/>
          <p:cNvSpPr>
            <a:spLocks noGrp="1"/>
          </p:cNvSpPr>
          <p:nvPr>
            <p:ph sz="half" idx="1"/>
          </p:nvPr>
        </p:nvSpPr>
        <p:spPr>
          <a:xfrm>
            <a:off x="500034" y="1600200"/>
            <a:ext cx="3971924" cy="5257800"/>
          </a:xfrm>
        </p:spPr>
        <p:txBody>
          <a:bodyPr>
            <a:normAutofit/>
          </a:bodyPr>
          <a:lstStyle/>
          <a:p>
            <a:r>
              <a:rPr lang="en-US" dirty="0" smtClean="0"/>
              <a:t>The “St. George’s Ribbon” initiative started in 2005 in a bid to revitalize patriotism and modernize the Victory Day. Since then it has become so popular that a Victory Day celebration cannot be imagined without it.</a:t>
            </a:r>
            <a:endParaRPr lang="ru-RU" dirty="0"/>
          </a:p>
        </p:txBody>
      </p:sp>
      <p:pic>
        <p:nvPicPr>
          <p:cNvPr id="5" name="Содержимое 4" descr="i.jpeg"/>
          <p:cNvPicPr>
            <a:picLocks noGrp="1" noChangeAspect="1"/>
          </p:cNvPicPr>
          <p:nvPr>
            <p:ph sz="half" idx="2"/>
          </p:nvPr>
        </p:nvPicPr>
        <p:blipFill>
          <a:blip r:embed="rId3"/>
          <a:stretch>
            <a:fillRect/>
          </a:stretch>
        </p:blipFill>
        <p:spPr>
          <a:xfrm>
            <a:off x="5167312" y="1785926"/>
            <a:ext cx="2333646" cy="279163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5"/>
                                        </p:tgtEl>
                                        <p:attrNameLst>
                                          <p:attrName>r</p:attrName>
                                        </p:attrNameLst>
                                      </p:cBhvr>
                                    </p:animRot>
                                    <p:animRot by="-240000">
                                      <p:cBhvr>
                                        <p:cTn id="7" dur="200" fill="hold">
                                          <p:stCondLst>
                                            <p:cond delay="200"/>
                                          </p:stCondLst>
                                        </p:cTn>
                                        <p:tgtEl>
                                          <p:spTgt spid="5"/>
                                        </p:tgtEl>
                                        <p:attrNameLst>
                                          <p:attrName>r</p:attrName>
                                        </p:attrNameLst>
                                      </p:cBhvr>
                                    </p:animRot>
                                    <p:animRot by="240000">
                                      <p:cBhvr>
                                        <p:cTn id="8" dur="200" fill="hold">
                                          <p:stCondLst>
                                            <p:cond delay="400"/>
                                          </p:stCondLst>
                                        </p:cTn>
                                        <p:tgtEl>
                                          <p:spTgt spid="5"/>
                                        </p:tgtEl>
                                        <p:attrNameLst>
                                          <p:attrName>r</p:attrName>
                                        </p:attrNameLst>
                                      </p:cBhvr>
                                    </p:animRot>
                                    <p:animRot by="-240000">
                                      <p:cBhvr>
                                        <p:cTn id="9" dur="200" fill="hold">
                                          <p:stCondLst>
                                            <p:cond delay="600"/>
                                          </p:stCondLst>
                                        </p:cTn>
                                        <p:tgtEl>
                                          <p:spTgt spid="5"/>
                                        </p:tgtEl>
                                        <p:attrNameLst>
                                          <p:attrName>r</p:attrName>
                                        </p:attrNameLst>
                                      </p:cBhvr>
                                    </p:animRot>
                                    <p:animRot by="120000">
                                      <p:cBhvr>
                                        <p:cTn id="1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hlinkClick r:id="rId2" action="ppaction://hlinksldjump"/>
              </a:rPr>
              <a:t>St. George ribbon today</a:t>
            </a:r>
            <a:endParaRPr lang="ru-RU" dirty="0"/>
          </a:p>
        </p:txBody>
      </p:sp>
      <p:sp>
        <p:nvSpPr>
          <p:cNvPr id="3" name="Содержимое 2"/>
          <p:cNvSpPr>
            <a:spLocks noGrp="1"/>
          </p:cNvSpPr>
          <p:nvPr>
            <p:ph sz="half" idx="1"/>
          </p:nvPr>
        </p:nvSpPr>
        <p:spPr/>
        <p:txBody>
          <a:bodyPr>
            <a:normAutofit fontScale="92500" lnSpcReduction="20000"/>
          </a:bodyPr>
          <a:lstStyle/>
          <a:p>
            <a:r>
              <a:rPr lang="en-US" dirty="0" smtClean="0"/>
              <a:t>Today it is held in many countries around the world including not only ex-USSR members, but also partly Europe and North America. The ribbons are distributed for free in the streets weeks ahead of Victory Day—May 9.</a:t>
            </a:r>
            <a:endParaRPr lang="ru-RU" dirty="0"/>
          </a:p>
        </p:txBody>
      </p:sp>
      <p:pic>
        <p:nvPicPr>
          <p:cNvPr id="7" name="Содержимое 6" descr="i.jpeg"/>
          <p:cNvPicPr>
            <a:picLocks noGrp="1" noChangeAspect="1"/>
          </p:cNvPicPr>
          <p:nvPr>
            <p:ph sz="half" idx="2"/>
          </p:nvPr>
        </p:nvPicPr>
        <p:blipFill>
          <a:blip r:embed="rId3"/>
          <a:stretch>
            <a:fillRect/>
          </a:stretch>
        </p:blipFill>
        <p:spPr>
          <a:xfrm>
            <a:off x="4000496" y="2428868"/>
            <a:ext cx="3429024" cy="26487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7242048" cy="1000108"/>
          </a:xfrm>
        </p:spPr>
        <p:txBody>
          <a:bodyPr/>
          <a:lstStyle/>
          <a:p>
            <a:pPr algn="ctr"/>
            <a:r>
              <a:rPr lang="en-US" dirty="0" smtClean="0">
                <a:hlinkClick r:id="rId2" action="ppaction://hlinksldjump"/>
              </a:rPr>
              <a:t>symbolism</a:t>
            </a:r>
            <a:endParaRPr lang="ru-RU" dirty="0"/>
          </a:p>
        </p:txBody>
      </p:sp>
      <p:sp>
        <p:nvSpPr>
          <p:cNvPr id="3" name="Содержимое 2"/>
          <p:cNvSpPr>
            <a:spLocks noGrp="1"/>
          </p:cNvSpPr>
          <p:nvPr>
            <p:ph sz="half" idx="1"/>
          </p:nvPr>
        </p:nvSpPr>
        <p:spPr>
          <a:xfrm>
            <a:off x="214282" y="1285860"/>
            <a:ext cx="3763358" cy="5072098"/>
          </a:xfrm>
        </p:spPr>
        <p:txBody>
          <a:bodyPr>
            <a:normAutofit fontScale="92500" lnSpcReduction="20000"/>
          </a:bodyPr>
          <a:lstStyle/>
          <a:p>
            <a:r>
              <a:rPr lang="en-US" dirty="0" smtClean="0"/>
              <a:t>The symbol of the «George Ribbon» (</a:t>
            </a:r>
            <a:r>
              <a:rPr lang="en-US" dirty="0" err="1" smtClean="0"/>
              <a:t>Georgievskaya</a:t>
            </a:r>
            <a:r>
              <a:rPr lang="en-US" dirty="0" smtClean="0"/>
              <a:t> </a:t>
            </a:r>
            <a:r>
              <a:rPr lang="en-US" dirty="0" err="1" smtClean="0"/>
              <a:t>lentochka</a:t>
            </a:r>
            <a:r>
              <a:rPr lang="en-US" dirty="0" smtClean="0"/>
              <a:t>) is an expression of our respect for the veterans, a tribute to the fallen on the battlefields and gratitude to the people who gave everything for the front and whom we owe our victory in 1945.</a:t>
            </a:r>
            <a:endParaRPr lang="ru-RU" dirty="0"/>
          </a:p>
        </p:txBody>
      </p:sp>
      <p:pic>
        <p:nvPicPr>
          <p:cNvPr id="5" name="Содержимое 4" descr="пт.jpeg"/>
          <p:cNvPicPr>
            <a:picLocks noGrp="1" noChangeAspect="1"/>
          </p:cNvPicPr>
          <p:nvPr>
            <p:ph sz="half" idx="2"/>
          </p:nvPr>
        </p:nvPicPr>
        <p:blipFill>
          <a:blip r:embed="rId3"/>
          <a:stretch>
            <a:fillRect/>
          </a:stretch>
        </p:blipFill>
        <p:spPr>
          <a:xfrm>
            <a:off x="4286248" y="1928802"/>
            <a:ext cx="3500462" cy="264875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xmlns=""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7242048" cy="785794"/>
          </a:xfrm>
        </p:spPr>
        <p:txBody>
          <a:bodyPr/>
          <a:lstStyle/>
          <a:p>
            <a:pPr algn="ctr"/>
            <a:r>
              <a:rPr lang="en-US" dirty="0" smtClean="0">
                <a:hlinkClick r:id="rId2" action="ppaction://hlinksldjump"/>
              </a:rPr>
              <a:t>The Order of Glory </a:t>
            </a:r>
            <a:endParaRPr lang="ru-RU" dirty="0"/>
          </a:p>
        </p:txBody>
      </p:sp>
      <p:sp>
        <p:nvSpPr>
          <p:cNvPr id="3" name="Содержимое 2"/>
          <p:cNvSpPr>
            <a:spLocks noGrp="1"/>
          </p:cNvSpPr>
          <p:nvPr>
            <p:ph sz="half" idx="1"/>
          </p:nvPr>
        </p:nvSpPr>
        <p:spPr>
          <a:xfrm>
            <a:off x="214282" y="1071546"/>
            <a:ext cx="3763358" cy="5572164"/>
          </a:xfrm>
        </p:spPr>
        <p:txBody>
          <a:bodyPr>
            <a:normAutofit fontScale="85000" lnSpcReduction="20000"/>
          </a:bodyPr>
          <a:lstStyle/>
          <a:p>
            <a:r>
              <a:rPr lang="en-US" dirty="0" smtClean="0"/>
              <a:t>Established on November 8, 1943, the Order of Glory was an order of the Soviet Union. It was awarded to non-commissioned officers and the rank-and-file of the armed forces, as well as to junior lieutenants of the air force, for bravery in the face of the enemy. The ribbon of the Order was orange with three black stripes - the same as that of the Cross of St. George.</a:t>
            </a:r>
          </a:p>
        </p:txBody>
      </p:sp>
      <p:pic>
        <p:nvPicPr>
          <p:cNvPr id="7" name="Содержимое 6" descr="5.jpeg"/>
          <p:cNvPicPr>
            <a:picLocks noGrp="1" noChangeAspect="1"/>
          </p:cNvPicPr>
          <p:nvPr>
            <p:ph sz="half" idx="2"/>
          </p:nvPr>
        </p:nvPicPr>
        <p:blipFill>
          <a:blip r:embed="rId3"/>
          <a:stretch>
            <a:fillRect/>
          </a:stretch>
        </p:blipFill>
        <p:spPr>
          <a:xfrm>
            <a:off x="4286248" y="1357298"/>
            <a:ext cx="2500329" cy="3714776"/>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580</TotalTime>
  <Words>808</Words>
  <Application>Microsoft Office PowerPoint</Application>
  <PresentationFormat>Экран (4:3)</PresentationFormat>
  <Paragraphs>81</Paragraphs>
  <Slides>20</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Изящная</vt:lpstr>
      <vt:lpstr>St. George ribbon</vt:lpstr>
      <vt:lpstr>St. George ribbon</vt:lpstr>
      <vt:lpstr>  </vt:lpstr>
      <vt:lpstr>content</vt:lpstr>
      <vt:lpstr>     St. George ribbon</vt:lpstr>
      <vt:lpstr>history</vt:lpstr>
      <vt:lpstr>St. George ribbon today</vt:lpstr>
      <vt:lpstr>symbolism</vt:lpstr>
      <vt:lpstr>The Order of Glory </vt:lpstr>
      <vt:lpstr>the aim of St. George ribbons</vt:lpstr>
      <vt:lpstr>St. George ribbon Action</vt:lpstr>
      <vt:lpstr>the tape's memory</vt:lpstr>
      <vt:lpstr>The great Patriotic war</vt:lpstr>
      <vt:lpstr>The Great Patriotic War</vt:lpstr>
      <vt:lpstr>Vasiliy Zaytsev</vt:lpstr>
      <vt:lpstr>Ivan Kozhyedub</vt:lpstr>
      <vt:lpstr>Aleksey Maresev</vt:lpstr>
      <vt:lpstr>before and after</vt:lpstr>
      <vt:lpstr>Salsk</vt:lpstr>
      <vt:lpstr>literature</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 George ribbon</dc:title>
  <dc:creator>User</dc:creator>
  <cp:lastModifiedBy>1</cp:lastModifiedBy>
  <cp:revision>62</cp:revision>
  <dcterms:created xsi:type="dcterms:W3CDTF">2013-04-03T13:53:47Z</dcterms:created>
  <dcterms:modified xsi:type="dcterms:W3CDTF">2013-05-01T13:39:28Z</dcterms:modified>
</cp:coreProperties>
</file>