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73" r:id="rId3"/>
    <p:sldId id="271" r:id="rId4"/>
    <p:sldId id="274" r:id="rId5"/>
    <p:sldId id="268" r:id="rId6"/>
    <p:sldId id="257" r:id="rId7"/>
    <p:sldId id="260" r:id="rId8"/>
    <p:sldId id="259" r:id="rId9"/>
    <p:sldId id="275" r:id="rId10"/>
    <p:sldId id="258" r:id="rId11"/>
    <p:sldId id="261" r:id="rId12"/>
    <p:sldId id="270" r:id="rId13"/>
    <p:sldId id="264" r:id="rId14"/>
    <p:sldId id="265" r:id="rId15"/>
    <p:sldId id="269" r:id="rId16"/>
    <p:sldId id="266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5BE347-7336-4C56-9012-B522F19270AA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532E01-E874-4683-8339-E698253C0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3767B-EF4B-4B2E-9E25-89426CA9DF11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865EE-BED2-4A22-9458-F235D92E4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97892-7587-424A-BD65-633F454BC06C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F1FA9-A65E-435B-A072-8E98779DB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9EA-C4A8-40B6-93FF-12D9EC1D7E82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EA31B-C2C3-49F9-9F1E-FCD22153E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0A5FAE-DBD7-4112-8FCD-5866635BDB92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3C06B-C40B-45E1-9A08-224C94AAC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437D16-5232-4C57-9DAA-A05EE97F7FD5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3228E1-C273-4207-ABD6-1947823C2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0CE83D-52ED-422F-B385-B7E72F1F8BCD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FC109A-1934-4D6D-9738-C1920E1AB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30AD6-F3E3-4C0E-BC8A-D5EC4515D9F9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3EEFB-C9AB-4B78-B9E3-A7A83A71B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F348B1-2819-4A17-BD8C-1872A8D2ADAB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AC58FCD-0B55-4AD1-93E4-5E4AEDEEE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2B23D-DC1B-4EB0-B31D-1797FF1C68EC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B0F4B-E09C-488E-AAA1-2C3CF9102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300BA1-F3EE-43B4-B758-921C250CCB1F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F24885-A8EB-4A5B-A058-200BAC12F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A3ECF49-A4B3-4557-B1FC-77179426A584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BBD3F79-F43F-40CD-9C3C-5C1E7B1016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0" r:id="rId6"/>
    <p:sldLayoutId id="2147483676" r:id="rId7"/>
    <p:sldLayoutId id="2147483669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Barnaul-Mir1.JPG?uselang=ru" TargetMode="External"/><Relationship Id="rId3" Type="http://schemas.openxmlformats.org/officeDocument/2006/relationships/hyperlink" Target="http://images.yandex.ru/yandsearch?source=wiz&amp;uinfo=sw-1583-sh-799-fw-1358-fh-593-pd-1&amp;p=1&amp;text=%D1%82-34&amp;noreask=1&amp;pos=45&amp;rpt=simage&amp;lr=10951&amp;img_url=http%3A%2F%2Fnews.vdv-s.ru%2Fpics%2F240%2F42798.jpg" TargetMode="External"/><Relationship Id="rId7" Type="http://schemas.openxmlformats.org/officeDocument/2006/relationships/hyperlink" Target="http://commons.wikimedia.org/wiki/File:T34_85_Wejherowo.jpg?uselang=ru" TargetMode="External"/><Relationship Id="rId2" Type="http://schemas.openxmlformats.org/officeDocument/2006/relationships/hyperlink" Target="http://images.yandex.ru/yandsearch?source=wiz&amp;uinfo=sw-1583-sh-799-fw-1358-fh-593-pd-1&amp;p=1&amp;text=%D1%82-34&amp;noreask=1&amp;pos=42&amp;rpt=simage&amp;lr=10951&amp;img_url=http://upload.wikimedia.org/wikipedia/commons/thumb/4/42/Char_T-34.jpg/300px-Char_T-3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mmons.wikimedia.org/wiki/File:T-34_76_Westerplatte_p_d.jpg?uselang=ru" TargetMode="External"/><Relationship Id="rId5" Type="http://schemas.openxmlformats.org/officeDocument/2006/relationships/hyperlink" Target="http://images.yandex.ru/yandsearch?source=wiz&amp;uinfo=sw-1583-sh-799-fw-1358-fh-593-pd-1&amp;p=2&amp;text=%D1%82-34&amp;noreask=1&amp;pos=66&amp;rpt=simage&amp;lr=10951&amp;img_url=http://upload.wikimedia.org/wikipedia/commons/thumb/3/33/T-34-76_RB8.JPG/800px-T-34-76_RB8.JPG" TargetMode="External"/><Relationship Id="rId4" Type="http://schemas.openxmlformats.org/officeDocument/2006/relationships/hyperlink" Target="http://images.yandex.ru/yandsearch?source=wiz&amp;uinfo=sw-1583-sh-799-fw-1358-fh-593-pd-1&amp;p=1&amp;text=%D1%82-34&amp;noreask=1&amp;pos=55&amp;rpt=simage&amp;lr=10951&amp;img_url=http://armor.kiev.ua/Tanks/WWII/T34/T34-76-41.jpg" TargetMode="External"/><Relationship Id="rId9" Type="http://schemas.openxmlformats.org/officeDocument/2006/relationships/hyperlink" Target="http://commons.wikimedia.org/wiki/File:Monumenty_z_vojenskeho_prirodneho_muzea_Udolie_smrti_ZeliPV.jpg?uselang=ru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0" y="2357438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Corbel" pitchFamily="34" charset="0"/>
              </a:rPr>
              <a:t>Презентацию подготовил: Сергеев Антон </a:t>
            </a:r>
            <a:r>
              <a:rPr lang="ru-RU" sz="2000" dirty="0" smtClean="0">
                <a:latin typeface="Corbel" pitchFamily="34" charset="0"/>
              </a:rPr>
              <a:t>Дмитриевич</a:t>
            </a:r>
            <a:r>
              <a:rPr lang="en-US" sz="2000" dirty="0" smtClean="0">
                <a:latin typeface="Corbel" pitchFamily="34" charset="0"/>
              </a:rPr>
              <a:t>,</a:t>
            </a:r>
            <a:endParaRPr lang="ru-RU" sz="2000" dirty="0" smtClean="0">
              <a:latin typeface="Corbel" pitchFamily="34" charset="0"/>
            </a:endParaRPr>
          </a:p>
          <a:p>
            <a:pPr algn="ctr"/>
            <a:r>
              <a:rPr lang="ru-RU" sz="2000" dirty="0" smtClean="0">
                <a:latin typeface="Corbel" pitchFamily="34" charset="0"/>
              </a:rPr>
              <a:t>9 а класс</a:t>
            </a:r>
            <a:endParaRPr lang="ru-RU" sz="2000" dirty="0">
              <a:latin typeface="Corbel" pitchFamily="34" charset="0"/>
            </a:endParaRPr>
          </a:p>
          <a:p>
            <a:pPr algn="ctr"/>
            <a:r>
              <a:rPr lang="ru-RU" sz="2000" dirty="0">
                <a:latin typeface="Corbel" pitchFamily="34" charset="0"/>
              </a:rPr>
              <a:t>МБОУ  кадетская школа имени Героя Российской Федерации </a:t>
            </a:r>
            <a:r>
              <a:rPr lang="ru-RU" sz="2000" dirty="0" err="1">
                <a:latin typeface="Corbel" pitchFamily="34" charset="0"/>
              </a:rPr>
              <a:t>С.А.Солнечникова</a:t>
            </a:r>
            <a:endParaRPr lang="ru-RU" sz="2000" dirty="0">
              <a:latin typeface="Corbel" pitchFamily="34" charset="0"/>
            </a:endParaRPr>
          </a:p>
          <a:p>
            <a:pPr algn="ctr"/>
            <a:r>
              <a:rPr lang="ru-RU" sz="2000" dirty="0" smtClean="0">
                <a:latin typeface="Corbel" pitchFamily="34" charset="0"/>
              </a:rPr>
              <a:t>г.Волжский </a:t>
            </a:r>
            <a:r>
              <a:rPr lang="ru-RU" sz="2000" dirty="0">
                <a:latin typeface="Corbel" pitchFamily="34" charset="0"/>
              </a:rPr>
              <a:t>Волгоградской области</a:t>
            </a:r>
          </a:p>
          <a:p>
            <a:pPr algn="ctr"/>
            <a:r>
              <a:rPr lang="ru-RU" sz="2000" dirty="0">
                <a:latin typeface="Corbel" pitchFamily="34" charset="0"/>
              </a:rPr>
              <a:t>Учитель: Игнатова Ирина Николаевна</a:t>
            </a: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142844" y="2928934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  That is why the </a:t>
            </a:r>
            <a:r>
              <a:rPr lang="en-US" dirty="0" smtClean="0"/>
              <a:t>design and construction </a:t>
            </a:r>
            <a:endParaRPr lang="en-US" dirty="0" smtClean="0"/>
          </a:p>
          <a:p>
            <a:r>
              <a:rPr lang="en-US" dirty="0" smtClean="0"/>
              <a:t>of </a:t>
            </a:r>
            <a:r>
              <a:rPr lang="en-US" dirty="0" smtClean="0"/>
              <a:t>the tank </a:t>
            </a:r>
            <a:r>
              <a:rPr lang="en-US" dirty="0" smtClean="0"/>
              <a:t>were </a:t>
            </a:r>
            <a:r>
              <a:rPr lang="en-US" dirty="0" smtClean="0"/>
              <a:t>continuously refined </a:t>
            </a:r>
            <a:endParaRPr lang="en-US" dirty="0" smtClean="0"/>
          </a:p>
          <a:p>
            <a:r>
              <a:rPr lang="en-US" dirty="0" smtClean="0"/>
              <a:t>during </a:t>
            </a:r>
            <a:r>
              <a:rPr lang="en-US" dirty="0" smtClean="0"/>
              <a:t>the war </a:t>
            </a:r>
            <a:r>
              <a:rPr lang="en-US" dirty="0" smtClean="0"/>
              <a:t>to </a:t>
            </a:r>
            <a:r>
              <a:rPr lang="en-US" dirty="0" smtClean="0"/>
              <a:t>enhance effectiveness </a:t>
            </a:r>
            <a:endParaRPr lang="en-US" dirty="0" smtClean="0"/>
          </a:p>
          <a:p>
            <a:r>
              <a:rPr lang="en-US" dirty="0" smtClean="0"/>
              <a:t>and </a:t>
            </a:r>
            <a:r>
              <a:rPr lang="en-US" dirty="0" smtClean="0"/>
              <a:t>decrease </a:t>
            </a:r>
            <a:r>
              <a:rPr lang="en-US" dirty="0" smtClean="0"/>
              <a:t>costs.</a:t>
            </a:r>
            <a:r>
              <a:rPr lang="en-US" dirty="0">
                <a:latin typeface="Corbel" pitchFamily="34" charset="0"/>
              </a:rPr>
              <a:t> 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18435" name="Picture 3" descr="D:\Download\картинки\64552110cb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143116"/>
            <a:ext cx="364331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0" y="1071563"/>
            <a:ext cx="37861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orbel" pitchFamily="34" charset="0"/>
              </a:rPr>
              <a:t>In 1943 , </a:t>
            </a:r>
            <a:r>
              <a:rPr lang="en-US" dirty="0" smtClean="0">
                <a:latin typeface="Corbel" pitchFamily="34" charset="0"/>
              </a:rPr>
              <a:t>T-34-85</a:t>
            </a:r>
            <a:r>
              <a:rPr lang="en-US" dirty="0">
                <a:latin typeface="Corbel" pitchFamily="34" charset="0"/>
              </a:rPr>
              <a:t> </a:t>
            </a:r>
            <a:r>
              <a:rPr lang="en-US" dirty="0" smtClean="0">
                <a:latin typeface="Corbel" pitchFamily="34" charset="0"/>
              </a:rPr>
              <a:t> was launched, </a:t>
            </a:r>
            <a:r>
              <a:rPr lang="en-US" dirty="0">
                <a:latin typeface="Corbel" pitchFamily="34" charset="0"/>
              </a:rPr>
              <a:t>armed with a new gun </a:t>
            </a:r>
            <a:r>
              <a:rPr lang="en-US" dirty="0" smtClean="0">
                <a:latin typeface="Corbel" pitchFamily="34" charset="0"/>
              </a:rPr>
              <a:t>-S-53 </a:t>
            </a:r>
            <a:r>
              <a:rPr lang="en-US" dirty="0">
                <a:latin typeface="Corbel" pitchFamily="34" charset="0"/>
              </a:rPr>
              <a:t>85 mm . The crew has increased from 4 to 5 people, the tank received a new tower with reinforced </a:t>
            </a:r>
            <a:r>
              <a:rPr lang="en-US" dirty="0" smtClean="0">
                <a:latin typeface="Corbel" pitchFamily="34" charset="0"/>
              </a:rPr>
              <a:t>armor that was more </a:t>
            </a:r>
            <a:r>
              <a:rPr lang="en-US" dirty="0">
                <a:latin typeface="Corbel" pitchFamily="34" charset="0"/>
              </a:rPr>
              <a:t>comfortable for the crew and the captain. 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21506" name="Picture 2" descr="D:\Download\картинки\foto__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928688"/>
            <a:ext cx="53578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latin typeface="Corbel" pitchFamily="34" charset="0"/>
              </a:rPr>
              <a:t>The Stalingrad</a:t>
            </a:r>
            <a:r>
              <a:rPr lang="ru-RU" sz="2400" dirty="0" smtClean="0">
                <a:latin typeface="Corbel" pitchFamily="34" charset="0"/>
              </a:rPr>
              <a:t> </a:t>
            </a:r>
            <a:r>
              <a:rPr lang="ru-RU" sz="2400" dirty="0" err="1" smtClean="0">
                <a:latin typeface="Corbel" pitchFamily="34" charset="0"/>
              </a:rPr>
              <a:t>Tractor</a:t>
            </a:r>
            <a:r>
              <a:rPr lang="en-US" sz="2400" dirty="0" smtClean="0">
                <a:latin typeface="Corbel" pitchFamily="34" charset="0"/>
              </a:rPr>
              <a:t> Factory</a:t>
            </a:r>
            <a:endParaRPr lang="ru-RU" sz="2400" dirty="0">
              <a:latin typeface="Corbel" pitchFamily="34" charset="0"/>
            </a:endParaRPr>
          </a:p>
          <a:p>
            <a:pPr algn="ctr"/>
            <a:endParaRPr lang="ru-RU" sz="2400" dirty="0">
              <a:latin typeface="Corbel" pitchFamily="34" charset="0"/>
            </a:endParaRPr>
          </a:p>
        </p:txBody>
      </p:sp>
      <p:pic>
        <p:nvPicPr>
          <p:cNvPr id="16387" name="Picture 2" descr="D:\Download\картинки\Bundesarchiv_Bild_183-B22703,_Russland,_Kampf_um_Stalingrad,_Zerstörung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86058"/>
            <a:ext cx="5572164" cy="384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14" y="714356"/>
            <a:ext cx="67866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Stalingrad Tractor Factory produced forty percent of all </a:t>
            </a:r>
            <a:r>
              <a:rPr lang="en-US" dirty="0" smtClean="0"/>
              <a:t>T-34s. </a:t>
            </a:r>
            <a:r>
              <a:rPr lang="en-US" dirty="0" smtClean="0"/>
              <a:t>As the factory became surrounded by heavy fighting in the </a:t>
            </a:r>
            <a:r>
              <a:rPr lang="en-US" dirty="0" smtClean="0"/>
              <a:t>Battle of Stalingrad </a:t>
            </a:r>
            <a:r>
              <a:rPr lang="en-US" dirty="0" smtClean="0"/>
              <a:t>in 1942, </a:t>
            </a:r>
            <a:r>
              <a:rPr lang="en-US" dirty="0" smtClean="0"/>
              <a:t> </a:t>
            </a:r>
            <a:r>
              <a:rPr lang="en-US" dirty="0" smtClean="0"/>
              <a:t>unpainted T-34 tanks were driven out of the factory directly to the battlefields around </a:t>
            </a:r>
            <a:r>
              <a:rPr lang="en-US" dirty="0" smtClean="0"/>
              <a:t>it. </a:t>
            </a:r>
            <a:r>
              <a:rPr lang="en-US" dirty="0" smtClean="0"/>
              <a:t>Stalingrad kept up production until September 1942.</a:t>
            </a:r>
            <a:endParaRPr lang="ru-RU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857224" y="64291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orbel" pitchFamily="34" charset="0"/>
              </a:rPr>
              <a:t>  </a:t>
            </a:r>
            <a:r>
              <a:rPr lang="en-US" dirty="0" smtClean="0">
                <a:latin typeface="Corbel" pitchFamily="34" charset="0"/>
              </a:rPr>
              <a:t>      According to the survey </a:t>
            </a:r>
            <a:r>
              <a:rPr lang="en-US" dirty="0">
                <a:latin typeface="Corbel" pitchFamily="34" charset="0"/>
              </a:rPr>
              <a:t>of British and American troops and experts</a:t>
            </a:r>
            <a:r>
              <a:rPr lang="en-US" dirty="0" smtClean="0">
                <a:latin typeface="Corbel" pitchFamily="34" charset="0"/>
              </a:rPr>
              <a:t>,</a:t>
            </a:r>
          </a:p>
          <a:p>
            <a:r>
              <a:rPr lang="en-US" dirty="0" smtClean="0">
                <a:latin typeface="Corbel" pitchFamily="34" charset="0"/>
              </a:rPr>
              <a:t>      </a:t>
            </a:r>
            <a:r>
              <a:rPr lang="en-US" dirty="0" smtClean="0">
                <a:latin typeface="Corbel" pitchFamily="34" charset="0"/>
              </a:rPr>
              <a:t>compiled </a:t>
            </a:r>
            <a:r>
              <a:rPr lang="en-US" dirty="0" smtClean="0">
                <a:latin typeface="Corbel" pitchFamily="34" charset="0"/>
              </a:rPr>
              <a:t>by Military Channel TV station in </a:t>
            </a:r>
            <a:r>
              <a:rPr lang="en-US" dirty="0" smtClean="0">
                <a:latin typeface="Corbel" pitchFamily="34" charset="0"/>
              </a:rPr>
              <a:t>2007,  the Soviet T-34 was</a:t>
            </a:r>
          </a:p>
          <a:p>
            <a:r>
              <a:rPr lang="en-US" dirty="0" smtClean="0">
                <a:latin typeface="Corbel" pitchFamily="34" charset="0"/>
              </a:rPr>
              <a:t>       the </a:t>
            </a:r>
            <a:r>
              <a:rPr lang="en-US" dirty="0">
                <a:latin typeface="Corbel" pitchFamily="34" charset="0"/>
              </a:rPr>
              <a:t>best tank of </a:t>
            </a:r>
            <a:r>
              <a:rPr lang="en-US" dirty="0" smtClean="0">
                <a:latin typeface="Corbel" pitchFamily="34" charset="0"/>
              </a:rPr>
              <a:t> the XX century. </a:t>
            </a:r>
          </a:p>
          <a:p>
            <a:r>
              <a:rPr lang="en-US" dirty="0" smtClean="0">
                <a:latin typeface="Corbel" pitchFamily="34" charset="0"/>
              </a:rPr>
              <a:t>  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24578" name="Picture 2" descr="D:\Download\картинки\T-34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171700"/>
            <a:ext cx="76200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2"/>
          <p:cNvSpPr txBox="1">
            <a:spLocks noChangeArrowheads="1"/>
          </p:cNvSpPr>
          <p:nvPr/>
        </p:nvSpPr>
        <p:spPr bwMode="auto">
          <a:xfrm>
            <a:off x="1357313" y="2143125"/>
            <a:ext cx="6429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>
                <a:latin typeface="Corbel" pitchFamily="34" charset="0"/>
              </a:rPr>
              <a:t>  T-34 is  </a:t>
            </a:r>
            <a:r>
              <a:rPr lang="en-US" dirty="0">
                <a:latin typeface="Corbel" pitchFamily="34" charset="0"/>
              </a:rPr>
              <a:t>still in service </a:t>
            </a:r>
            <a:r>
              <a:rPr lang="en-US" dirty="0" smtClean="0">
                <a:latin typeface="Corbel" pitchFamily="34" charset="0"/>
              </a:rPr>
              <a:t>in a </a:t>
            </a:r>
            <a:r>
              <a:rPr lang="en-US" dirty="0">
                <a:latin typeface="Corbel" pitchFamily="34" charset="0"/>
              </a:rPr>
              <a:t>number of third world </a:t>
            </a:r>
            <a:r>
              <a:rPr lang="en-US" dirty="0" smtClean="0">
                <a:latin typeface="Corbel" pitchFamily="34" charset="0"/>
              </a:rPr>
              <a:t>countries.</a:t>
            </a:r>
          </a:p>
          <a:p>
            <a:r>
              <a:rPr lang="en-US" dirty="0">
                <a:latin typeface="Corbel" pitchFamily="34" charset="0"/>
              </a:rPr>
              <a:t> Some of the remaining machines are memorials to war heroes, </a:t>
            </a:r>
            <a:r>
              <a:rPr lang="en-US" dirty="0" smtClean="0">
                <a:latin typeface="Corbel" pitchFamily="34" charset="0"/>
              </a:rPr>
              <a:t>others  can be seen in  </a:t>
            </a:r>
            <a:r>
              <a:rPr lang="en-US" dirty="0">
                <a:latin typeface="Corbel" pitchFamily="34" charset="0"/>
              </a:rPr>
              <a:t>historical exhibitions</a:t>
            </a:r>
            <a:r>
              <a:rPr lang="en-US" dirty="0" smtClean="0">
                <a:latin typeface="Corbel" pitchFamily="34" charset="0"/>
              </a:rPr>
              <a:t>.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25602" name="Picture 2" descr="D:\Download\картинки\794px-T-34_76_Westerplatte_p_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5"/>
            <a:ext cx="40005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D:\Download\картинки\T34_85_Wejherow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433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D:\Download\картинки\800px-Barnaul-Mir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833813"/>
            <a:ext cx="47879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D:\Download\картинки\800px-Monumenty_z_vojenskeho_prirodneho_muzea_Udolie_smrti_ZeliP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0"/>
            <a:ext cx="40005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0" y="1357298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>
                <a:latin typeface="Corbel" pitchFamily="34" charset="0"/>
              </a:rPr>
              <a:t>  </a:t>
            </a:r>
            <a:r>
              <a:rPr lang="en-US" dirty="0">
                <a:latin typeface="Corbel" pitchFamily="34" charset="0"/>
              </a:rPr>
              <a:t> </a:t>
            </a:r>
            <a:endParaRPr lang="en-US" dirty="0" smtClean="0">
              <a:latin typeface="Corbel" pitchFamily="34" charset="0"/>
            </a:endParaRPr>
          </a:p>
          <a:p>
            <a:r>
              <a:rPr lang="en-US" dirty="0" smtClean="0">
                <a:latin typeface="Corbel" pitchFamily="34" charset="0"/>
              </a:rPr>
              <a:t>               Even  fascists recognized that </a:t>
            </a:r>
            <a:r>
              <a:rPr lang="en-US" dirty="0" smtClean="0">
                <a:latin typeface="Corbel" pitchFamily="34" charset="0"/>
              </a:rPr>
              <a:t>T-34 had a huge impact on the outcome of the war.</a:t>
            </a:r>
            <a:r>
              <a:rPr lang="en-US" dirty="0" smtClean="0"/>
              <a:t> </a:t>
            </a:r>
            <a:endParaRPr lang="ru-RU" dirty="0" smtClean="0"/>
          </a:p>
          <a:p>
            <a:pPr algn="ctr"/>
            <a:r>
              <a:rPr lang="en-US" dirty="0" smtClean="0">
                <a:latin typeface="Corbel" pitchFamily="34" charset="0"/>
              </a:rPr>
              <a:t>   “The </a:t>
            </a:r>
            <a:r>
              <a:rPr lang="en-US" dirty="0">
                <a:latin typeface="Corbel" pitchFamily="34" charset="0"/>
              </a:rPr>
              <a:t>appearance of the T-34 was an unpleasant surprise, as </a:t>
            </a:r>
            <a:r>
              <a:rPr lang="en-US" dirty="0" smtClean="0">
                <a:latin typeface="Corbel" pitchFamily="34" charset="0"/>
              </a:rPr>
              <a:t>due </a:t>
            </a:r>
            <a:r>
              <a:rPr lang="en-US" dirty="0">
                <a:latin typeface="Corbel" pitchFamily="34" charset="0"/>
              </a:rPr>
              <a:t>to its speed, </a:t>
            </a:r>
            <a:r>
              <a:rPr lang="en-US" dirty="0" smtClean="0">
                <a:latin typeface="Corbel" pitchFamily="34" charset="0"/>
              </a:rPr>
              <a:t>heavy </a:t>
            </a:r>
          </a:p>
          <a:p>
            <a:pPr algn="ctr"/>
            <a:r>
              <a:rPr lang="en-US" dirty="0" smtClean="0">
                <a:latin typeface="Corbel" pitchFamily="34" charset="0"/>
              </a:rPr>
              <a:t>   armor  protection  </a:t>
            </a:r>
            <a:r>
              <a:rPr lang="en-US" dirty="0">
                <a:latin typeface="Corbel" pitchFamily="34" charset="0"/>
              </a:rPr>
              <a:t>and mainly the presence of an extended 76-mm </a:t>
            </a:r>
            <a:r>
              <a:rPr lang="en-US" dirty="0" smtClean="0">
                <a:latin typeface="Corbel" pitchFamily="34" charset="0"/>
              </a:rPr>
              <a:t>cannon</a:t>
            </a:r>
            <a:r>
              <a:rPr lang="en-US" dirty="0">
                <a:latin typeface="Corbel" pitchFamily="34" charset="0"/>
              </a:rPr>
              <a:t> was a </a:t>
            </a:r>
            <a:r>
              <a:rPr lang="en-US" dirty="0" smtClean="0">
                <a:latin typeface="Corbel" pitchFamily="34" charset="0"/>
              </a:rPr>
              <a:t>                completely  </a:t>
            </a:r>
            <a:r>
              <a:rPr lang="en-US" dirty="0">
                <a:latin typeface="Corbel" pitchFamily="34" charset="0"/>
              </a:rPr>
              <a:t>new type of tank weapons . The appearance of the T-34 has </a:t>
            </a:r>
            <a:endParaRPr lang="en-US" dirty="0" smtClean="0">
              <a:latin typeface="Corbel" pitchFamily="34" charset="0"/>
            </a:endParaRPr>
          </a:p>
          <a:p>
            <a:pPr algn="ctr"/>
            <a:r>
              <a:rPr lang="en-US" dirty="0" smtClean="0">
                <a:latin typeface="Corbel" pitchFamily="34" charset="0"/>
              </a:rPr>
              <a:t>fundamentally changed  </a:t>
            </a:r>
            <a:r>
              <a:rPr lang="en-US" dirty="0">
                <a:latin typeface="Corbel" pitchFamily="34" charset="0"/>
              </a:rPr>
              <a:t>the tactics of armored forces</a:t>
            </a:r>
            <a:r>
              <a:rPr lang="en-US" dirty="0" smtClean="0">
                <a:latin typeface="Corbel" pitchFamily="34" charset="0"/>
              </a:rPr>
              <a:t>.”</a:t>
            </a:r>
            <a:r>
              <a:rPr lang="en-US" dirty="0">
                <a:latin typeface="Corbel" pitchFamily="34" charset="0"/>
              </a:rPr>
              <a:t> </a:t>
            </a:r>
            <a:endParaRPr lang="en-US" dirty="0" smtClean="0">
              <a:latin typeface="Corbel" pitchFamily="34" charset="0"/>
            </a:endParaRPr>
          </a:p>
          <a:p>
            <a:pPr algn="ctr"/>
            <a:endParaRPr lang="en-US" dirty="0">
              <a:latin typeface="Corbel" pitchFamily="34" charset="0"/>
            </a:endParaRPr>
          </a:p>
          <a:p>
            <a:r>
              <a:rPr lang="ru-RU" dirty="0">
                <a:latin typeface="Corbel" pitchFamily="34" charset="0"/>
              </a:rPr>
              <a:t>                                                       </a:t>
            </a:r>
            <a:r>
              <a:rPr lang="en-US" dirty="0">
                <a:latin typeface="Corbel" pitchFamily="34" charset="0"/>
              </a:rPr>
              <a:t> B. Muller-</a:t>
            </a:r>
            <a:r>
              <a:rPr lang="en-US" dirty="0" err="1">
                <a:latin typeface="Corbel" pitchFamily="34" charset="0"/>
              </a:rPr>
              <a:t>Gillebrand</a:t>
            </a:r>
            <a:r>
              <a:rPr lang="en-US" dirty="0">
                <a:latin typeface="Corbel" pitchFamily="34" charset="0"/>
              </a:rPr>
              <a:t> , the German military historian Major-General</a:t>
            </a:r>
            <a:r>
              <a:rPr lang="ru-RU" dirty="0">
                <a:latin typeface="Corbel" pitchFamily="34" charset="0"/>
              </a:rPr>
              <a:t>.</a:t>
            </a:r>
            <a:endParaRPr lang="en-US" dirty="0">
              <a:latin typeface="Corbel" pitchFamily="34" charset="0"/>
            </a:endParaRPr>
          </a:p>
          <a:p>
            <a:endParaRPr lang="ru-RU" dirty="0">
              <a:latin typeface="Corbel" pitchFamily="34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References</a:t>
            </a:r>
            <a:r>
              <a:rPr lang="ru-RU" sz="2800">
                <a:latin typeface="Corbel" pitchFamily="34" charset="0"/>
              </a:rPr>
              <a:t>:</a:t>
            </a:r>
            <a:endParaRPr lang="en-US" sz="2800">
              <a:latin typeface="Corbel" pitchFamily="34" charset="0"/>
            </a:endParaRPr>
          </a:p>
          <a:p>
            <a:pPr algn="ctr"/>
            <a:endParaRPr lang="ru-RU" sz="2800">
              <a:latin typeface="Corbel" pitchFamily="34" charset="0"/>
            </a:endParaRP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0" y="428625"/>
            <a:ext cx="9144000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http://upload.wikimedia.org/wikipedia/commons/2/22/Dmitry_Lavrinenko.jpg</a:t>
            </a:r>
            <a:endParaRPr lang="ru-RU" dirty="0" smtClean="0"/>
          </a:p>
          <a:p>
            <a:r>
              <a:rPr lang="ru-RU" u="sng" dirty="0" smtClean="0">
                <a:latin typeface="Corbel" pitchFamily="34" charset="0"/>
                <a:hlinkClick r:id="rId2"/>
              </a:rPr>
              <a:t>http</a:t>
            </a:r>
            <a:r>
              <a:rPr lang="ru-RU" u="sng" dirty="0">
                <a:latin typeface="Corbel" pitchFamily="34" charset="0"/>
                <a:hlinkClick r:id="rId2"/>
              </a:rPr>
              <a:t>://images.yandex.ru/yandsearch?source=wiz&amp;uinfo=sw-1583-sh-799-fw-1358-fh-593-pd-1&amp;p=1&amp;text=%D1%82-34&amp;noreask=1&amp;pos=42&amp;rpt=simage&amp;lr=10951&amp;img_url=http%3A%2F%2Fupload.wikimedia.org%2Fwikipedia%2Fcommons%2Fthumb%2F4%2F42%2FChar_T-34.jpg%2F300px-Char_T-34.jpg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3"/>
              </a:rPr>
              <a:t>http://images.yandex.ru/yandsearch?source=wiz&amp;uinfo=sw-1583-sh-799-fw-1358-fh-593-pd-1&amp;p=1&amp;text=%D1%82-34&amp;noreask=1&amp;pos=45&amp;rpt=simage&amp;lr=10951&amp;img_url=http%3A%2F%2Fnews.vdv-s.ru%2Fpics%2F240%2F42798.jpg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4"/>
              </a:rPr>
              <a:t>http://images.yandex.ru/yandsearch?source=wiz&amp;uinfo=sw-1583-sh-799-fw-1358-fh-593-pd-1&amp;p=1&amp;text=%D1%82-34&amp;noreask=1&amp;pos=55&amp;rpt=simage&amp;lr=10951&amp;img_url=http%3A%2F%2Farmor.kiev.ua%2FTanks%2FWWII%2FT34%2FT34-76-41.jpg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5"/>
              </a:rPr>
              <a:t>http://images.yandex.ru/yandsearch?source=wiz&amp;uinfo=sw-1583-sh-799-fw-1358-fh-593-pd-1&amp;p=2&amp;text=%D1%82-34&amp;noreask=1&amp;pos=66&amp;rpt=simage&amp;lr=10951&amp;img_url=http%3A%2F%2Fupload.wikimedia.org%2Fwikipedia%2Fcommons%2Fthumb%2F3%2F33%2FT-34-76_RB8.JPG%2F800px-T-34-76_RB8.JPG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6"/>
              </a:rPr>
              <a:t>http://commons.wikimedia.org/wiki/File:T-34_76_Westerplatte_p_d.jpg?uselang=ru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7"/>
              </a:rPr>
              <a:t>http://commons.wikimedia.org/wiki/File:T34_85_Wejherowo.jpg?uselang=ru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8"/>
              </a:rPr>
              <a:t>http://commons.wikimedia.org/wiki/File:Barnaul-Mir1.JPG?uselang=ru</a:t>
            </a:r>
            <a:endParaRPr lang="ru-RU" dirty="0">
              <a:latin typeface="Corbel" pitchFamily="34" charset="0"/>
            </a:endParaRPr>
          </a:p>
          <a:p>
            <a:r>
              <a:rPr lang="ru-RU" u="sng" dirty="0">
                <a:latin typeface="Corbel" pitchFamily="34" charset="0"/>
                <a:hlinkClick r:id="rId9"/>
              </a:rPr>
              <a:t>http://commons.wikimedia.org/wiki/File:Monumenty_z_vojenskeho_prirodneho_muzea_Udolie_smrti_ZeliPV.jpg?uselang=ru</a:t>
            </a:r>
            <a:endParaRPr lang="ru-RU" dirty="0">
              <a:latin typeface="Corbel" pitchFamily="34" charset="0"/>
            </a:endParaRPr>
          </a:p>
          <a:p>
            <a:endParaRPr lang="ru-RU" dirty="0">
              <a:latin typeface="Corbe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14422"/>
            <a:ext cx="714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images.yandex.ru/yandsearch?source=wiz&amp;text=%D1%8D%D0%BA%D0%B8%D0%BF%D0%B0%D0%B6%20%D1%82%2034&amp;noreask=1&amp;pos=16&amp;rpt=simage&amp;lr=10951&amp;uinfo=sw-1215-sh-791-fw-990-fh-585-pd-1&amp;img_url=http%3A%2F%2Fbj85.users.photofile.ru%2Fphoto%2Fbj85%2F150676432%2Fsmall%2F164521098.jpg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071546"/>
            <a:ext cx="596830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My presentation is about the most effective, </a:t>
            </a:r>
          </a:p>
          <a:p>
            <a:r>
              <a:rPr lang="en-US" dirty="0" smtClean="0"/>
              <a:t>efficient and influential war machine of World War II.</a:t>
            </a:r>
          </a:p>
          <a:p>
            <a:r>
              <a:rPr lang="en-US" dirty="0" smtClean="0"/>
              <a:t>When  </a:t>
            </a:r>
            <a:r>
              <a:rPr lang="en-US" dirty="0" smtClean="0"/>
              <a:t>it first appeared on the battlefield in 1941</a:t>
            </a:r>
            <a:r>
              <a:rPr lang="en-US" dirty="0" smtClean="0"/>
              <a:t>,</a:t>
            </a:r>
          </a:p>
          <a:p>
            <a:r>
              <a:rPr lang="en-US" dirty="0" smtClean="0"/>
              <a:t> </a:t>
            </a:r>
            <a:r>
              <a:rPr lang="en-US" dirty="0" smtClean="0"/>
              <a:t>German tank generals von Kleist and </a:t>
            </a:r>
            <a:r>
              <a:rPr lang="en-US" dirty="0" err="1" smtClean="0"/>
              <a:t>Guderian</a:t>
            </a:r>
            <a:r>
              <a:rPr lang="en-US" dirty="0" smtClean="0"/>
              <a:t> called it </a:t>
            </a:r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 smtClean="0"/>
              <a:t>the deadliest  tank in the world."</a:t>
            </a:r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Picture 5" descr="D:\Download\картинки\T34_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14686"/>
            <a:ext cx="603020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Dmitry Lavrinen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1809750" cy="25622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1357298"/>
            <a:ext cx="523316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 “Now </a:t>
            </a:r>
            <a:r>
              <a:rPr lang="en-US" dirty="0" smtClean="0"/>
              <a:t>I </a:t>
            </a:r>
            <a:r>
              <a:rPr lang="en-US" dirty="0" smtClean="0"/>
              <a:t>will take revenge on </a:t>
            </a:r>
            <a:r>
              <a:rPr lang="en-US" dirty="0" smtClean="0"/>
              <a:t>Hitler</a:t>
            </a:r>
            <a:r>
              <a:rPr lang="en-US" dirty="0" smtClean="0"/>
              <a:t>!“ </a:t>
            </a:r>
          </a:p>
          <a:p>
            <a:r>
              <a:rPr lang="en-US" dirty="0" smtClean="0"/>
              <a:t> These were the first words said by D. </a:t>
            </a:r>
            <a:r>
              <a:rPr lang="en-US" dirty="0" err="1" smtClean="0"/>
              <a:t>Lavrinenko</a:t>
            </a:r>
            <a:endParaRPr lang="en-US" dirty="0" smtClean="0"/>
          </a:p>
          <a:p>
            <a:r>
              <a:rPr lang="en-US" dirty="0" smtClean="0"/>
              <a:t> the top Soviet tank ace of the </a:t>
            </a:r>
            <a:r>
              <a:rPr lang="en-US" dirty="0" smtClean="0"/>
              <a:t>war. </a:t>
            </a:r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143380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Dmitry </a:t>
            </a:r>
            <a:r>
              <a:rPr lang="en-US" dirty="0" err="1" smtClean="0"/>
              <a:t>Lavrinenko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ownload\картинки\800px-T-34_Model_19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14686"/>
            <a:ext cx="417671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28992" y="178592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T-34 was the most important weapon fielded by the Red Army in World War II.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D:\Download\картинки\549858403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857232"/>
            <a:ext cx="41433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28574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Corbel" pitchFamily="34" charset="0"/>
              </a:rPr>
              <a:t>T-34 was </a:t>
            </a:r>
            <a:r>
              <a:rPr lang="en-US" b="1" dirty="0" smtClean="0">
                <a:latin typeface="Corbel" pitchFamily="34" charset="0"/>
              </a:rPr>
              <a:t>developed</a:t>
            </a:r>
          </a:p>
          <a:p>
            <a:pPr algn="ctr"/>
            <a:r>
              <a:rPr lang="en-US" b="1" dirty="0" smtClean="0">
                <a:latin typeface="Corbel" pitchFamily="34" charset="0"/>
              </a:rPr>
              <a:t> </a:t>
            </a:r>
            <a:r>
              <a:rPr lang="en-US" b="1" dirty="0" smtClean="0">
                <a:latin typeface="Corbel" pitchFamily="34" charset="0"/>
              </a:rPr>
              <a:t>under the leadership </a:t>
            </a:r>
          </a:p>
          <a:p>
            <a:r>
              <a:rPr lang="en-US" b="1" dirty="0" smtClean="0">
                <a:latin typeface="Corbel" pitchFamily="34" charset="0"/>
              </a:rPr>
              <a:t>                         of </a:t>
            </a:r>
            <a:r>
              <a:rPr lang="en-US" b="1" dirty="0" smtClean="0">
                <a:latin typeface="Corbel" pitchFamily="34" charset="0"/>
              </a:rPr>
              <a:t>a Soviet tank </a:t>
            </a:r>
            <a:r>
              <a:rPr lang="en-US" b="1" dirty="0" smtClean="0">
                <a:latin typeface="Corbel" pitchFamily="34" charset="0"/>
              </a:rPr>
              <a:t>designer</a:t>
            </a:r>
          </a:p>
          <a:p>
            <a:r>
              <a:rPr lang="en-US" b="1" dirty="0" smtClean="0">
                <a:latin typeface="Corbel" pitchFamily="34" charset="0"/>
              </a:rPr>
              <a:t>                         Mikhail </a:t>
            </a:r>
            <a:r>
              <a:rPr lang="en-US" b="1" dirty="0" err="1" smtClean="0">
                <a:latin typeface="Corbel" pitchFamily="34" charset="0"/>
              </a:rPr>
              <a:t>Ilyich</a:t>
            </a:r>
            <a:r>
              <a:rPr lang="en-US" b="1" dirty="0" smtClean="0">
                <a:latin typeface="Corbel" pitchFamily="34" charset="0"/>
              </a:rPr>
              <a:t>  </a:t>
            </a:r>
            <a:r>
              <a:rPr lang="en-US" b="1" dirty="0" err="1" smtClean="0">
                <a:latin typeface="Corbel" pitchFamily="34" charset="0"/>
              </a:rPr>
              <a:t>Koshkin</a:t>
            </a:r>
            <a:r>
              <a:rPr lang="en-US" b="1" dirty="0" smtClean="0">
                <a:latin typeface="Corbel" pitchFamily="34" charset="0"/>
              </a:rPr>
              <a:t>.</a:t>
            </a:r>
            <a:endParaRPr lang="en-US" b="1" dirty="0">
              <a:latin typeface="Corbel" pitchFamily="34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357188" y="642938"/>
            <a:ext cx="8429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latin typeface="Corbel" pitchFamily="34" charset="0"/>
              </a:rPr>
              <a:t> T-34</a:t>
            </a:r>
            <a:r>
              <a:rPr lang="en-US" dirty="0">
                <a:latin typeface="Corbel" pitchFamily="34" charset="0"/>
              </a:rPr>
              <a:t> </a:t>
            </a:r>
            <a:r>
              <a:rPr lang="en-US" dirty="0" smtClean="0">
                <a:latin typeface="Corbel" pitchFamily="34" charset="0"/>
              </a:rPr>
              <a:t>was first </a:t>
            </a:r>
            <a:r>
              <a:rPr lang="en-US" dirty="0">
                <a:latin typeface="Corbel" pitchFamily="34" charset="0"/>
              </a:rPr>
              <a:t>announced in </a:t>
            </a:r>
            <a:r>
              <a:rPr lang="en-US" dirty="0" smtClean="0">
                <a:latin typeface="Corbel" pitchFamily="34" charset="0"/>
              </a:rPr>
              <a:t>1940 and became the </a:t>
            </a:r>
            <a:r>
              <a:rPr lang="en-US" dirty="0">
                <a:latin typeface="Corbel" pitchFamily="34" charset="0"/>
              </a:rPr>
              <a:t>main tank of the Red </a:t>
            </a:r>
            <a:r>
              <a:rPr lang="en-US" dirty="0" smtClean="0">
                <a:latin typeface="Corbel" pitchFamily="34" charset="0"/>
              </a:rPr>
              <a:t>Army.</a:t>
            </a:r>
          </a:p>
          <a:p>
            <a:r>
              <a:rPr lang="en-US" dirty="0" smtClean="0">
                <a:latin typeface="Corbel" pitchFamily="34" charset="0"/>
              </a:rPr>
              <a:t>It is considered to be t</a:t>
            </a:r>
            <a:r>
              <a:rPr lang="en-US" dirty="0" smtClean="0">
                <a:latin typeface="Corbel" pitchFamily="34" charset="0"/>
              </a:rPr>
              <a:t>he </a:t>
            </a:r>
            <a:r>
              <a:rPr lang="en-US" dirty="0">
                <a:latin typeface="Corbel" pitchFamily="34" charset="0"/>
              </a:rPr>
              <a:t>most popular medium tank of World War II . 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17410" name="Picture 2" descr="D:\Download\картинки\bf06e7df051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81150"/>
            <a:ext cx="8215312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28662" y="785794"/>
            <a:ext cx="5857916" cy="64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The crew of T-34 consisted of four  people: a driver, a loader, a </a:t>
            </a:r>
            <a:r>
              <a:rPr lang="en-US" dirty="0" smtClean="0"/>
              <a:t>commander , a machine </a:t>
            </a:r>
            <a:r>
              <a:rPr lang="en-US" dirty="0" smtClean="0"/>
              <a:t>gunner. </a:t>
            </a:r>
            <a:endParaRPr lang="ru-RU" dirty="0"/>
          </a:p>
        </p:txBody>
      </p:sp>
      <p:pic>
        <p:nvPicPr>
          <p:cNvPr id="9218" name="Picture 2" descr="http://waralbum.ru/show/66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429000"/>
            <a:ext cx="6000750" cy="31623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0" y="1357313"/>
            <a:ext cx="30718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Specialists say it </a:t>
            </a:r>
            <a:r>
              <a:rPr lang="en-US" dirty="0" smtClean="0"/>
              <a:t>was the tank with the best balance of firepower, </a:t>
            </a:r>
            <a:r>
              <a:rPr lang="en-US" dirty="0" smtClean="0"/>
              <a:t>mobility and protection.</a:t>
            </a:r>
          </a:p>
          <a:p>
            <a:r>
              <a:rPr lang="en-US" dirty="0">
                <a:latin typeface="Corbel" pitchFamily="34" charset="0"/>
              </a:rPr>
              <a:t> 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19458" name="Picture 2" descr="D:\Download\картинки\800px-T-34_model_1941_in_Kubinka_Tank_Muse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0" y="857250"/>
            <a:ext cx="6191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78605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T-34's 76 mm </a:t>
            </a:r>
            <a:r>
              <a:rPr lang="en-US" dirty="0" smtClean="0"/>
              <a:t> </a:t>
            </a:r>
            <a:r>
              <a:rPr lang="en-US" dirty="0" smtClean="0"/>
              <a:t>gun with anti-tank ammunition was able to penetrate any German tank's </a:t>
            </a:r>
            <a:r>
              <a:rPr lang="en-US" dirty="0" err="1" smtClean="0"/>
              <a:t>armour</a:t>
            </a:r>
            <a:r>
              <a:rPr lang="en-US" dirty="0" smtClean="0"/>
              <a:t>. Still, the tank was not perfect, it was criticized for its weak </a:t>
            </a:r>
            <a:r>
              <a:rPr lang="en-US" dirty="0" smtClean="0"/>
              <a:t>optics </a:t>
            </a:r>
            <a:r>
              <a:rPr lang="en-US" dirty="0" smtClean="0"/>
              <a:t>, </a:t>
            </a:r>
            <a:r>
              <a:rPr lang="en-US" dirty="0" smtClean="0"/>
              <a:t>poor vision devices </a:t>
            </a:r>
            <a:r>
              <a:rPr lang="en-US" dirty="0" smtClean="0"/>
              <a:t>and some </a:t>
            </a:r>
            <a:r>
              <a:rPr lang="en-US" dirty="0" smtClean="0"/>
              <a:t>mechanical problems.</a:t>
            </a:r>
            <a:endParaRPr lang="ru-RU" dirty="0"/>
          </a:p>
        </p:txBody>
      </p:sp>
      <p:pic>
        <p:nvPicPr>
          <p:cNvPr id="33794" name="Picture 2" descr="http://im2-tub-ru.yandex.net/i?id=139586471-67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285992"/>
            <a:ext cx="3976222" cy="23574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443</TotalTime>
  <Words>319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32</cp:revision>
  <dcterms:created xsi:type="dcterms:W3CDTF">2013-04-16T11:01:27Z</dcterms:created>
  <dcterms:modified xsi:type="dcterms:W3CDTF">2013-04-30T00:29:34Z</dcterms:modified>
</cp:coreProperties>
</file>