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2"/>
  </p:notesMasterIdLst>
  <p:sldIdLst>
    <p:sldId id="256" r:id="rId2"/>
    <p:sldId id="275" r:id="rId3"/>
    <p:sldId id="277" r:id="rId4"/>
    <p:sldId id="273" r:id="rId5"/>
    <p:sldId id="279" r:id="rId6"/>
    <p:sldId id="289" r:id="rId7"/>
    <p:sldId id="291" r:id="rId8"/>
    <p:sldId id="290" r:id="rId9"/>
    <p:sldId id="284" r:id="rId10"/>
    <p:sldId id="286" r:id="rId11"/>
    <p:sldId id="287" r:id="rId12"/>
    <p:sldId id="288" r:id="rId13"/>
    <p:sldId id="280" r:id="rId14"/>
    <p:sldId id="266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7" r:id="rId25"/>
    <p:sldId id="268" r:id="rId26"/>
    <p:sldId id="269" r:id="rId27"/>
    <p:sldId id="271" r:id="rId28"/>
    <p:sldId id="278" r:id="rId29"/>
    <p:sldId id="270" r:id="rId30"/>
    <p:sldId id="292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06B2"/>
    <a:srgbClr val="CC0000"/>
    <a:srgbClr val="0033CC"/>
    <a:srgbClr val="CC6600"/>
    <a:srgbClr val="FF9933"/>
    <a:srgbClr val="FF6600"/>
    <a:srgbClr val="99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A44BC-1B70-4A8B-925A-E485E90CE0FC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9CC6E9-4217-4CBC-A859-ADA621A6506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9554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571198-17D7-4CD3-9C52-D99A7AAF08C0}" type="slidenum">
              <a:rPr lang="en-GB"/>
              <a:pPr/>
              <a:t>2</a:t>
            </a:fld>
            <a:endParaRPr lang="en-GB"/>
          </a:p>
        </p:txBody>
      </p:sp>
      <p:sp>
        <p:nvSpPr>
          <p:cNvPr id="640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0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CC6E9-4217-4CBC-A859-ADA621A65062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1518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CC6E9-4217-4CBC-A859-ADA621A6506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1518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9CC6E9-4217-4CBC-A859-ADA621A6506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67151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05A9E56-3584-4CCB-A8D6-7BC05D77B56B}" type="datetimeFigureOut">
              <a:rPr lang="ru-RU" smtClean="0"/>
              <a:pPr/>
              <a:t>25.07.2012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096376B-5CAC-4639-8A49-EAD0149FED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E%D0%BD%D0%B5%D1%82%D1%8B_%D0%A3%D0%B8%D0%BB%D1%8C%D1%8F%D0%BC%D0%B0_%D0%A8%D0%B5%D0%BA%D1%81%D0%BF%D0%B8%D1%80%D0%B0" TargetMode="External"/><Relationship Id="rId2" Type="http://schemas.openxmlformats.org/officeDocument/2006/relationships/hyperlink" Target="http://go.mail.ru/search_images?fr=mailru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://images.yandex.ru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!!_info_!!\Мои документы\МАМА\М - ПОРТФОЛИО\конкурсы\НАЦПРОЕКТ\Награды и поощрения - Шкитина Л.В\мои публикации - Свидетельства\Scan10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420" y="4113010"/>
            <a:ext cx="1894287" cy="2603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5661247"/>
            <a:ext cx="5962984" cy="448073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 к и т и н а  Л.В., 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ГБОУ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СОШ № 1378   </a:t>
            </a:r>
            <a:endParaRPr lang="ru-RU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424936" cy="3888432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3600" dirty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ФОРМИРОВАНИЕ  ИНОЯЗЫЧНОЙ  СОЦИОКУЛЬТУРНОЙ   КОМПЕТЕНЦИИ   </a:t>
            </a:r>
            <a:br>
              <a:rPr lang="ru-RU" sz="3600" dirty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 ПРИМЕРАХ   ЛИРИЧЕСКИХ ПРОИЗВЕДЕНИЙ </a:t>
            </a:r>
            <a:r>
              <a:rPr lang="ru-RU" sz="3600" dirty="0" smtClean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КЛАССИКОВ </a:t>
            </a:r>
            <a:r>
              <a:rPr lang="ru-RU" sz="3600" dirty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АНГЛИЙСКОЙ И АМЕРИКАНСКОЙ ЛИТЕРАТУРЫ</a:t>
            </a:r>
          </a:p>
        </p:txBody>
      </p:sp>
      <p:pic>
        <p:nvPicPr>
          <p:cNvPr id="1029" name="Picture 5" descr="C:\!!_info_!!\Мои документы\МАМА\АНИМАЦИЯ - КАРТИНКИ\book1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18319">
            <a:off x="1951436" y="5840117"/>
            <a:ext cx="918805" cy="942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98102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!!_info_!!\Мои документы\МАМА\АНИМАЦИЯ - КАРТИНКИ\10011359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108742"/>
            <a:ext cx="1400944" cy="1400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92696"/>
            <a:ext cx="89289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The </a:t>
            </a:r>
            <a:r>
              <a:rPr lang="en-US" sz="4400" b="1" dirty="0" smtClean="0"/>
              <a:t>r___ i_ f</a:t>
            </a:r>
            <a:r>
              <a:rPr lang="ru-RU" sz="4400" b="1" dirty="0" smtClean="0"/>
              <a:t>______</a:t>
            </a:r>
            <a:r>
              <a:rPr lang="en-US" sz="4400" b="1" dirty="0" smtClean="0"/>
              <a:t> all a_____,</a:t>
            </a:r>
            <a:endParaRPr lang="en-US" sz="4400" b="1" dirty="0"/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</a:t>
            </a:r>
            <a:r>
              <a:rPr lang="en-US" sz="4400" b="1" dirty="0"/>
              <a:t>It </a:t>
            </a:r>
            <a:r>
              <a:rPr lang="en-US" sz="4400" b="1" dirty="0" smtClean="0"/>
              <a:t>f____ </a:t>
            </a:r>
            <a:r>
              <a:rPr lang="en-US" sz="4400" b="1" dirty="0"/>
              <a:t>on </a:t>
            </a:r>
            <a:r>
              <a:rPr lang="en-US" sz="4400" b="1" dirty="0" smtClean="0"/>
              <a:t>f____ and t___,</a:t>
            </a:r>
            <a:endParaRPr lang="en-US" sz="4400" b="1" dirty="0"/>
          </a:p>
          <a:p>
            <a:pPr algn="ctr"/>
            <a:endParaRPr lang="ru-RU" sz="4400" b="1" dirty="0" smtClean="0"/>
          </a:p>
          <a:p>
            <a:pPr algn="ctr"/>
            <a:r>
              <a:rPr lang="en-US" sz="4400" b="1" dirty="0" smtClean="0"/>
              <a:t>I_ </a:t>
            </a:r>
            <a:r>
              <a:rPr lang="en-US" sz="4400" b="1" dirty="0"/>
              <a:t>rains </a:t>
            </a:r>
            <a:r>
              <a:rPr lang="en-US" sz="4400" b="1" dirty="0" smtClean="0"/>
              <a:t>o_ t__ u________ </a:t>
            </a:r>
            <a:r>
              <a:rPr lang="en-US" sz="4400" b="1" dirty="0"/>
              <a:t>here,</a:t>
            </a:r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A__ o_ t__ ships </a:t>
            </a:r>
            <a:r>
              <a:rPr lang="en-US" sz="4400" b="1" dirty="0"/>
              <a:t>at </a:t>
            </a:r>
            <a:r>
              <a:rPr lang="en-US" sz="4400" b="1" dirty="0" smtClean="0"/>
              <a:t>s__.</a:t>
            </a:r>
            <a:endParaRPr lang="ru-RU" sz="4400" b="1" dirty="0"/>
          </a:p>
        </p:txBody>
      </p:sp>
      <p:pic>
        <p:nvPicPr>
          <p:cNvPr id="5" name="Picture 2" descr="C:\!!_info_!!\Мои документы\МАМА\АНИМАЦИЯ - КАРТИНКИ\618daf51ac29d3ce16a13167b533939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869160"/>
            <a:ext cx="2374092" cy="184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!!_info_!!\Мои документы\МАМА\АНИМАЦИЯ - КАРТИНКИ\3a34dd43b9ddcb2c37059c449221a9bf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4134" y="1484784"/>
            <a:ext cx="1009168" cy="111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059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692696"/>
            <a:ext cx="8928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T__ r___ i_ f</a:t>
            </a:r>
            <a:r>
              <a:rPr lang="ru-RU" sz="4000" b="1" dirty="0" smtClean="0"/>
              <a:t>______</a:t>
            </a:r>
            <a:r>
              <a:rPr lang="en-US" sz="4000" b="1" dirty="0" smtClean="0"/>
              <a:t> all a_____,</a:t>
            </a:r>
            <a:endParaRPr lang="en-US" sz="4000" b="1" dirty="0"/>
          </a:p>
          <a:p>
            <a:pPr algn="ctr"/>
            <a:r>
              <a:rPr lang="en-US" sz="4000" b="1" dirty="0"/>
              <a:t>    </a:t>
            </a:r>
            <a:endParaRPr lang="ru-RU" sz="4000" b="1" dirty="0" smtClean="0"/>
          </a:p>
          <a:p>
            <a:pPr algn="ctr"/>
            <a:r>
              <a:rPr lang="en-US" sz="4000" b="1" dirty="0" smtClean="0"/>
              <a:t> </a:t>
            </a:r>
            <a:r>
              <a:rPr lang="en-US" sz="4000" b="1" dirty="0"/>
              <a:t>It </a:t>
            </a:r>
            <a:r>
              <a:rPr lang="en-US" sz="4000" b="1" dirty="0" smtClean="0"/>
              <a:t>f____ </a:t>
            </a:r>
            <a:r>
              <a:rPr lang="en-US" sz="4000" b="1" dirty="0"/>
              <a:t>on </a:t>
            </a:r>
            <a:r>
              <a:rPr lang="en-US" sz="4000" b="1" dirty="0" smtClean="0"/>
              <a:t>f____ a__ t___,</a:t>
            </a:r>
            <a:endParaRPr lang="en-US" sz="4000" b="1" dirty="0"/>
          </a:p>
          <a:p>
            <a:pPr algn="ctr"/>
            <a:endParaRPr lang="ru-RU" sz="4000" b="1" dirty="0" smtClean="0"/>
          </a:p>
          <a:p>
            <a:pPr algn="ctr"/>
            <a:r>
              <a:rPr lang="en-US" sz="4000" b="1" dirty="0" smtClean="0"/>
              <a:t>I_ r____ o_ t__ u________ </a:t>
            </a:r>
            <a:r>
              <a:rPr lang="en-US" sz="4000" b="1" dirty="0"/>
              <a:t>here,</a:t>
            </a:r>
          </a:p>
          <a:p>
            <a:pPr algn="ctr"/>
            <a:r>
              <a:rPr lang="en-US" sz="4000" b="1" dirty="0"/>
              <a:t>    </a:t>
            </a:r>
            <a:endParaRPr lang="ru-RU" sz="4000" b="1" dirty="0" smtClean="0"/>
          </a:p>
          <a:p>
            <a:pPr algn="ctr"/>
            <a:r>
              <a:rPr lang="en-US" sz="4000" b="1" dirty="0" smtClean="0"/>
              <a:t> A__ o_ t__ ships a_ s__.</a:t>
            </a:r>
            <a:endParaRPr lang="ru-RU" sz="4000" b="1" dirty="0"/>
          </a:p>
        </p:txBody>
      </p:sp>
      <p:pic>
        <p:nvPicPr>
          <p:cNvPr id="4" name="Picture 2" descr="C:\!!_info_!!\Мои документы\МАМА\АНИМАЦИЯ - КАРТИНКИ\618daf51ac29d3ce16a13167b533939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2404" y="4653136"/>
            <a:ext cx="2374092" cy="184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:\!!_info_!!\Мои документы\МАМА\АНИМАЦИЯ - КАРТИНКИ\3a34dd43b9ddcb2c37059c449221a9bf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9450" y="1484784"/>
            <a:ext cx="1009168" cy="111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!!_info_!!\Мои документы\МАМА\АНИМАЦИЯ - КАРТИНКИ\100113594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02632"/>
            <a:ext cx="1040904" cy="1040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85592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!!_info_!!\Мои документы\МАМА\АНИМАЦИЯ - КАРТИНКИ\10011359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75480" y="2676128"/>
            <a:ext cx="1328936" cy="132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92696"/>
            <a:ext cx="89289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T__ r___ i_ f</a:t>
            </a:r>
            <a:r>
              <a:rPr lang="ru-RU" sz="4000" b="1" dirty="0" smtClean="0"/>
              <a:t>______</a:t>
            </a:r>
            <a:r>
              <a:rPr lang="en-US" sz="4000" b="1" dirty="0" smtClean="0"/>
              <a:t> a__ a_____,</a:t>
            </a:r>
            <a:endParaRPr lang="en-US" sz="4000" b="1" dirty="0"/>
          </a:p>
          <a:p>
            <a:pPr algn="ctr"/>
            <a:r>
              <a:rPr lang="en-US" sz="4000" b="1" dirty="0"/>
              <a:t>    </a:t>
            </a:r>
            <a:endParaRPr lang="ru-RU" sz="4000" b="1" dirty="0" smtClean="0"/>
          </a:p>
          <a:p>
            <a:pPr algn="ctr"/>
            <a:r>
              <a:rPr lang="en-US" sz="4000" b="1" dirty="0" smtClean="0"/>
              <a:t> I_ f____ o_ f____ a__ t___,</a:t>
            </a:r>
            <a:endParaRPr lang="en-US" sz="4000" b="1" dirty="0"/>
          </a:p>
          <a:p>
            <a:pPr algn="ctr"/>
            <a:endParaRPr lang="ru-RU" sz="4000" b="1" dirty="0" smtClean="0"/>
          </a:p>
          <a:p>
            <a:pPr algn="ctr"/>
            <a:r>
              <a:rPr lang="en-US" sz="4000" b="1" dirty="0" smtClean="0"/>
              <a:t>I_ r____ o_ t__ u________ h___,</a:t>
            </a:r>
            <a:endParaRPr lang="en-US" sz="4000" b="1" dirty="0"/>
          </a:p>
          <a:p>
            <a:pPr algn="ctr"/>
            <a:r>
              <a:rPr lang="en-US" sz="4000" b="1" dirty="0"/>
              <a:t>    </a:t>
            </a:r>
            <a:endParaRPr lang="ru-RU" sz="4000" b="1" dirty="0" smtClean="0"/>
          </a:p>
          <a:p>
            <a:pPr algn="ctr"/>
            <a:r>
              <a:rPr lang="en-US" sz="4000" b="1" dirty="0" smtClean="0"/>
              <a:t> A__ o_ t__ </a:t>
            </a:r>
            <a:r>
              <a:rPr lang="en-US" sz="4000" b="1" dirty="0" err="1" smtClean="0"/>
              <a:t>s____a</a:t>
            </a:r>
            <a:r>
              <a:rPr lang="en-US" sz="4000" b="1" dirty="0" smtClean="0"/>
              <a:t>_ s__.</a:t>
            </a:r>
            <a:endParaRPr lang="ru-RU" sz="4000" b="1" dirty="0"/>
          </a:p>
        </p:txBody>
      </p:sp>
      <p:pic>
        <p:nvPicPr>
          <p:cNvPr id="7170" name="Picture 2" descr="C:\!!_info_!!\Мои документы\МАМА\АНИМАЦИЯ - КАРТИНКИ\618daf51ac29d3ce16a13167b533939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97153"/>
            <a:ext cx="2374092" cy="184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5" descr="C:\!!_info_!!\Мои документы\МАМА\АНИМАЦИЯ - КАРТИНКИ\3a34dd43b9ddcb2c37059c449221a9bf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22236" y="1412776"/>
            <a:ext cx="1009168" cy="111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0839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620688"/>
            <a:ext cx="82809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The rain is falling </a:t>
            </a:r>
            <a:r>
              <a:rPr lang="en-US" sz="4400" b="1" dirty="0" smtClean="0"/>
              <a:t>all </a:t>
            </a:r>
            <a:r>
              <a:rPr lang="en-US" sz="4400" b="1" dirty="0"/>
              <a:t>around,</a:t>
            </a:r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</a:t>
            </a:r>
            <a:r>
              <a:rPr lang="en-US" sz="4400" b="1" dirty="0"/>
              <a:t>It falls on field and tree,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en-US" sz="4400" b="1" dirty="0" smtClean="0"/>
              <a:t>It </a:t>
            </a:r>
            <a:r>
              <a:rPr lang="en-US" sz="4400" b="1" dirty="0"/>
              <a:t>rains on the umbrellas here,</a:t>
            </a:r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</a:t>
            </a:r>
            <a:r>
              <a:rPr lang="en-US" sz="4400" b="1" dirty="0"/>
              <a:t>And on the </a:t>
            </a:r>
            <a:r>
              <a:rPr lang="en-US" sz="4400" b="1" dirty="0" smtClean="0"/>
              <a:t>ships </a:t>
            </a:r>
            <a:r>
              <a:rPr lang="en-US" sz="4400" b="1" dirty="0"/>
              <a:t>at sea.</a:t>
            </a:r>
            <a:endParaRPr lang="ru-RU" sz="4400" b="1" dirty="0"/>
          </a:p>
        </p:txBody>
      </p:sp>
    </p:spTree>
    <p:extLst>
      <p:ext uri="{BB962C8B-B14F-4D97-AF65-F5344CB8AC3E}">
        <p14:creationId xmlns:p14="http://schemas.microsoft.com/office/powerpoint/2010/main" xmlns="" val="22678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039962"/>
            <a:ext cx="8856984" cy="5701406"/>
          </a:xfrm>
        </p:spPr>
        <p:txBody>
          <a:bodyPr>
            <a:normAutofit fontScale="92500"/>
          </a:bodyPr>
          <a:lstStyle/>
          <a:p>
            <a:pPr marL="45720" indent="0">
              <a:buNone/>
            </a:pPr>
            <a:r>
              <a:rPr lang="ru-RU" b="1" i="1" dirty="0"/>
              <a:t>1. </a:t>
            </a:r>
            <a:r>
              <a:rPr lang="ru-RU" b="1" i="1" dirty="0" smtClean="0"/>
              <a:t> </a:t>
            </a:r>
            <a:r>
              <a:rPr lang="ru-RU" i="1" dirty="0" smtClean="0"/>
              <a:t>Выписать </a:t>
            </a:r>
            <a:r>
              <a:rPr lang="ru-RU" i="1" dirty="0"/>
              <a:t>имена </a:t>
            </a:r>
            <a:r>
              <a:rPr lang="ru-RU" i="1" dirty="0" smtClean="0"/>
              <a:t>существительные  (словообразование)</a:t>
            </a:r>
          </a:p>
          <a:p>
            <a:pPr marL="45720" indent="0">
              <a:buNone/>
            </a:pPr>
            <a:r>
              <a:rPr lang="ru-RU" b="1" i="1" dirty="0" smtClean="0"/>
              <a:t>2</a:t>
            </a:r>
            <a:r>
              <a:rPr lang="ru-RU" b="1" i="1" dirty="0"/>
              <a:t>. </a:t>
            </a:r>
            <a:r>
              <a:rPr lang="ru-RU" b="1" i="1" dirty="0" smtClean="0"/>
              <a:t> </a:t>
            </a:r>
            <a:r>
              <a:rPr lang="ru-RU" i="1" dirty="0" smtClean="0"/>
              <a:t>Выписать </a:t>
            </a:r>
            <a:r>
              <a:rPr lang="ru-RU" i="1" dirty="0"/>
              <a:t>глаголы, записать три формы этих </a:t>
            </a:r>
            <a:r>
              <a:rPr lang="ru-RU" i="1" dirty="0" smtClean="0"/>
              <a:t>глаголов</a:t>
            </a:r>
          </a:p>
          <a:p>
            <a:pPr marL="45720" indent="0">
              <a:buNone/>
            </a:pPr>
            <a:r>
              <a:rPr lang="ru-RU" b="1" i="1" dirty="0" smtClean="0"/>
              <a:t>3</a:t>
            </a:r>
            <a:r>
              <a:rPr lang="ru-RU" b="1" i="1" dirty="0"/>
              <a:t>. </a:t>
            </a:r>
            <a:r>
              <a:rPr lang="ru-RU" b="1" i="1" dirty="0" smtClean="0"/>
              <a:t> </a:t>
            </a:r>
            <a:r>
              <a:rPr lang="ru-RU" i="1" dirty="0" smtClean="0"/>
              <a:t>Перевести предложенную част</a:t>
            </a:r>
            <a:r>
              <a:rPr lang="en-US" i="1" dirty="0" smtClean="0"/>
              <a:t>m </a:t>
            </a:r>
            <a:r>
              <a:rPr lang="ru-RU" i="1" dirty="0" smtClean="0"/>
              <a:t>стихотворения сонета</a:t>
            </a:r>
          </a:p>
          <a:p>
            <a:pPr marL="45720" indent="0">
              <a:buNone/>
            </a:pPr>
            <a:r>
              <a:rPr lang="ru-RU" b="1" i="1" dirty="0" smtClean="0"/>
              <a:t>4</a:t>
            </a:r>
            <a:r>
              <a:rPr lang="ru-RU" b="1" i="1" dirty="0"/>
              <a:t>. </a:t>
            </a:r>
            <a:r>
              <a:rPr lang="ru-RU" b="1" i="1" dirty="0" smtClean="0"/>
              <a:t> </a:t>
            </a:r>
            <a:r>
              <a:rPr lang="ru-RU" i="1" dirty="0" smtClean="0"/>
              <a:t>Обсудить </a:t>
            </a:r>
            <a:r>
              <a:rPr lang="ru-RU" i="1" dirty="0"/>
              <a:t>содержание сонета, дать анализ    </a:t>
            </a:r>
            <a:r>
              <a:rPr lang="ru-RU" i="1" dirty="0" smtClean="0"/>
              <a:t>произведения</a:t>
            </a:r>
          </a:p>
          <a:p>
            <a:pPr marL="45720" indent="0">
              <a:buNone/>
            </a:pPr>
            <a:r>
              <a:rPr lang="ru-RU" b="1" i="1" dirty="0" smtClean="0"/>
              <a:t>5.  </a:t>
            </a:r>
            <a:r>
              <a:rPr lang="ru-RU" i="1" dirty="0" smtClean="0"/>
              <a:t>Описать воображаемый портрет </a:t>
            </a:r>
            <a:r>
              <a:rPr lang="ru-RU" b="1" i="1" dirty="0" smtClean="0"/>
              <a:t>любимой</a:t>
            </a:r>
            <a:r>
              <a:rPr lang="ru-RU" i="1" dirty="0" smtClean="0"/>
              <a:t> </a:t>
            </a:r>
            <a:r>
              <a:rPr lang="ru-RU" i="1" dirty="0"/>
              <a:t>поэта </a:t>
            </a:r>
            <a:r>
              <a:rPr lang="ru-RU" i="1" dirty="0" smtClean="0"/>
              <a:t>:</a:t>
            </a:r>
            <a:endParaRPr lang="en-US" i="1" dirty="0" smtClean="0"/>
          </a:p>
          <a:p>
            <a:pPr marL="45720" indent="0">
              <a:buNone/>
            </a:pPr>
            <a:r>
              <a:rPr lang="ru-RU" i="1" dirty="0" smtClean="0"/>
              <a:t>    - предполагаемый </a:t>
            </a:r>
            <a:r>
              <a:rPr lang="en-US" i="1" dirty="0" smtClean="0"/>
              <a:t> </a:t>
            </a:r>
            <a:r>
              <a:rPr lang="ru-RU" i="1" dirty="0" smtClean="0"/>
              <a:t>стиль </a:t>
            </a:r>
            <a:r>
              <a:rPr lang="ru-RU" i="1" dirty="0"/>
              <a:t>в </a:t>
            </a:r>
            <a:r>
              <a:rPr lang="ru-RU" i="1" dirty="0" smtClean="0"/>
              <a:t>одежде</a:t>
            </a:r>
            <a:endParaRPr lang="en-US" i="1" dirty="0" smtClean="0"/>
          </a:p>
          <a:p>
            <a:pPr marL="45720" indent="0">
              <a:buNone/>
            </a:pPr>
            <a:r>
              <a:rPr lang="ru-RU" i="1" dirty="0" smtClean="0"/>
              <a:t>    </a:t>
            </a:r>
            <a:r>
              <a:rPr lang="ru-RU" i="1" dirty="0"/>
              <a:t>- </a:t>
            </a:r>
            <a:r>
              <a:rPr lang="ru-RU" i="1" dirty="0" smtClean="0"/>
              <a:t>внешность</a:t>
            </a:r>
            <a:endParaRPr lang="en-US" i="1" dirty="0" smtClean="0"/>
          </a:p>
          <a:p>
            <a:pPr marL="45720" indent="0">
              <a:buNone/>
            </a:pPr>
            <a:r>
              <a:rPr lang="ru-RU" i="1" dirty="0" smtClean="0"/>
              <a:t>    </a:t>
            </a:r>
            <a:r>
              <a:rPr lang="ru-RU" i="1" dirty="0"/>
              <a:t>- </a:t>
            </a:r>
            <a:r>
              <a:rPr lang="ru-RU" i="1" dirty="0" smtClean="0"/>
              <a:t>характер</a:t>
            </a:r>
          </a:p>
          <a:p>
            <a:pPr marL="45720" indent="0">
              <a:buNone/>
            </a:pPr>
            <a:r>
              <a:rPr lang="ru-RU" b="1" i="1" dirty="0" smtClean="0"/>
              <a:t>6</a:t>
            </a:r>
            <a:r>
              <a:rPr lang="ru-RU" b="1" i="1" dirty="0"/>
              <a:t>. </a:t>
            </a:r>
            <a:r>
              <a:rPr lang="ru-RU" b="1" i="1" dirty="0" smtClean="0"/>
              <a:t> </a:t>
            </a:r>
            <a:r>
              <a:rPr lang="ru-RU" i="1" dirty="0" smtClean="0"/>
              <a:t>Выучить </a:t>
            </a:r>
            <a:r>
              <a:rPr lang="ru-RU" i="1" dirty="0"/>
              <a:t>сонет </a:t>
            </a:r>
            <a:r>
              <a:rPr lang="ru-RU" i="1" dirty="0" smtClean="0"/>
              <a:t>наизусть</a:t>
            </a:r>
          </a:p>
          <a:p>
            <a:pPr marL="45720" indent="0">
              <a:buNone/>
            </a:pPr>
            <a:r>
              <a:rPr lang="ru-RU" b="1" i="1" dirty="0" smtClean="0"/>
              <a:t>7</a:t>
            </a:r>
            <a:r>
              <a:rPr lang="ru-RU" b="1" i="1" dirty="0"/>
              <a:t>. </a:t>
            </a:r>
            <a:r>
              <a:rPr lang="ru-RU" b="1" i="1" dirty="0" smtClean="0"/>
              <a:t> </a:t>
            </a:r>
            <a:r>
              <a:rPr lang="ru-RU" i="1" dirty="0" smtClean="0"/>
              <a:t>С какой картиной ассоциируется портрет </a:t>
            </a:r>
            <a:r>
              <a:rPr lang="ru-RU" i="1" dirty="0"/>
              <a:t>героини </a:t>
            </a:r>
            <a:endParaRPr lang="ru-RU" i="1" dirty="0" smtClean="0"/>
          </a:p>
          <a:p>
            <a:pPr marL="45720" indent="0">
              <a:buNone/>
            </a:pPr>
            <a:r>
              <a:rPr lang="ru-RU" i="1" dirty="0" smtClean="0"/>
              <a:t>     (</a:t>
            </a:r>
            <a:r>
              <a:rPr lang="ru-RU" i="1" dirty="0"/>
              <a:t>сравнить </a:t>
            </a:r>
            <a:r>
              <a:rPr lang="ru-RU" i="1" dirty="0" smtClean="0"/>
              <a:t>представление </a:t>
            </a:r>
            <a:r>
              <a:rPr lang="ru-RU" i="1" dirty="0"/>
              <a:t>«художников» о красоте) </a:t>
            </a:r>
            <a:endParaRPr lang="ru-RU" i="1" dirty="0" smtClean="0"/>
          </a:p>
          <a:p>
            <a:pPr marL="45720" indent="0">
              <a:buNone/>
            </a:pPr>
            <a:r>
              <a:rPr lang="ru-RU" b="1" i="1" dirty="0" smtClean="0"/>
              <a:t>8.  </a:t>
            </a:r>
            <a:r>
              <a:rPr lang="ru-RU" i="1" dirty="0" smtClean="0"/>
              <a:t>Сравнить </a:t>
            </a:r>
            <a:r>
              <a:rPr lang="ru-RU" i="1" dirty="0"/>
              <a:t>перевод сонета с оригиналом, </a:t>
            </a:r>
            <a:r>
              <a:rPr lang="ru-RU" b="1" i="1" dirty="0"/>
              <a:t>указать </a:t>
            </a:r>
            <a:r>
              <a:rPr lang="ru-RU" b="1" i="1" dirty="0" smtClean="0"/>
              <a:t>неточности</a:t>
            </a:r>
          </a:p>
          <a:p>
            <a:pPr marL="45720" indent="0">
              <a:buNone/>
            </a:pPr>
            <a:r>
              <a:rPr lang="ru-RU" b="1" i="1" dirty="0" smtClean="0"/>
              <a:t>9.  </a:t>
            </a:r>
            <a:r>
              <a:rPr lang="ru-RU" i="1" dirty="0" smtClean="0"/>
              <a:t>Восстановить текст сонета по последнему варианту</a:t>
            </a:r>
            <a:r>
              <a:rPr lang="ru-RU" b="1" i="1" dirty="0" smtClean="0"/>
              <a:t> </a:t>
            </a:r>
            <a:endParaRPr lang="ru-RU" b="1" i="1" dirty="0"/>
          </a:p>
          <a:p>
            <a:pPr marL="45720" indent="0">
              <a:buNone/>
            </a:pPr>
            <a:r>
              <a:rPr lang="ru-RU" b="1" i="1" dirty="0"/>
              <a:t> </a:t>
            </a:r>
            <a:endParaRPr lang="ru-RU" i="1" dirty="0"/>
          </a:p>
          <a:p>
            <a:pPr marL="45720" indent="0">
              <a:buNone/>
            </a:pPr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95292" y="116632"/>
            <a:ext cx="61534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EXERCISES 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TO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DO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813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6192688" cy="62646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b="1" dirty="0">
                <a:latin typeface="Calibri" pitchFamily="34" charset="0"/>
                <a:cs typeface="Calibri" pitchFamily="34" charset="0"/>
              </a:rPr>
              <a:t>My mistress' eyes are nothing like the sun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Coral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is far more red than her lips' red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If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snow be white; why then her breasts are dun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If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hairs be wires, black wires grow on her head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have seen roses damasked, red and white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,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But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no such roses see I in her cheeks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,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in some perfumes is there more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delight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Than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in the breath that from my mistress reeks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love to hear her speak, yet well I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know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That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music hath a far more pleasing sound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grant I never saw a goddess go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–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My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mistress when she walks treads on the ground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yet, by heaven, I think my love as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rare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As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any she belied with false compare.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69229" y="332656"/>
            <a:ext cx="2395305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28184" y="3356992"/>
            <a:ext cx="291581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i="1" dirty="0">
                <a:solidFill>
                  <a:srgbClr val="0033CC"/>
                </a:solidFill>
              </a:rPr>
              <a:t>Ее глаза на звезды не похожи,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Нельзя уста кораллами назвать,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Не белоснежна плеч открытых кожа,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И черной проволокой вьется прядь.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С дамасской розой, алой или белой,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Нельзя сравнить оттенок этих щек.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А тело пахнет так, как пахнет тело,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Не как фиалки нежный лепесток.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Ты не найдешь в ней совершенных линий,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Особенного света на челе.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Не знаю я, как шествуют богини,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Но милая ступает по земле.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/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И все ж она уступит тем едва ли,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>Кого в сравненьях пышных оболгали. </a:t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b="1" i="1" dirty="0">
                <a:solidFill>
                  <a:srgbClr val="0033CC"/>
                </a:solidFill>
              </a:rPr>
              <a:t/>
            </a:r>
            <a:br>
              <a:rPr lang="ru-RU" sz="1000" b="1" i="1" dirty="0">
                <a:solidFill>
                  <a:srgbClr val="0033CC"/>
                </a:solidFill>
              </a:rPr>
            </a:br>
            <a:r>
              <a:rPr lang="ru-RU" sz="1000" i="1" dirty="0">
                <a:solidFill>
                  <a:srgbClr val="0033CC"/>
                </a:solidFill>
              </a:rPr>
              <a:t>Перевод </a:t>
            </a:r>
            <a:r>
              <a:rPr lang="ru-RU" sz="1000" i="1" dirty="0" err="1">
                <a:solidFill>
                  <a:srgbClr val="0033CC"/>
                </a:solidFill>
              </a:rPr>
              <a:t>С.Маршака</a:t>
            </a:r>
            <a:endParaRPr lang="ru-RU" sz="1000" i="1" dirty="0">
              <a:solidFill>
                <a:srgbClr val="00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871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8856984" cy="619268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3200" b="1" dirty="0">
                <a:latin typeface="Calibri" pitchFamily="34" charset="0"/>
                <a:cs typeface="Calibri" pitchFamily="34" charset="0"/>
              </a:rPr>
              <a:t>My mistress' eyes are nothing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l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is far more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r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than her lips'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r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If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snow be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;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why then her breasts are dun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If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hairs be wires,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wires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grow on her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I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have seen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r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damasked,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r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,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But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no such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r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see I in her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c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,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in some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p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            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is there more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delight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Than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in the breath that from my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2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200" b="1" u="sng" dirty="0" smtClean="0">
                <a:latin typeface="Calibri" pitchFamily="34" charset="0"/>
                <a:cs typeface="Calibri" pitchFamily="34" charset="0"/>
              </a:rPr>
              <a:t>             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b="1" dirty="0">
                <a:latin typeface="Calibri" pitchFamily="34" charset="0"/>
                <a:cs typeface="Calibri" pitchFamily="34" charset="0"/>
              </a:rPr>
              <a:t>reeks</a:t>
            </a:r>
            <a:r>
              <a:rPr lang="en-US" sz="32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ru-RU" sz="3200" b="1" dirty="0" smtClean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616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908720"/>
            <a:ext cx="8136904" cy="4464496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My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'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are nothing l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is far more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than her lips'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If snow be 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 why then her breasts are dun;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If hairs be wires, 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grow on her 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damasked,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and 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u="sng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such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see I in her 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And in some p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   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is there more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Than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breath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that from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reeks.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5176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619268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My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'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are nothing l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is far more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than her lips'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snow be 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 why then her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are 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If hairs be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grow on her 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damasked,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and 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u="sng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such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see I in her 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And in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p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   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is there more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Than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that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reeks.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299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496944" cy="6480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'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a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l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f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than her lips'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be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 why then her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are 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If hairs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w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grow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o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h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and 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u="sng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such 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see I in her 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p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   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is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Than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reeks.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181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3865" name="Object 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57200" y="2501900"/>
          <a:ext cx="4038600" cy="2690813"/>
        </p:xfrm>
        <a:graphic>
          <a:graphicData uri="http://schemas.openxmlformats.org/presentationml/2006/ole">
            <p:oleObj spid="_x0000_s1031" name="Диаграмма" r:id="rId4" imgW="6096000" imgH="4061460" progId="MSGraph.Chart.8">
              <p:embed followColorScheme="full"/>
            </p:oleObj>
          </a:graphicData>
        </a:graphic>
      </p:graphicFrame>
      <p:sp>
        <p:nvSpPr>
          <p:cNvPr id="633859" name="Rectangle 3"/>
          <p:cNvSpPr>
            <a:spLocks noChangeArrowheads="1"/>
          </p:cNvSpPr>
          <p:nvPr/>
        </p:nvSpPr>
        <p:spPr bwMode="auto">
          <a:xfrm>
            <a:off x="1042988" y="5805488"/>
            <a:ext cx="7793037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sz="2400" b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633878" name="Group 22"/>
          <p:cNvGrpSpPr>
            <a:grpSpLocks noChangeAspect="1"/>
          </p:cNvGrpSpPr>
          <p:nvPr/>
        </p:nvGrpSpPr>
        <p:grpSpPr bwMode="auto">
          <a:xfrm>
            <a:off x="827088" y="1773238"/>
            <a:ext cx="8009174" cy="4537075"/>
            <a:chOff x="1712" y="2256"/>
            <a:chExt cx="8148" cy="4459"/>
          </a:xfrm>
        </p:grpSpPr>
        <p:sp>
          <p:nvSpPr>
            <p:cNvPr id="633879" name="AutoShape 23"/>
            <p:cNvSpPr>
              <a:spLocks noChangeAspect="1" noChangeArrowheads="1"/>
            </p:cNvSpPr>
            <p:nvPr/>
          </p:nvSpPr>
          <p:spPr bwMode="auto">
            <a:xfrm>
              <a:off x="1712" y="2256"/>
              <a:ext cx="7765" cy="4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3880" name="AutoShape 24"/>
            <p:cNvSpPr>
              <a:spLocks noChangeArrowheads="1"/>
            </p:cNvSpPr>
            <p:nvPr/>
          </p:nvSpPr>
          <p:spPr bwMode="auto">
            <a:xfrm>
              <a:off x="1712" y="4486"/>
              <a:ext cx="3812" cy="209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457200" indent="-457200" algn="ctr">
                <a:buFont typeface="Wingdings" pitchFamily="2" charset="2"/>
                <a:buNone/>
              </a:pPr>
              <a:r>
                <a:rPr lang="ru-RU" sz="2000" dirty="0" smtClean="0">
                  <a:solidFill>
                    <a:srgbClr val="000000"/>
                  </a:solidFill>
                  <a:effectLst/>
                </a:rPr>
                <a:t>КОМПЕТЕНЦИИ</a:t>
              </a:r>
            </a:p>
            <a:p>
              <a:pPr marL="457200" indent="-457200" algn="ctr">
                <a:buFont typeface="Wingdings" pitchFamily="2" charset="2"/>
                <a:buNone/>
              </a:pPr>
              <a:endParaRPr lang="ru-RU" sz="2000" dirty="0">
                <a:solidFill>
                  <a:srgbClr val="000000"/>
                </a:solidFill>
                <a:effectLst/>
              </a:endParaRP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1400" b="0" dirty="0">
                  <a:solidFill>
                    <a:srgbClr val="000000"/>
                  </a:solidFill>
                  <a:effectLst/>
                </a:rPr>
                <a:t>языковая</a:t>
              </a: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1400" b="0" dirty="0">
                  <a:solidFill>
                    <a:srgbClr val="000000"/>
                  </a:solidFill>
                  <a:effectLst/>
                </a:rPr>
                <a:t>речевая</a:t>
              </a: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2000" b="1" dirty="0">
                  <a:solidFill>
                    <a:srgbClr val="CC0000"/>
                  </a:solidFill>
                  <a:effectLst/>
                </a:rPr>
                <a:t>социокультурная</a:t>
              </a: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1400" dirty="0">
                  <a:effectLst/>
                </a:rPr>
                <a:t>компенсаторная </a:t>
              </a:r>
              <a:r>
                <a:rPr lang="ru-RU" sz="1400" dirty="0" smtClean="0">
                  <a:effectLst/>
                </a:rPr>
                <a:t>и </a:t>
              </a:r>
              <a:r>
                <a:rPr lang="ru-RU" sz="1400" dirty="0" err="1" smtClean="0">
                  <a:effectLst/>
                </a:rPr>
                <a:t>общеучебная</a:t>
              </a:r>
              <a:endParaRPr lang="ru-RU" sz="1400" dirty="0">
                <a:effectLst/>
              </a:endParaRPr>
            </a:p>
            <a:p>
              <a:pPr marL="457200" indent="-457200">
                <a:buClr>
                  <a:schemeClr val="folHlink"/>
                </a:buClr>
                <a:buFont typeface="Wingdings" pitchFamily="2" charset="2"/>
                <a:buNone/>
              </a:pPr>
              <a:endParaRPr lang="ru-RU" sz="1400" b="0" dirty="0">
                <a:solidFill>
                  <a:srgbClr val="000000"/>
                </a:solidFill>
                <a:effectLst/>
              </a:endParaRPr>
            </a:p>
            <a:p>
              <a:pPr marL="457200" indent="-457200">
                <a:buClr>
                  <a:schemeClr val="folHlink"/>
                </a:buClr>
                <a:buFont typeface="Wingdings" pitchFamily="2" charset="2"/>
                <a:buNone/>
              </a:pPr>
              <a:endParaRPr lang="ru-RU" sz="1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33881" name="AutoShape 25"/>
            <p:cNvSpPr>
              <a:spLocks noChangeArrowheads="1"/>
            </p:cNvSpPr>
            <p:nvPr/>
          </p:nvSpPr>
          <p:spPr bwMode="auto">
            <a:xfrm>
              <a:off x="6089" y="4346"/>
              <a:ext cx="3771" cy="236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457200" indent="-457200" algn="ctr">
                <a:buFont typeface="Wingdings" pitchFamily="2" charset="2"/>
                <a:buNone/>
              </a:pPr>
              <a:r>
                <a:rPr lang="ru-RU" sz="2000" dirty="0">
                  <a:solidFill>
                    <a:srgbClr val="000000"/>
                  </a:solidFill>
                  <a:effectLst/>
                </a:rPr>
                <a:t>УЧЕНИК</a:t>
              </a: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1400" b="0" dirty="0">
                  <a:solidFill>
                    <a:srgbClr val="000000"/>
                  </a:solidFill>
                  <a:effectLst/>
                </a:rPr>
                <a:t>разный уровень готовности к обучению</a:t>
              </a: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1400" b="0" dirty="0">
                  <a:solidFill>
                    <a:srgbClr val="000000"/>
                  </a:solidFill>
                  <a:effectLst/>
                </a:rPr>
                <a:t>разный социальный опыт</a:t>
              </a: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1400" b="0" dirty="0">
                  <a:solidFill>
                    <a:srgbClr val="000000"/>
                  </a:solidFill>
                  <a:effectLst/>
                </a:rPr>
                <a:t>различия в психологическом развитии</a:t>
              </a:r>
            </a:p>
            <a:p>
              <a:pPr marL="457200" indent="-457200">
                <a:buClr>
                  <a:schemeClr val="bg2"/>
                </a:buClr>
                <a:buFont typeface="Wingdings" pitchFamily="2" charset="2"/>
                <a:buChar char="§"/>
              </a:pPr>
              <a:r>
                <a:rPr lang="ru-RU" sz="1400" b="0" dirty="0">
                  <a:solidFill>
                    <a:srgbClr val="000000"/>
                  </a:solidFill>
                  <a:effectLst/>
                </a:rPr>
                <a:t>индивидуальный опыт разнообразной деятельности</a:t>
              </a:r>
              <a:endParaRPr lang="ru-RU" sz="1400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633882" name="Line 26"/>
            <p:cNvSpPr>
              <a:spLocks noChangeShapeType="1"/>
            </p:cNvSpPr>
            <p:nvPr/>
          </p:nvSpPr>
          <p:spPr bwMode="auto">
            <a:xfrm flipV="1">
              <a:off x="2841" y="3231"/>
              <a:ext cx="2401" cy="125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3883" name="Line 27"/>
            <p:cNvSpPr>
              <a:spLocks noChangeShapeType="1"/>
            </p:cNvSpPr>
            <p:nvPr/>
          </p:nvSpPr>
          <p:spPr bwMode="auto">
            <a:xfrm flipH="1" flipV="1">
              <a:off x="5806" y="3231"/>
              <a:ext cx="2965" cy="111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3884" name="Line 28"/>
            <p:cNvSpPr>
              <a:spLocks noChangeShapeType="1"/>
            </p:cNvSpPr>
            <p:nvPr/>
          </p:nvSpPr>
          <p:spPr bwMode="auto">
            <a:xfrm>
              <a:off x="5524" y="5322"/>
              <a:ext cx="42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3885" name="Line 29"/>
            <p:cNvSpPr>
              <a:spLocks noChangeShapeType="1"/>
            </p:cNvSpPr>
            <p:nvPr/>
          </p:nvSpPr>
          <p:spPr bwMode="auto">
            <a:xfrm flipH="1">
              <a:off x="5665" y="5461"/>
              <a:ext cx="424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33886" name="AutoShape 30"/>
            <p:cNvSpPr>
              <a:spLocks noChangeArrowheads="1"/>
            </p:cNvSpPr>
            <p:nvPr/>
          </p:nvSpPr>
          <p:spPr bwMode="auto">
            <a:xfrm>
              <a:off x="4394" y="2256"/>
              <a:ext cx="2259" cy="838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marL="457200" indent="-457200" algn="ctr">
                <a:buFont typeface="Wingdings" pitchFamily="2" charset="2"/>
                <a:buNone/>
              </a:pPr>
              <a:endParaRPr lang="ru-RU" sz="400" b="0" dirty="0">
                <a:solidFill>
                  <a:srgbClr val="000000"/>
                </a:solidFill>
                <a:effectLst/>
              </a:endParaRPr>
            </a:p>
            <a:p>
              <a:pPr marL="457200" indent="-457200" algn="ctr">
                <a:buFont typeface="Wingdings" pitchFamily="2" charset="2"/>
                <a:buNone/>
              </a:pPr>
              <a:r>
                <a:rPr lang="ru-RU" sz="2400" b="1" dirty="0">
                  <a:solidFill>
                    <a:srgbClr val="000000"/>
                  </a:solidFill>
                  <a:effectLst/>
                </a:rPr>
                <a:t>СТАНДАРТ</a:t>
              </a:r>
            </a:p>
          </p:txBody>
        </p:sp>
        <p:sp>
          <p:nvSpPr>
            <p:cNvPr id="633887" name="AutoShape 31"/>
            <p:cNvSpPr>
              <a:spLocks noChangeArrowheads="1"/>
            </p:cNvSpPr>
            <p:nvPr/>
          </p:nvSpPr>
          <p:spPr bwMode="auto">
            <a:xfrm>
              <a:off x="3689" y="3231"/>
              <a:ext cx="3669" cy="976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lvl="1">
                <a:buFont typeface="Wingdings" pitchFamily="2" charset="2"/>
                <a:buNone/>
              </a:pPr>
              <a:r>
                <a:rPr lang="ru-RU" sz="1400">
                  <a:solidFill>
                    <a:srgbClr val="000000"/>
                  </a:solidFill>
                  <a:effectLst/>
                </a:rPr>
                <a:t>УЧИТЕЛЬ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11560" y="332656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u="sng" dirty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Образовательный стандарт </a:t>
            </a:r>
            <a:endParaRPr lang="ru-RU" sz="3200" b="1" u="sng" dirty="0" smtClean="0">
              <a:solidFill>
                <a:srgbClr val="3F06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личностно-ориентированное обучение</a:t>
            </a:r>
            <a:endParaRPr lang="ru-RU" sz="3200" dirty="0">
              <a:solidFill>
                <a:srgbClr val="3F06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4163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338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338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38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33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3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33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33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568952" cy="626469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'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e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a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n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l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f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h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l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'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;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h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h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w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w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g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o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h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I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and w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u="sng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no s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I in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h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c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,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s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p</a:t>
            </a:r>
            <a:r>
              <a:rPr lang="ru-RU" sz="3000" b="1" u="sng" dirty="0">
                <a:latin typeface="Calibri" pitchFamily="34" charset="0"/>
                <a:cs typeface="Calibri" pitchFamily="34" charset="0"/>
              </a:rPr>
              <a:t>                      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 is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d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en-US" sz="3000" b="1" dirty="0">
                <a:latin typeface="Calibri" pitchFamily="34" charset="0"/>
                <a:cs typeface="Calibri" pitchFamily="34" charset="0"/>
              </a:rPr>
              <a:t>Than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b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t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f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___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m</a:t>
            </a:r>
            <a:r>
              <a:rPr lang="ru-RU" sz="3000" b="1" dirty="0" smtClean="0">
                <a:latin typeface="Calibri" pitchFamily="34" charset="0"/>
                <a:cs typeface="Calibri" pitchFamily="34" charset="0"/>
              </a:rPr>
              <a:t>_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m</a:t>
            </a:r>
            <a:r>
              <a:rPr lang="ru-RU" sz="3000" b="1" u="sng" dirty="0" smtClean="0">
                <a:latin typeface="Calibri" pitchFamily="34" charset="0"/>
                <a:cs typeface="Calibri" pitchFamily="34" charset="0"/>
              </a:rPr>
              <a:t>              </a:t>
            </a:r>
            <a:r>
              <a:rPr lang="en-US" sz="3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>
                <a:latin typeface="Calibri" pitchFamily="34" charset="0"/>
                <a:cs typeface="Calibri" pitchFamily="34" charset="0"/>
              </a:rPr>
              <a:t>reeks.</a:t>
            </a:r>
            <a:endParaRPr lang="ru-RU" sz="3000" b="1" dirty="0">
              <a:latin typeface="Calibri" pitchFamily="34" charset="0"/>
              <a:cs typeface="Calibri" pitchFamily="34" charset="0"/>
            </a:endParaRPr>
          </a:p>
          <a:p>
            <a:pPr marL="45720" indent="0">
              <a:buNone/>
            </a:pPr>
            <a:r>
              <a:rPr lang="ru-RU" sz="3000" b="1" dirty="0">
                <a:latin typeface="Calibri" pitchFamily="34" charset="0"/>
                <a:cs typeface="Calibri" pitchFamily="34" charset="0"/>
              </a:rPr>
              <a:t> </a:t>
            </a:r>
          </a:p>
          <a:p>
            <a:pPr marL="4572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4927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32032"/>
            <a:ext cx="2333625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873" y="3573016"/>
            <a:ext cx="2520280" cy="424984"/>
          </a:xfrm>
        </p:spPr>
        <p:txBody>
          <a:bodyPr/>
          <a:lstStyle/>
          <a:p>
            <a:pPr marL="0" indent="0">
              <a:buNone/>
            </a:pPr>
            <a:r>
              <a:rPr lang="ru-RU" sz="2000" i="1" dirty="0" err="1">
                <a:effectLst/>
              </a:rPr>
              <a:t>Henry</a:t>
            </a:r>
            <a:r>
              <a:rPr lang="ru-RU" sz="2000" i="1" dirty="0">
                <a:effectLst/>
              </a:rPr>
              <a:t> </a:t>
            </a:r>
            <a:r>
              <a:rPr lang="ru-RU" sz="2000" i="1" dirty="0" err="1">
                <a:effectLst/>
              </a:rPr>
              <a:t>Longfellow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55776" y="232032"/>
            <a:ext cx="6336704" cy="6437328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ru-RU" sz="3200" b="1" cap="all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200" b="1" cap="all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3200" b="1" cap="all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Arrow and the Song                                             </a:t>
            </a:r>
            <a:endParaRPr lang="ru-RU" sz="32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" indent="0" algn="ctr">
              <a:buNone/>
            </a:pPr>
            <a:endParaRPr lang="ru-RU" dirty="0" smtClean="0"/>
          </a:p>
          <a:p>
            <a:pPr marL="45720" indent="0" algn="ctr">
              <a:buNone/>
            </a:pPr>
            <a:r>
              <a:rPr lang="en-US" b="1" dirty="0" smtClean="0"/>
              <a:t>I </a:t>
            </a:r>
            <a:r>
              <a:rPr lang="en-US" b="1" dirty="0"/>
              <a:t>shot an arrow into the air,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It fell to earth, I knew not where;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For, so swiftly it flew, the sight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Could not follow it in its flight.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breathed a song into the air,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It fell to earth, I knew not where;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 who has sight so keen and strong,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That it can follow the flight of song</a:t>
            </a:r>
            <a:r>
              <a:rPr lang="en-US" b="1" dirty="0" smtClean="0"/>
              <a:t>?</a:t>
            </a:r>
            <a:endParaRPr lang="ru-RU" b="1" dirty="0" smtClean="0"/>
          </a:p>
          <a:p>
            <a:pPr marL="45720" indent="0" algn="ctr">
              <a:buNone/>
            </a:pPr>
            <a:r>
              <a:rPr lang="en-US" b="1" dirty="0" smtClean="0"/>
              <a:t> </a:t>
            </a:r>
            <a:endParaRPr lang="ru-RU" b="1" dirty="0" smtClean="0"/>
          </a:p>
          <a:p>
            <a:pPr marL="45720" indent="0" algn="ctr">
              <a:buNone/>
            </a:pPr>
            <a:r>
              <a:rPr lang="en-US" b="1" dirty="0" smtClean="0"/>
              <a:t>Long</a:t>
            </a:r>
            <a:r>
              <a:rPr lang="en-US" b="1" dirty="0"/>
              <a:t>, long afterward, in an </a:t>
            </a:r>
            <a:r>
              <a:rPr lang="en-US" b="1" dirty="0" smtClean="0"/>
              <a:t>oak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found the arrow, still </a:t>
            </a:r>
            <a:r>
              <a:rPr lang="en-US" b="1" dirty="0" err="1" smtClean="0"/>
              <a:t>unbroke</a:t>
            </a:r>
            <a:r>
              <a:rPr lang="en-US" b="1" dirty="0"/>
              <a:t>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And the song, from beginning to end,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found again in the heart of a friend.</a:t>
            </a:r>
            <a:endParaRPr lang="ru-RU" b="1" dirty="0"/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79285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188640"/>
            <a:ext cx="7704856" cy="6408712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sz="3300" b="1" cap="all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 р е л а   и   п е с н я </a:t>
            </a:r>
            <a:endParaRPr lang="ru-RU" sz="3300" b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endParaRPr lang="ru-RU" dirty="0" smtClean="0"/>
          </a:p>
          <a:p>
            <a:pPr marL="45720" indent="0">
              <a:buNone/>
            </a:pPr>
            <a:r>
              <a:rPr lang="ru-RU" sz="2400" b="1" dirty="0" smtClean="0"/>
              <a:t>Стрелу </a:t>
            </a:r>
            <a:r>
              <a:rPr lang="ru-RU" sz="2400" b="1" dirty="0"/>
              <a:t>из лука я пустил</a:t>
            </a:r>
          </a:p>
          <a:p>
            <a:pPr marL="45720" indent="0">
              <a:buNone/>
            </a:pPr>
            <a:r>
              <a:rPr lang="ru-RU" sz="2400" b="1" dirty="0"/>
              <a:t>Не знал я, где она упала;</a:t>
            </a:r>
          </a:p>
          <a:p>
            <a:pPr marL="45720" indent="0">
              <a:buNone/>
            </a:pPr>
            <a:r>
              <a:rPr lang="ru-RU" sz="2400" b="1" dirty="0"/>
              <a:t>Напрасно взор за ней следил,</a:t>
            </a:r>
          </a:p>
          <a:p>
            <a:pPr marL="45720" indent="0">
              <a:buNone/>
            </a:pPr>
            <a:r>
              <a:rPr lang="ru-RU" sz="2400" b="1" dirty="0"/>
              <a:t>Она мелькнула и пропала.</a:t>
            </a:r>
          </a:p>
          <a:p>
            <a:pPr marL="45720" indent="0">
              <a:buNone/>
            </a:pPr>
            <a:r>
              <a:rPr lang="ru-RU" sz="2400" b="1" dirty="0"/>
              <a:t> </a:t>
            </a:r>
          </a:p>
          <a:p>
            <a:pPr marL="45720" indent="0">
              <a:buNone/>
            </a:pPr>
            <a:r>
              <a:rPr lang="ru-RU" sz="2400" b="1" dirty="0"/>
              <a:t>На ветер песню бросил я:</a:t>
            </a:r>
          </a:p>
          <a:p>
            <a:pPr marL="45720" indent="0">
              <a:buNone/>
            </a:pPr>
            <a:r>
              <a:rPr lang="ru-RU" sz="2400" b="1" dirty="0"/>
              <a:t>Звук замер где-то в </a:t>
            </a:r>
            <a:r>
              <a:rPr lang="ru-RU" sz="2400" b="1" dirty="0" smtClean="0"/>
              <a:t>отдаленье...</a:t>
            </a:r>
            <a:endParaRPr lang="ru-RU" sz="2400" b="1" dirty="0"/>
          </a:p>
          <a:p>
            <a:pPr marL="45720" indent="0">
              <a:buNone/>
            </a:pPr>
            <a:r>
              <a:rPr lang="ru-RU" sz="2400" b="1" dirty="0"/>
              <a:t>Куда упала песнь моя</a:t>
            </a:r>
          </a:p>
          <a:p>
            <a:pPr marL="45720" indent="0">
              <a:buNone/>
            </a:pPr>
            <a:r>
              <a:rPr lang="ru-RU" sz="2400" b="1" dirty="0"/>
              <a:t>Не мог сказать я в то мгновенье.</a:t>
            </a:r>
          </a:p>
          <a:p>
            <a:pPr marL="45720" indent="0">
              <a:buNone/>
            </a:pPr>
            <a:r>
              <a:rPr lang="ru-RU" sz="2400" b="1" dirty="0"/>
              <a:t> </a:t>
            </a:r>
          </a:p>
          <a:p>
            <a:pPr marL="45720" indent="0">
              <a:buNone/>
            </a:pPr>
            <a:r>
              <a:rPr lang="ru-RU" sz="2400" b="1" dirty="0"/>
              <a:t>Немного лет спустя, потом</a:t>
            </a:r>
          </a:p>
          <a:p>
            <a:pPr marL="45720" indent="0">
              <a:buNone/>
            </a:pPr>
            <a:r>
              <a:rPr lang="ru-RU" sz="2400" b="1" dirty="0"/>
              <a:t>Стрела нашлась, в сосне у луга,</a:t>
            </a:r>
          </a:p>
          <a:p>
            <a:pPr marL="45720" indent="0">
              <a:buNone/>
            </a:pPr>
            <a:r>
              <a:rPr lang="ru-RU" sz="2400" b="1" dirty="0"/>
              <a:t>Свою же песню целиком</a:t>
            </a:r>
          </a:p>
          <a:p>
            <a:pPr marL="45720" indent="0">
              <a:buNone/>
            </a:pPr>
            <a:r>
              <a:rPr lang="ru-RU" sz="2400" b="1" dirty="0"/>
              <a:t>Нашел я в теплом сердце друга.</a:t>
            </a:r>
          </a:p>
          <a:p>
            <a:pPr marL="45720" indent="0">
              <a:buNone/>
            </a:pPr>
            <a:r>
              <a:rPr lang="ru-RU" sz="2400" b="1" dirty="0"/>
              <a:t> </a:t>
            </a:r>
          </a:p>
          <a:p>
            <a:pPr marL="45720" indent="0">
              <a:buNone/>
            </a:pPr>
            <a:endParaRPr lang="ru-RU" sz="2400" b="1" dirty="0"/>
          </a:p>
          <a:p>
            <a:pPr marL="45720" indent="0">
              <a:buNone/>
            </a:pPr>
            <a:r>
              <a:rPr lang="ru-RU" b="1" i="1" dirty="0" smtClean="0"/>
              <a:t>Перевод   </a:t>
            </a:r>
            <a:r>
              <a:rPr lang="ru-RU" b="1" i="1" dirty="0"/>
              <a:t>Д. </a:t>
            </a:r>
            <a:r>
              <a:rPr lang="ru-RU" b="1" i="1" dirty="0" err="1"/>
              <a:t>Михаловского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607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188640"/>
            <a:ext cx="8064896" cy="655272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b="1" dirty="0"/>
              <a:t>I shot an arrow into the air,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It </a:t>
            </a:r>
            <a:r>
              <a:rPr lang="en-US" b="1" dirty="0"/>
              <a:t>fell to earth, I knew not </a:t>
            </a:r>
            <a:r>
              <a:rPr lang="en-US" b="1" dirty="0" smtClean="0"/>
              <a:t>w</a:t>
            </a:r>
            <a:r>
              <a:rPr lang="ru-RU" b="1" dirty="0" smtClean="0"/>
              <a:t>____</a:t>
            </a:r>
            <a:r>
              <a:rPr lang="en-US" b="1" dirty="0" smtClean="0"/>
              <a:t>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For, so swiftly it flew, </a:t>
            </a:r>
            <a:r>
              <a:rPr lang="en-US" b="1" dirty="0" smtClean="0"/>
              <a:t>t</a:t>
            </a:r>
            <a:r>
              <a:rPr lang="ru-RU" b="1" dirty="0" smtClean="0"/>
              <a:t>__</a:t>
            </a:r>
            <a:r>
              <a:rPr lang="en-US" b="1" dirty="0" smtClean="0"/>
              <a:t> </a:t>
            </a:r>
            <a:r>
              <a:rPr lang="en-US" b="1" dirty="0"/>
              <a:t>sight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Could not follow it in its </a:t>
            </a:r>
            <a:r>
              <a:rPr lang="en-US" b="1" dirty="0" smtClean="0"/>
              <a:t>f</a:t>
            </a:r>
            <a:r>
              <a:rPr lang="ru-RU" b="1" dirty="0" smtClean="0"/>
              <a:t>_____</a:t>
            </a:r>
            <a:r>
              <a:rPr lang="en-US" b="1" dirty="0" smtClean="0"/>
              <a:t>.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breathed a song </a:t>
            </a:r>
            <a:r>
              <a:rPr lang="en-US" b="1" dirty="0" smtClean="0"/>
              <a:t>i</a:t>
            </a:r>
            <a:r>
              <a:rPr lang="ru-RU" b="1" dirty="0" smtClean="0"/>
              <a:t>_____</a:t>
            </a:r>
            <a:r>
              <a:rPr lang="en-US" b="1" dirty="0" smtClean="0"/>
              <a:t> t</a:t>
            </a:r>
            <a:r>
              <a:rPr lang="ru-RU" b="1" dirty="0" smtClean="0"/>
              <a:t>__</a:t>
            </a:r>
            <a:r>
              <a:rPr lang="en-US" b="1" dirty="0" smtClean="0"/>
              <a:t> a</a:t>
            </a:r>
            <a:r>
              <a:rPr lang="ru-RU" b="1" dirty="0" smtClean="0"/>
              <a:t>__</a:t>
            </a:r>
            <a:r>
              <a:rPr lang="en-US" b="1" dirty="0" smtClean="0"/>
              <a:t>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I</a:t>
            </a:r>
            <a:r>
              <a:rPr lang="ru-RU" b="1" dirty="0" smtClean="0"/>
              <a:t>_</a:t>
            </a:r>
            <a:r>
              <a:rPr lang="en-US" b="1" dirty="0" smtClean="0"/>
              <a:t> f</a:t>
            </a:r>
            <a:r>
              <a:rPr lang="ru-RU" b="1" dirty="0" smtClean="0"/>
              <a:t>___</a:t>
            </a:r>
            <a:r>
              <a:rPr lang="en-US" b="1" dirty="0" smtClean="0"/>
              <a:t> t</a:t>
            </a:r>
            <a:r>
              <a:rPr lang="ru-RU" b="1" dirty="0" smtClean="0"/>
              <a:t>_</a:t>
            </a:r>
            <a:r>
              <a:rPr lang="en-US" b="1" dirty="0" smtClean="0"/>
              <a:t> e</a:t>
            </a:r>
            <a:r>
              <a:rPr lang="ru-RU" b="1" dirty="0" smtClean="0"/>
              <a:t>____</a:t>
            </a:r>
            <a:r>
              <a:rPr lang="en-US" b="1" dirty="0" smtClean="0"/>
              <a:t>, </a:t>
            </a:r>
            <a:r>
              <a:rPr lang="en-US" b="1" dirty="0"/>
              <a:t>I knew not where;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 who has sight so keen and strong,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That it can follow the flight of </a:t>
            </a:r>
            <a:r>
              <a:rPr lang="en-US" b="1" dirty="0" smtClean="0"/>
              <a:t>s</a:t>
            </a:r>
            <a:r>
              <a:rPr lang="ru-RU" b="1" dirty="0" smtClean="0"/>
              <a:t>____</a:t>
            </a:r>
            <a:r>
              <a:rPr lang="en-US" b="1" dirty="0" smtClean="0"/>
              <a:t>?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Long, long afterward, in an oak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found the </a:t>
            </a:r>
            <a:r>
              <a:rPr lang="en-US" b="1" dirty="0" smtClean="0"/>
              <a:t>a</a:t>
            </a:r>
            <a:r>
              <a:rPr lang="ru-RU" b="1" dirty="0" smtClean="0"/>
              <a:t>____</a:t>
            </a:r>
            <a:r>
              <a:rPr lang="en-US" b="1" dirty="0" smtClean="0"/>
              <a:t>, </a:t>
            </a:r>
            <a:r>
              <a:rPr lang="en-US" b="1" dirty="0"/>
              <a:t>still </a:t>
            </a:r>
            <a:r>
              <a:rPr lang="en-US" b="1" dirty="0" err="1" smtClean="0"/>
              <a:t>unbroke</a:t>
            </a:r>
            <a:r>
              <a:rPr lang="en-US" b="1" dirty="0" smtClean="0"/>
              <a:t>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And the song, from beginning to </a:t>
            </a:r>
            <a:r>
              <a:rPr lang="en-US" b="1" dirty="0" smtClean="0"/>
              <a:t>e__,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</a:t>
            </a:r>
            <a:r>
              <a:rPr lang="en-US" b="1" dirty="0" smtClean="0"/>
              <a:t>f____ </a:t>
            </a:r>
            <a:r>
              <a:rPr lang="en-US" b="1" dirty="0"/>
              <a:t>again in the heart of a </a:t>
            </a:r>
            <a:r>
              <a:rPr lang="en-US" b="1" dirty="0" smtClean="0"/>
              <a:t>f_____.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9613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640960" cy="6480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b="1" dirty="0"/>
              <a:t>I shot an </a:t>
            </a:r>
            <a:r>
              <a:rPr lang="en-US" b="1" dirty="0" smtClean="0"/>
              <a:t>a_____ i___ </a:t>
            </a:r>
            <a:r>
              <a:rPr lang="en-US" b="1" dirty="0"/>
              <a:t>the air,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It </a:t>
            </a:r>
            <a:r>
              <a:rPr lang="en-US" b="1" dirty="0"/>
              <a:t>fell to </a:t>
            </a:r>
            <a:r>
              <a:rPr lang="en-US" b="1" dirty="0" smtClean="0"/>
              <a:t>e____, </a:t>
            </a:r>
            <a:r>
              <a:rPr lang="en-US" b="1" dirty="0"/>
              <a:t>I knew not </a:t>
            </a:r>
            <a:r>
              <a:rPr lang="en-US" b="1" dirty="0" smtClean="0"/>
              <a:t>w</a:t>
            </a:r>
            <a:r>
              <a:rPr lang="ru-RU" b="1" dirty="0" smtClean="0"/>
              <a:t>____</a:t>
            </a:r>
            <a:r>
              <a:rPr lang="en-US" b="1" dirty="0" smtClean="0"/>
              <a:t>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For, so swiftly it flew, </a:t>
            </a:r>
            <a:r>
              <a:rPr lang="en-US" b="1" dirty="0" smtClean="0"/>
              <a:t>t</a:t>
            </a:r>
            <a:r>
              <a:rPr lang="ru-RU" b="1" dirty="0" smtClean="0"/>
              <a:t>__</a:t>
            </a:r>
            <a:r>
              <a:rPr lang="en-US" b="1" dirty="0" smtClean="0"/>
              <a:t> </a:t>
            </a:r>
            <a:r>
              <a:rPr lang="en-US" b="1" dirty="0"/>
              <a:t>sight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Could not </a:t>
            </a:r>
            <a:r>
              <a:rPr lang="en-US" b="1" dirty="0" smtClean="0"/>
              <a:t>f_____ </a:t>
            </a:r>
            <a:r>
              <a:rPr lang="en-US" b="1" dirty="0"/>
              <a:t>it in its </a:t>
            </a:r>
            <a:r>
              <a:rPr lang="en-US" b="1" dirty="0" smtClean="0"/>
              <a:t>f</a:t>
            </a:r>
            <a:r>
              <a:rPr lang="ru-RU" b="1" dirty="0" smtClean="0"/>
              <a:t>_____</a:t>
            </a:r>
            <a:r>
              <a:rPr lang="en-US" b="1" dirty="0" smtClean="0"/>
              <a:t>.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breathed a song </a:t>
            </a:r>
            <a:r>
              <a:rPr lang="en-US" b="1" dirty="0" smtClean="0"/>
              <a:t>i</a:t>
            </a:r>
            <a:r>
              <a:rPr lang="ru-RU" b="1" dirty="0" smtClean="0"/>
              <a:t>_____</a:t>
            </a:r>
            <a:r>
              <a:rPr lang="en-US" b="1" dirty="0" smtClean="0"/>
              <a:t> t</a:t>
            </a:r>
            <a:r>
              <a:rPr lang="ru-RU" b="1" dirty="0" smtClean="0"/>
              <a:t>__</a:t>
            </a:r>
            <a:r>
              <a:rPr lang="en-US" b="1" dirty="0" smtClean="0"/>
              <a:t> a</a:t>
            </a:r>
            <a:r>
              <a:rPr lang="ru-RU" b="1" dirty="0" smtClean="0"/>
              <a:t>__</a:t>
            </a:r>
            <a:r>
              <a:rPr lang="en-US" b="1" dirty="0" smtClean="0"/>
              <a:t>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I</a:t>
            </a:r>
            <a:r>
              <a:rPr lang="ru-RU" b="1" dirty="0" smtClean="0"/>
              <a:t>_</a:t>
            </a:r>
            <a:r>
              <a:rPr lang="en-US" b="1" dirty="0" smtClean="0"/>
              <a:t> f</a:t>
            </a:r>
            <a:r>
              <a:rPr lang="ru-RU" b="1" dirty="0" smtClean="0"/>
              <a:t>___</a:t>
            </a:r>
            <a:r>
              <a:rPr lang="en-US" b="1" dirty="0" smtClean="0"/>
              <a:t> t</a:t>
            </a:r>
            <a:r>
              <a:rPr lang="ru-RU" b="1" dirty="0" smtClean="0"/>
              <a:t>_</a:t>
            </a:r>
            <a:r>
              <a:rPr lang="en-US" b="1" dirty="0" smtClean="0"/>
              <a:t> e</a:t>
            </a:r>
            <a:r>
              <a:rPr lang="ru-RU" b="1" dirty="0" smtClean="0"/>
              <a:t>____</a:t>
            </a:r>
            <a:r>
              <a:rPr lang="en-US" b="1" dirty="0" smtClean="0"/>
              <a:t>, </a:t>
            </a:r>
            <a:r>
              <a:rPr lang="en-US" b="1" dirty="0"/>
              <a:t>I knew not </a:t>
            </a:r>
            <a:r>
              <a:rPr lang="en-US" b="1" dirty="0" smtClean="0"/>
              <a:t>w_____;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 who has sight so keen and </a:t>
            </a:r>
            <a:r>
              <a:rPr lang="en-US" b="1" dirty="0" smtClean="0"/>
              <a:t>s_____,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That it can follow </a:t>
            </a:r>
            <a:r>
              <a:rPr lang="en-US" b="1" dirty="0" smtClean="0"/>
              <a:t>t__ </a:t>
            </a:r>
            <a:r>
              <a:rPr lang="en-US" b="1" dirty="0"/>
              <a:t>flight of </a:t>
            </a:r>
            <a:r>
              <a:rPr lang="en-US" b="1" dirty="0" smtClean="0"/>
              <a:t>s</a:t>
            </a:r>
            <a:r>
              <a:rPr lang="ru-RU" b="1" dirty="0" smtClean="0"/>
              <a:t>____</a:t>
            </a:r>
            <a:r>
              <a:rPr lang="en-US" b="1" dirty="0" smtClean="0"/>
              <a:t>?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Long, </a:t>
            </a:r>
            <a:r>
              <a:rPr lang="en-US" b="1" dirty="0" smtClean="0"/>
              <a:t>l___ </a:t>
            </a:r>
            <a:r>
              <a:rPr lang="en-US" b="1" dirty="0"/>
              <a:t>afterward, in </a:t>
            </a:r>
            <a:r>
              <a:rPr lang="en-US" b="1" dirty="0" smtClean="0"/>
              <a:t>a_ </a:t>
            </a:r>
            <a:r>
              <a:rPr lang="en-US" b="1" dirty="0"/>
              <a:t>oak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found the </a:t>
            </a:r>
            <a:r>
              <a:rPr lang="en-US" b="1" dirty="0" smtClean="0"/>
              <a:t>a</a:t>
            </a:r>
            <a:r>
              <a:rPr lang="ru-RU" b="1" dirty="0" smtClean="0"/>
              <a:t>____</a:t>
            </a:r>
            <a:r>
              <a:rPr lang="en-US" b="1" dirty="0" smtClean="0"/>
              <a:t>, </a:t>
            </a:r>
            <a:r>
              <a:rPr lang="en-US" b="1" dirty="0"/>
              <a:t>still </a:t>
            </a:r>
            <a:r>
              <a:rPr lang="en-US" b="1" dirty="0" smtClean="0"/>
              <a:t>un_____;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And the song, from </a:t>
            </a:r>
            <a:r>
              <a:rPr lang="en-US" b="1" dirty="0" smtClean="0"/>
              <a:t>b_________ </a:t>
            </a:r>
            <a:r>
              <a:rPr lang="en-US" b="1" dirty="0"/>
              <a:t>to </a:t>
            </a:r>
            <a:r>
              <a:rPr lang="en-US" b="1" dirty="0" smtClean="0"/>
              <a:t>e__,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</a:t>
            </a:r>
            <a:r>
              <a:rPr lang="en-US" b="1" dirty="0" smtClean="0"/>
              <a:t>f____ </a:t>
            </a:r>
            <a:r>
              <a:rPr lang="en-US" b="1" dirty="0"/>
              <a:t>again </a:t>
            </a:r>
            <a:r>
              <a:rPr lang="en-US" b="1" dirty="0" smtClean="0"/>
              <a:t>i_ </a:t>
            </a:r>
            <a:r>
              <a:rPr lang="en-US" b="1" dirty="0"/>
              <a:t>the </a:t>
            </a:r>
            <a:r>
              <a:rPr lang="en-US" b="1" dirty="0" smtClean="0"/>
              <a:t>h____ </a:t>
            </a:r>
            <a:r>
              <a:rPr lang="en-US" b="1" dirty="0"/>
              <a:t>of a </a:t>
            </a:r>
            <a:r>
              <a:rPr lang="en-US" b="1" dirty="0" smtClean="0"/>
              <a:t>f_____.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4128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648072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b="1" dirty="0"/>
              <a:t>I shot </a:t>
            </a:r>
            <a:r>
              <a:rPr lang="en-US" b="1" dirty="0" smtClean="0"/>
              <a:t>a_ </a:t>
            </a:r>
            <a:r>
              <a:rPr lang="en-US" b="1" dirty="0"/>
              <a:t>a_____ i___ the </a:t>
            </a:r>
            <a:r>
              <a:rPr lang="en-US" b="1" dirty="0" smtClean="0"/>
              <a:t>a__,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It fell </a:t>
            </a:r>
            <a:r>
              <a:rPr lang="en-US" b="1" dirty="0" smtClean="0"/>
              <a:t>t_ </a:t>
            </a:r>
            <a:r>
              <a:rPr lang="en-US" b="1" dirty="0"/>
              <a:t>e____, </a:t>
            </a:r>
            <a:r>
              <a:rPr lang="en-US" b="1" dirty="0" smtClean="0"/>
              <a:t>I  k___ n__ </a:t>
            </a:r>
            <a:r>
              <a:rPr lang="en-US" b="1" dirty="0"/>
              <a:t>w</a:t>
            </a:r>
            <a:r>
              <a:rPr lang="ru-RU" b="1" dirty="0"/>
              <a:t>____</a:t>
            </a:r>
            <a:r>
              <a:rPr lang="en-US" b="1" dirty="0"/>
              <a:t>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For, </a:t>
            </a:r>
            <a:r>
              <a:rPr lang="en-US" b="1" dirty="0" smtClean="0"/>
              <a:t>s_ </a:t>
            </a:r>
            <a:r>
              <a:rPr lang="en-US" b="1" dirty="0"/>
              <a:t>swiftly </a:t>
            </a:r>
            <a:r>
              <a:rPr lang="en-US" b="1" dirty="0" smtClean="0"/>
              <a:t>i_ flew</a:t>
            </a:r>
            <a:r>
              <a:rPr lang="en-US" b="1" dirty="0"/>
              <a:t>, t</a:t>
            </a:r>
            <a:r>
              <a:rPr lang="ru-RU" b="1" dirty="0"/>
              <a:t>__</a:t>
            </a:r>
            <a:r>
              <a:rPr lang="en-US" b="1" dirty="0"/>
              <a:t> sight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C____ </a:t>
            </a:r>
            <a:r>
              <a:rPr lang="en-US" b="1" dirty="0"/>
              <a:t>not f_____ it </a:t>
            </a:r>
            <a:r>
              <a:rPr lang="en-US" b="1" dirty="0" smtClean="0"/>
              <a:t>i_ </a:t>
            </a:r>
            <a:r>
              <a:rPr lang="en-US" b="1" dirty="0"/>
              <a:t>its f</a:t>
            </a:r>
            <a:r>
              <a:rPr lang="ru-RU" b="1" dirty="0"/>
              <a:t>_____</a:t>
            </a:r>
            <a:r>
              <a:rPr lang="en-US" b="1" dirty="0"/>
              <a:t>.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breathed a </a:t>
            </a:r>
            <a:r>
              <a:rPr lang="en-US" b="1" dirty="0" smtClean="0"/>
              <a:t>s___ </a:t>
            </a:r>
            <a:r>
              <a:rPr lang="en-US" b="1" dirty="0"/>
              <a:t>i</a:t>
            </a:r>
            <a:r>
              <a:rPr lang="ru-RU" b="1" dirty="0"/>
              <a:t>_____</a:t>
            </a:r>
            <a:r>
              <a:rPr lang="en-US" b="1" dirty="0"/>
              <a:t> t</a:t>
            </a:r>
            <a:r>
              <a:rPr lang="ru-RU" b="1" dirty="0"/>
              <a:t>__</a:t>
            </a:r>
            <a:r>
              <a:rPr lang="en-US" b="1" dirty="0"/>
              <a:t> a</a:t>
            </a:r>
            <a:r>
              <a:rPr lang="ru-RU" b="1" dirty="0"/>
              <a:t>__</a:t>
            </a:r>
            <a:r>
              <a:rPr lang="en-US" b="1" dirty="0"/>
              <a:t>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</a:t>
            </a:r>
            <a:r>
              <a:rPr lang="ru-RU" b="1" dirty="0"/>
              <a:t>_</a:t>
            </a:r>
            <a:r>
              <a:rPr lang="en-US" b="1" dirty="0"/>
              <a:t> f</a:t>
            </a:r>
            <a:r>
              <a:rPr lang="ru-RU" b="1" dirty="0"/>
              <a:t>___</a:t>
            </a:r>
            <a:r>
              <a:rPr lang="en-US" b="1" dirty="0"/>
              <a:t> t</a:t>
            </a:r>
            <a:r>
              <a:rPr lang="ru-RU" b="1" dirty="0"/>
              <a:t>_</a:t>
            </a:r>
            <a:r>
              <a:rPr lang="en-US" b="1" dirty="0"/>
              <a:t> e</a:t>
            </a:r>
            <a:r>
              <a:rPr lang="ru-RU" b="1" dirty="0"/>
              <a:t>____</a:t>
            </a:r>
            <a:r>
              <a:rPr lang="en-US" b="1" dirty="0"/>
              <a:t>, I knew not w_____;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F__ </a:t>
            </a:r>
            <a:r>
              <a:rPr lang="en-US" b="1" dirty="0"/>
              <a:t>who has </a:t>
            </a:r>
            <a:r>
              <a:rPr lang="en-US" b="1" dirty="0" smtClean="0"/>
              <a:t>s____ </a:t>
            </a:r>
            <a:r>
              <a:rPr lang="en-US" b="1" dirty="0"/>
              <a:t>so keen and s_____,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That it </a:t>
            </a:r>
            <a:r>
              <a:rPr lang="en-US" b="1" dirty="0" smtClean="0"/>
              <a:t>c__ </a:t>
            </a:r>
            <a:r>
              <a:rPr lang="en-US" b="1" dirty="0"/>
              <a:t>follow t__ </a:t>
            </a:r>
            <a:r>
              <a:rPr lang="en-US" b="1" dirty="0" smtClean="0"/>
              <a:t> </a:t>
            </a:r>
            <a:r>
              <a:rPr lang="en-US" b="1" dirty="0" err="1" smtClean="0"/>
              <a:t>fl</a:t>
            </a:r>
            <a:r>
              <a:rPr lang="en-US" b="1" dirty="0" smtClean="0"/>
              <a:t>____ </a:t>
            </a:r>
            <a:r>
              <a:rPr lang="en-US" b="1" dirty="0"/>
              <a:t>of s</a:t>
            </a:r>
            <a:r>
              <a:rPr lang="ru-RU" b="1" dirty="0"/>
              <a:t>____</a:t>
            </a:r>
            <a:r>
              <a:rPr lang="en-US" b="1" dirty="0"/>
              <a:t>?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Long, l___ </a:t>
            </a:r>
            <a:r>
              <a:rPr lang="en-US" b="1" dirty="0" smtClean="0"/>
              <a:t>after____, </a:t>
            </a:r>
            <a:r>
              <a:rPr lang="en-US" b="1" dirty="0"/>
              <a:t>in a_ oak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found the a</a:t>
            </a:r>
            <a:r>
              <a:rPr lang="ru-RU" b="1" dirty="0"/>
              <a:t>____</a:t>
            </a:r>
            <a:r>
              <a:rPr lang="en-US" b="1" dirty="0"/>
              <a:t>, still un_____;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And </a:t>
            </a:r>
            <a:r>
              <a:rPr lang="en-US" b="1" dirty="0" smtClean="0"/>
              <a:t>t__ s___, </a:t>
            </a:r>
            <a:r>
              <a:rPr lang="en-US" b="1" dirty="0"/>
              <a:t>from b_________ to e__,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f____ again i_ </a:t>
            </a:r>
            <a:r>
              <a:rPr lang="en-US" b="1" dirty="0" smtClean="0"/>
              <a:t>t__ </a:t>
            </a:r>
            <a:r>
              <a:rPr lang="en-US" b="1" dirty="0"/>
              <a:t>h____ of a f_____.</a:t>
            </a:r>
            <a:endParaRPr lang="ru-RU" b="1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7890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84976" cy="64087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en-US" b="1" dirty="0"/>
              <a:t>I </a:t>
            </a:r>
            <a:r>
              <a:rPr lang="en-US" b="1" dirty="0" smtClean="0"/>
              <a:t>s___ a_ </a:t>
            </a:r>
            <a:r>
              <a:rPr lang="en-US" b="1" dirty="0"/>
              <a:t>a_____ i___ the </a:t>
            </a:r>
            <a:r>
              <a:rPr lang="en-US" b="1" dirty="0" smtClean="0"/>
              <a:t>a__,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It </a:t>
            </a:r>
            <a:r>
              <a:rPr lang="en-US" b="1" dirty="0" smtClean="0"/>
              <a:t>f___ t_ </a:t>
            </a:r>
            <a:r>
              <a:rPr lang="en-US" b="1" dirty="0"/>
              <a:t>e____, </a:t>
            </a:r>
            <a:r>
              <a:rPr lang="en-US" b="1" dirty="0" smtClean="0"/>
              <a:t>I  k___ n__ </a:t>
            </a:r>
            <a:r>
              <a:rPr lang="en-US" b="1" dirty="0"/>
              <a:t>w</a:t>
            </a:r>
            <a:r>
              <a:rPr lang="ru-RU" b="1" dirty="0"/>
              <a:t>____</a:t>
            </a:r>
            <a:r>
              <a:rPr lang="en-US" b="1" dirty="0"/>
              <a:t>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For, </a:t>
            </a:r>
            <a:r>
              <a:rPr lang="en-US" b="1" dirty="0" smtClean="0"/>
              <a:t>s_ s_____ i_ flew</a:t>
            </a:r>
            <a:r>
              <a:rPr lang="en-US" b="1" dirty="0"/>
              <a:t>, t</a:t>
            </a:r>
            <a:r>
              <a:rPr lang="ru-RU" b="1" dirty="0"/>
              <a:t>__</a:t>
            </a:r>
            <a:r>
              <a:rPr lang="en-US" b="1" dirty="0"/>
              <a:t> sight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C____ </a:t>
            </a:r>
            <a:r>
              <a:rPr lang="en-US" b="1" dirty="0"/>
              <a:t>not f_____ it </a:t>
            </a:r>
            <a:r>
              <a:rPr lang="en-US" b="1" dirty="0" smtClean="0"/>
              <a:t>i_ </a:t>
            </a:r>
            <a:r>
              <a:rPr lang="en-US" b="1" dirty="0"/>
              <a:t>its f</a:t>
            </a:r>
            <a:r>
              <a:rPr lang="ru-RU" b="1" dirty="0"/>
              <a:t>_____</a:t>
            </a:r>
            <a:r>
              <a:rPr lang="en-US" b="1" dirty="0"/>
              <a:t>.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</a:t>
            </a:r>
            <a:r>
              <a:rPr lang="en-US" b="1" dirty="0" smtClean="0"/>
              <a:t>b_______  a  s___ </a:t>
            </a:r>
            <a:r>
              <a:rPr lang="en-US" b="1" dirty="0"/>
              <a:t>i</a:t>
            </a:r>
            <a:r>
              <a:rPr lang="ru-RU" b="1" dirty="0"/>
              <a:t>_____</a:t>
            </a:r>
            <a:r>
              <a:rPr lang="en-US" b="1" dirty="0"/>
              <a:t> t</a:t>
            </a:r>
            <a:r>
              <a:rPr lang="ru-RU" b="1" dirty="0"/>
              <a:t>__</a:t>
            </a:r>
            <a:r>
              <a:rPr lang="en-US" b="1" dirty="0"/>
              <a:t> a</a:t>
            </a:r>
            <a:r>
              <a:rPr lang="ru-RU" b="1" dirty="0"/>
              <a:t>__</a:t>
            </a:r>
            <a:r>
              <a:rPr lang="en-US" b="1" dirty="0"/>
              <a:t>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</a:t>
            </a:r>
            <a:r>
              <a:rPr lang="ru-RU" b="1" dirty="0"/>
              <a:t>_</a:t>
            </a:r>
            <a:r>
              <a:rPr lang="en-US" b="1" dirty="0"/>
              <a:t> f</a:t>
            </a:r>
            <a:r>
              <a:rPr lang="ru-RU" b="1" dirty="0"/>
              <a:t>___</a:t>
            </a:r>
            <a:r>
              <a:rPr lang="en-US" b="1" dirty="0"/>
              <a:t> t</a:t>
            </a:r>
            <a:r>
              <a:rPr lang="ru-RU" b="1" dirty="0"/>
              <a:t>_</a:t>
            </a:r>
            <a:r>
              <a:rPr lang="en-US" b="1" dirty="0"/>
              <a:t> e</a:t>
            </a:r>
            <a:r>
              <a:rPr lang="ru-RU" b="1" dirty="0"/>
              <a:t>____</a:t>
            </a:r>
            <a:r>
              <a:rPr lang="en-US" b="1" dirty="0"/>
              <a:t>, I </a:t>
            </a:r>
            <a:r>
              <a:rPr lang="en-US" b="1" dirty="0" smtClean="0"/>
              <a:t>k___ n__ </a:t>
            </a:r>
            <a:r>
              <a:rPr lang="en-US" b="1" dirty="0"/>
              <a:t>w_____;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 smtClean="0"/>
              <a:t>F__ </a:t>
            </a:r>
            <a:r>
              <a:rPr lang="en-US" b="1" dirty="0"/>
              <a:t>who has </a:t>
            </a:r>
            <a:r>
              <a:rPr lang="en-US" b="1" dirty="0" smtClean="0"/>
              <a:t>s____ </a:t>
            </a:r>
            <a:r>
              <a:rPr lang="en-US" b="1" dirty="0"/>
              <a:t>so </a:t>
            </a:r>
            <a:r>
              <a:rPr lang="en-US" b="1" dirty="0" smtClean="0"/>
              <a:t>k___ </a:t>
            </a:r>
            <a:r>
              <a:rPr lang="en-US" b="1" dirty="0"/>
              <a:t>and s_____,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That it </a:t>
            </a:r>
            <a:r>
              <a:rPr lang="en-US" b="1" dirty="0" smtClean="0"/>
              <a:t>c__ f_____ </a:t>
            </a:r>
            <a:r>
              <a:rPr lang="en-US" b="1" dirty="0"/>
              <a:t>t__ </a:t>
            </a:r>
            <a:r>
              <a:rPr lang="en-US" b="1" dirty="0" smtClean="0"/>
              <a:t> </a:t>
            </a:r>
            <a:r>
              <a:rPr lang="en-US" b="1" dirty="0" err="1" smtClean="0"/>
              <a:t>fl</a:t>
            </a:r>
            <a:r>
              <a:rPr lang="en-US" b="1" dirty="0" smtClean="0"/>
              <a:t>____ </a:t>
            </a:r>
            <a:r>
              <a:rPr lang="en-US" b="1" dirty="0"/>
              <a:t>of s</a:t>
            </a:r>
            <a:r>
              <a:rPr lang="ru-RU" b="1" dirty="0"/>
              <a:t>____</a:t>
            </a:r>
            <a:r>
              <a:rPr lang="en-US" b="1" dirty="0"/>
              <a:t>?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 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Long, l___ </a:t>
            </a:r>
            <a:r>
              <a:rPr lang="en-US" b="1" dirty="0" smtClean="0"/>
              <a:t>after____, </a:t>
            </a:r>
            <a:r>
              <a:rPr lang="en-US" b="1" dirty="0"/>
              <a:t>in a_ oak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</a:t>
            </a:r>
            <a:r>
              <a:rPr lang="en-US" b="1" dirty="0" smtClean="0"/>
              <a:t>f____ </a:t>
            </a:r>
            <a:r>
              <a:rPr lang="en-US" b="1" dirty="0"/>
              <a:t>the a</a:t>
            </a:r>
            <a:r>
              <a:rPr lang="ru-RU" b="1" dirty="0"/>
              <a:t>____</a:t>
            </a:r>
            <a:r>
              <a:rPr lang="en-US" b="1" dirty="0"/>
              <a:t>, still un_____;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And </a:t>
            </a:r>
            <a:r>
              <a:rPr lang="en-US" b="1" dirty="0" smtClean="0"/>
              <a:t>t__ s___, </a:t>
            </a:r>
            <a:r>
              <a:rPr lang="en-US" b="1" dirty="0"/>
              <a:t>from b_________ to e__,</a:t>
            </a:r>
            <a:endParaRPr lang="ru-RU" b="1" dirty="0"/>
          </a:p>
          <a:p>
            <a:pPr marL="45720" indent="0" algn="ctr">
              <a:buNone/>
            </a:pPr>
            <a:r>
              <a:rPr lang="en-US" b="1" dirty="0"/>
              <a:t>I f____ again i_ </a:t>
            </a:r>
            <a:r>
              <a:rPr lang="en-US" b="1" dirty="0" smtClean="0"/>
              <a:t>t__ </a:t>
            </a:r>
            <a:r>
              <a:rPr lang="en-US" b="1" dirty="0"/>
              <a:t>h____ of a f_____.</a:t>
            </a:r>
            <a:endParaRPr lang="ru-RU" b="1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8570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260648"/>
            <a:ext cx="4680520" cy="6408712"/>
          </a:xfrm>
        </p:spPr>
        <p:txBody>
          <a:bodyPr>
            <a:normAutofit fontScale="70000" lnSpcReduction="20000"/>
          </a:bodyPr>
          <a:lstStyle/>
          <a:p>
            <a:pPr marL="45720" indent="0" algn="ctr">
              <a:buNone/>
            </a:pPr>
            <a:r>
              <a:rPr lang="en-US" sz="41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From </a:t>
            </a:r>
            <a:r>
              <a:rPr lang="en-US" sz="41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Railway Carriage</a:t>
            </a:r>
            <a:endParaRPr lang="ru-RU" sz="4100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None/>
            </a:pPr>
            <a:r>
              <a:rPr lang="en-US" dirty="0"/>
              <a:t> </a:t>
            </a:r>
            <a:endParaRPr lang="ru-RU" dirty="0"/>
          </a:p>
          <a:p>
            <a:pPr marL="45720" indent="0">
              <a:buNone/>
            </a:pPr>
            <a:r>
              <a:rPr lang="en-US" sz="2300" dirty="0"/>
              <a:t>Faster than fairies, faster than witches,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Bridges and houses, hedges and ditches;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And charging along like troops in a battle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All through the meadows the horses and cattle: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All of the sights of the hill and the plain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Fly as thick as driving rain;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And ever again, in the wink of an eye,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Painted stations whistle by.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Here is a child who clambers and scrambles,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All by himself and gathering brambles;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Here is a tramp who stands and gazes;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And here is the green for stringing the daisies!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Here is a cart runaway in the road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Lumping along with man and load;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And here is a mill, and there is a river:</a:t>
            </a:r>
            <a:endParaRPr lang="ru-RU" sz="2300" dirty="0"/>
          </a:p>
          <a:p>
            <a:pPr marL="45720" indent="0">
              <a:buNone/>
            </a:pPr>
            <a:r>
              <a:rPr lang="en-US" sz="2300" dirty="0"/>
              <a:t>Each a glimpse and gone forever!</a:t>
            </a:r>
            <a:endParaRPr lang="ru-RU" sz="2300" dirty="0"/>
          </a:p>
          <a:p>
            <a:pPr marL="45720" indent="0">
              <a:buNone/>
            </a:pPr>
            <a:r>
              <a:rPr lang="ru-RU" sz="2300" dirty="0"/>
              <a:t>     </a:t>
            </a:r>
          </a:p>
          <a:p>
            <a:pPr marL="45720" indent="0">
              <a:buNone/>
            </a:pPr>
            <a:r>
              <a:rPr lang="ru-RU" sz="2300" i="1" dirty="0">
                <a:solidFill>
                  <a:srgbClr val="0033CC"/>
                </a:solidFill>
              </a:rPr>
              <a:t>R.L</a:t>
            </a:r>
            <a:r>
              <a:rPr lang="ru-RU" sz="2300" i="1" dirty="0" smtClean="0">
                <a:solidFill>
                  <a:srgbClr val="0033CC"/>
                </a:solidFill>
              </a:rPr>
              <a:t>.</a:t>
            </a:r>
            <a:r>
              <a:rPr lang="en-US" sz="2300" i="1" dirty="0" smtClean="0">
                <a:solidFill>
                  <a:srgbClr val="0033CC"/>
                </a:solidFill>
              </a:rPr>
              <a:t> </a:t>
            </a:r>
            <a:r>
              <a:rPr lang="ru-RU" sz="2300" i="1" dirty="0" err="1" smtClean="0">
                <a:solidFill>
                  <a:srgbClr val="0033CC"/>
                </a:solidFill>
              </a:rPr>
              <a:t>Stevenson</a:t>
            </a:r>
            <a:endParaRPr lang="ru-RU" sz="2300" i="1" dirty="0">
              <a:solidFill>
                <a:srgbClr val="0033CC"/>
              </a:solidFill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004048" y="116632"/>
            <a:ext cx="3888432" cy="67619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Font typeface="Georgia" pitchFamily="18" charset="0"/>
              <a:buNone/>
            </a:pPr>
            <a:r>
              <a:rPr lang="ru-RU" dirty="0" smtClean="0"/>
              <a:t>           </a:t>
            </a:r>
            <a:r>
              <a:rPr lang="ru-RU" sz="1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 e i s u re</a:t>
            </a:r>
            <a:endParaRPr lang="ru-RU" sz="32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>
              <a:buFont typeface="Georgia" pitchFamily="18" charset="0"/>
              <a:buNone/>
            </a:pPr>
            <a:r>
              <a:rPr lang="ru-RU" sz="1600" dirty="0" smtClean="0"/>
              <a:t> </a:t>
            </a:r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What is this life if, full of care,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We have no time to stand and stare.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No time to stand beneath the boughs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And stare as long as sheep or cows.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No time to see, when woods we pass,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Where squirrels hide their nuts in grass.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No time to see, in broad daylight,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Streams full of stars, like skies at night.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No time to turn at Beauty’s glance,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And watch her feet, how they can dance.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No time to wait till her mouth can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Enrich that smile her eyes began.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A poor life this if, full of care,</a:t>
            </a:r>
            <a:endParaRPr lang="ru-RU" sz="1600" b="1" i="1" dirty="0" smtClean="0"/>
          </a:p>
          <a:p>
            <a:pPr marL="45720" indent="0" algn="ctr">
              <a:buFont typeface="Georgia" pitchFamily="18" charset="0"/>
              <a:buNone/>
            </a:pPr>
            <a:r>
              <a:rPr lang="en-US" sz="1600" b="1" i="1" dirty="0" smtClean="0"/>
              <a:t>We have no time to stand and stare.</a:t>
            </a:r>
            <a:r>
              <a:rPr lang="en-US" sz="1600" b="1" dirty="0" smtClean="0"/>
              <a:t>                                       </a:t>
            </a:r>
            <a:endParaRPr lang="ru-RU" sz="1600" b="1" dirty="0" smtClean="0"/>
          </a:p>
          <a:p>
            <a:pPr marL="45720" indent="0">
              <a:buFont typeface="Georgia" pitchFamily="18" charset="0"/>
              <a:buNone/>
            </a:pPr>
            <a:r>
              <a:rPr lang="en-US" sz="1600" b="1" dirty="0" smtClean="0"/>
              <a:t>  </a:t>
            </a:r>
            <a:r>
              <a:rPr lang="en-US" sz="1600" b="1" dirty="0" smtClean="0">
                <a:solidFill>
                  <a:srgbClr val="0033CC"/>
                </a:solidFill>
              </a:rPr>
              <a:t>William</a:t>
            </a:r>
            <a:r>
              <a:rPr lang="en-US" sz="1600" dirty="0" smtClean="0">
                <a:solidFill>
                  <a:srgbClr val="0033CC"/>
                </a:solidFill>
              </a:rPr>
              <a:t> </a:t>
            </a:r>
            <a:r>
              <a:rPr lang="en-US" sz="1600" b="1" dirty="0" smtClean="0">
                <a:solidFill>
                  <a:srgbClr val="0033CC"/>
                </a:solidFill>
              </a:rPr>
              <a:t>Henry</a:t>
            </a:r>
            <a:r>
              <a:rPr lang="en-US" sz="1600" dirty="0" smtClean="0">
                <a:solidFill>
                  <a:srgbClr val="0033CC"/>
                </a:solidFill>
              </a:rPr>
              <a:t> </a:t>
            </a:r>
            <a:r>
              <a:rPr lang="en-US" sz="1600" b="1" dirty="0" smtClean="0">
                <a:solidFill>
                  <a:srgbClr val="0033CC"/>
                </a:solidFill>
              </a:rPr>
              <a:t>Davies</a:t>
            </a:r>
            <a:r>
              <a:rPr lang="en-US" sz="1600" dirty="0" smtClean="0">
                <a:solidFill>
                  <a:srgbClr val="0033CC"/>
                </a:solidFill>
              </a:rPr>
              <a:t> </a:t>
            </a:r>
            <a:r>
              <a:rPr lang="en-US" sz="1600" b="1" dirty="0" smtClean="0">
                <a:solidFill>
                  <a:srgbClr val="0033CC"/>
                </a:solidFill>
              </a:rPr>
              <a:t>(1871 – 1940)</a:t>
            </a:r>
            <a:endParaRPr lang="ru-RU" sz="1600" dirty="0" smtClean="0">
              <a:solidFill>
                <a:srgbClr val="0033CC"/>
              </a:solidFill>
            </a:endParaRPr>
          </a:p>
          <a:p>
            <a:pPr marL="45720" indent="0">
              <a:buFont typeface="Georgia" pitchFamily="18" charset="0"/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125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395536" y="2060848"/>
            <a:ext cx="8424936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–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457200" indent="-457200"/>
            <a:r>
              <a:rPr lang="ru-RU" i="1" dirty="0"/>
              <a:t>Помощь в реализации способностей каждого ребенка</a:t>
            </a:r>
          </a:p>
          <a:p>
            <a:pPr marL="457200" indent="-457200"/>
            <a:r>
              <a:rPr lang="ru-RU" i="1" dirty="0"/>
              <a:t>Создание условий для индивидуального развития ребенка</a:t>
            </a:r>
          </a:p>
          <a:p>
            <a:pPr marL="457200" indent="-457200"/>
            <a:r>
              <a:rPr lang="ru-RU" i="1" dirty="0"/>
              <a:t>Обучение конкретным видам деятельности</a:t>
            </a:r>
          </a:p>
          <a:p>
            <a:pPr marL="457200" indent="-457200"/>
            <a:r>
              <a:rPr lang="ru-RU" i="1" dirty="0"/>
              <a:t>Применение знаний и умений в реальных жизненных ситуациях</a:t>
            </a:r>
          </a:p>
          <a:p>
            <a:pPr marL="457200" indent="-457200"/>
            <a:endParaRPr lang="ru-RU" i="1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23528" y="332656"/>
            <a:ext cx="864096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defRPr>
            </a:lvl9pPr>
          </a:lstStyle>
          <a:p>
            <a:pPr marL="0" indent="0">
              <a:buNone/>
            </a:pPr>
            <a:r>
              <a:rPr lang="ru-RU" sz="3600" b="1" u="sng" dirty="0">
                <a:solidFill>
                  <a:srgbClr val="3F06B2"/>
                </a:solidFill>
              </a:rPr>
              <a:t>Образовательный </a:t>
            </a:r>
            <a:r>
              <a:rPr lang="ru-RU" sz="3600" b="1" u="sng" dirty="0" smtClean="0">
                <a:solidFill>
                  <a:srgbClr val="3F06B2"/>
                </a:solidFill>
              </a:rPr>
              <a:t>стандарт</a:t>
            </a:r>
            <a:r>
              <a:rPr lang="ru-RU" sz="3600" dirty="0">
                <a:solidFill>
                  <a:srgbClr val="3F06B2"/>
                </a:solidFill>
              </a:rPr>
              <a:t/>
            </a:r>
            <a:br>
              <a:rPr lang="ru-RU" sz="3600" dirty="0">
                <a:solidFill>
                  <a:srgbClr val="3F06B2"/>
                </a:solidFill>
              </a:rPr>
            </a:br>
            <a:r>
              <a:rPr lang="ru-RU" sz="3600" b="1" dirty="0" smtClean="0">
                <a:solidFill>
                  <a:srgbClr val="3F06B2"/>
                </a:solidFill>
              </a:rPr>
              <a:t>  </a:t>
            </a:r>
            <a:r>
              <a:rPr lang="ru-RU" sz="3200" b="1" dirty="0" smtClean="0">
                <a:solidFill>
                  <a:srgbClr val="3F06B2"/>
                </a:solidFill>
              </a:rPr>
              <a:t>личностно-ориентированное </a:t>
            </a:r>
            <a:r>
              <a:rPr lang="ru-RU" sz="3200" b="1" dirty="0">
                <a:solidFill>
                  <a:srgbClr val="3F06B2"/>
                </a:solidFill>
              </a:rPr>
              <a:t>обучение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7822990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15616" y="1196752"/>
            <a:ext cx="6840760" cy="4248472"/>
          </a:xfrm>
        </p:spPr>
        <p:txBody>
          <a:bodyPr>
            <a:normAutofit fontScale="92500" lnSpcReduction="10000"/>
          </a:bodyPr>
          <a:lstStyle/>
          <a:p>
            <a:pPr marL="45720" indent="0" algn="ctr">
              <a:buNone/>
            </a:pPr>
            <a:r>
              <a:rPr lang="en-US" sz="88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T H A N K S</a:t>
            </a:r>
          </a:p>
          <a:p>
            <a:pPr marL="45720" indent="0" algn="ctr">
              <a:buNone/>
            </a:pPr>
            <a:r>
              <a:rPr lang="en-US" sz="88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FOR YOUR</a:t>
            </a:r>
          </a:p>
          <a:p>
            <a:pPr marL="45720" indent="0" algn="ctr">
              <a:buNone/>
            </a:pPr>
            <a:r>
              <a:rPr lang="en-US" sz="8800" b="1" i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itchFamily="18" charset="0"/>
              </a:rPr>
              <a:t> ATTENTION</a:t>
            </a:r>
            <a:endParaRPr lang="ru-RU" sz="8800" b="1" i="1" dirty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639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5" name="Rectangle 3"/>
          <p:cNvSpPr>
            <a:spLocks noChangeArrowheads="1"/>
          </p:cNvSpPr>
          <p:nvPr/>
        </p:nvSpPr>
        <p:spPr bwMode="auto">
          <a:xfrm>
            <a:off x="1042988" y="5805488"/>
            <a:ext cx="7793037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ru-RU" sz="2400" b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27720" name="Rectangle 8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1772816"/>
            <a:ext cx="8291513" cy="3743325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90000"/>
              </a:lnSpc>
              <a:buNone/>
            </a:pP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Элементарные знания о стране изучаемого языка</a:t>
            </a:r>
          </a:p>
          <a:p>
            <a:pPr marL="0" indent="0" algn="ctr">
              <a:lnSpc>
                <a:spcPct val="90000"/>
              </a:lnSpc>
              <a:buNone/>
            </a:pP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Знакомство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произведениями классиков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Сведения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 окружающем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мире      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None/>
            </a:pPr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lnSpc>
                <a:spcPct val="90000"/>
              </a:lnSpc>
              <a:buNone/>
            </a:pP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</a:t>
            </a:r>
            <a:r>
              <a:rPr 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морально-этических норм </a:t>
            </a: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8" y="404664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Социокультурная компетенция </a:t>
            </a:r>
            <a:endParaRPr lang="ru-RU" sz="3600" dirty="0">
              <a:solidFill>
                <a:srgbClr val="3F06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7744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77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277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277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277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720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4348" y="928670"/>
            <a:ext cx="7643866" cy="714380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/>
              <a:t>Источники информации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643042" y="2071678"/>
            <a:ext cx="6786610" cy="2500330"/>
          </a:xfrm>
        </p:spPr>
        <p:txBody>
          <a:bodyPr>
            <a:normAutofit/>
          </a:bodyPr>
          <a:lstStyle/>
          <a:p>
            <a:r>
              <a:rPr lang="ru-RU" u="sng" dirty="0" smtClean="0"/>
              <a:t> </a:t>
            </a:r>
            <a:endParaRPr lang="ru-RU" i="1" u="sng" dirty="0" smtClean="0"/>
          </a:p>
          <a:p>
            <a:pPr algn="l"/>
            <a:endParaRPr lang="ru-RU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000240"/>
            <a:ext cx="550071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 smtClean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go.mail.ru/search_images?fr=mailru</a:t>
            </a:r>
            <a:endParaRPr lang="ru-RU" u="sng" dirty="0" smtClean="0"/>
          </a:p>
          <a:p>
            <a:endParaRPr lang="ru-RU" u="sng" dirty="0" smtClean="0"/>
          </a:p>
          <a:p>
            <a:r>
              <a:rPr lang="en-US" i="1" u="sng" dirty="0" smtClean="0">
                <a:hlinkClick r:id="rId3"/>
              </a:rPr>
              <a:t>ru.wikipedia.org</a:t>
            </a:r>
            <a:endParaRPr lang="ru-RU" i="1" u="sng" dirty="0" smtClean="0"/>
          </a:p>
          <a:p>
            <a:endParaRPr lang="ru-RU" i="1" u="sng" dirty="0" smtClean="0"/>
          </a:p>
          <a:p>
            <a:r>
              <a:rPr lang="en-US" u="sng" dirty="0" smtClean="0">
                <a:hlinkClick r:id="rId4"/>
              </a:rPr>
              <a:t>http://images.yandex.ru</a:t>
            </a:r>
            <a:r>
              <a:rPr lang="en-US" u="sng" dirty="0" smtClean="0">
                <a:hlinkClick r:id="rId4"/>
              </a:rPr>
              <a:t>/</a:t>
            </a:r>
            <a:endParaRPr lang="ru-RU" u="sng" dirty="0" smtClean="0"/>
          </a:p>
          <a:p>
            <a:endParaRPr lang="ru-RU" u="sng" dirty="0" smtClean="0"/>
          </a:p>
          <a:p>
            <a:r>
              <a:rPr lang="en-US" u="sng" smtClean="0"/>
              <a:t>http://standart.edu.ru/</a:t>
            </a:r>
            <a:endParaRPr lang="ru-RU" u="sng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8208912" cy="61926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Комплекс </a:t>
            </a:r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заданий </a:t>
            </a:r>
            <a:r>
              <a:rPr lang="en-US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этой </a:t>
            </a: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</a:t>
            </a:r>
            <a:endParaRPr lang="en-US" sz="40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состоит из </a:t>
            </a:r>
            <a:r>
              <a:rPr lang="ru-RU" sz="4000" b="1" u="sng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четырёх</a:t>
            </a:r>
            <a:r>
              <a:rPr lang="ru-RU" sz="4000" b="1" dirty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модулей</a:t>
            </a: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en-US" sz="40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 т е н и е </a:t>
            </a:r>
            <a:endParaRPr lang="en-US" sz="4000" b="1" i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r>
              <a:rPr lang="ru-RU" sz="40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 о в о р е н и е</a:t>
            </a:r>
            <a:endParaRPr lang="en-US" sz="4000" b="1" i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r>
              <a:rPr lang="ru-RU" sz="40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 у д и р о в а н и</a:t>
            </a:r>
            <a:r>
              <a:rPr lang="en-US" sz="40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 </a:t>
            </a:r>
            <a:endParaRPr lang="en-US" sz="4000" b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" indent="0" algn="ctr">
              <a:buNone/>
            </a:pPr>
            <a:r>
              <a:rPr lang="ru-RU" sz="40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 и с ь м о </a:t>
            </a:r>
          </a:p>
          <a:p>
            <a:pPr marL="45720" indent="0" algn="ctr">
              <a:buNone/>
            </a:pPr>
            <a:r>
              <a:rPr lang="ru-RU" sz="3600" b="1" i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(лексика и грамматика)</a:t>
            </a:r>
            <a:endParaRPr lang="en-US" sz="3600" b="1" i="1" dirty="0" smtClean="0">
              <a:solidFill>
                <a:srgbClr val="CC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C:\!!_info_!!\Мои документы\МАМА\АНИМАЦИЯ - КАРТИНКИ\21m2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9176" y="5445224"/>
            <a:ext cx="820891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312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936996"/>
            <a:ext cx="828092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The rain is falling </a:t>
            </a:r>
            <a:r>
              <a:rPr lang="en-US" sz="4000" b="1" dirty="0" smtClean="0"/>
              <a:t>all </a:t>
            </a:r>
            <a:r>
              <a:rPr lang="en-US" sz="4000" b="1" dirty="0"/>
              <a:t>around,</a:t>
            </a:r>
          </a:p>
          <a:p>
            <a:pPr algn="ctr"/>
            <a:r>
              <a:rPr lang="en-US" sz="4000" b="1" dirty="0"/>
              <a:t>    </a:t>
            </a:r>
            <a:endParaRPr lang="ru-RU" sz="4000" b="1" dirty="0" smtClean="0"/>
          </a:p>
          <a:p>
            <a:pPr algn="ctr"/>
            <a:r>
              <a:rPr lang="en-US" sz="4000" b="1" dirty="0" smtClean="0"/>
              <a:t> </a:t>
            </a:r>
            <a:r>
              <a:rPr lang="en-US" sz="4000" b="1" dirty="0"/>
              <a:t>It falls on field and tree,</a:t>
            </a:r>
          </a:p>
          <a:p>
            <a:pPr algn="ctr"/>
            <a:endParaRPr lang="ru-RU" sz="4000" b="1" dirty="0" smtClean="0"/>
          </a:p>
          <a:p>
            <a:pPr algn="ctr"/>
            <a:r>
              <a:rPr lang="en-US" sz="4000" b="1" dirty="0" smtClean="0"/>
              <a:t>It </a:t>
            </a:r>
            <a:r>
              <a:rPr lang="en-US" sz="4000" b="1" dirty="0"/>
              <a:t>rains on the umbrellas here,</a:t>
            </a:r>
          </a:p>
          <a:p>
            <a:pPr algn="ctr"/>
            <a:r>
              <a:rPr lang="en-US" sz="4000" b="1" dirty="0"/>
              <a:t>    </a:t>
            </a:r>
            <a:endParaRPr lang="ru-RU" sz="4000" b="1" dirty="0" smtClean="0"/>
          </a:p>
          <a:p>
            <a:pPr algn="ctr"/>
            <a:r>
              <a:rPr lang="en-US" sz="4000" b="1" dirty="0" smtClean="0"/>
              <a:t> </a:t>
            </a:r>
            <a:r>
              <a:rPr lang="en-US" sz="4000" b="1" dirty="0"/>
              <a:t>And on the </a:t>
            </a:r>
            <a:r>
              <a:rPr lang="en-US" sz="4000" b="1" dirty="0" smtClean="0"/>
              <a:t>ships </a:t>
            </a:r>
            <a:r>
              <a:rPr lang="en-US" sz="4000" b="1" dirty="0"/>
              <a:t>at sea.</a:t>
            </a:r>
            <a:endParaRPr lang="ru-RU" sz="4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0480"/>
            <a:ext cx="1192907" cy="167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187624" y="368723"/>
            <a:ext cx="78488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R</a:t>
            </a:r>
            <a:r>
              <a:rPr lang="ru-RU" sz="6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.</a:t>
            </a:r>
            <a:r>
              <a:rPr lang="en-US" sz="6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L</a:t>
            </a:r>
            <a:r>
              <a:rPr lang="ru-RU" sz="6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.</a:t>
            </a:r>
            <a:r>
              <a:rPr lang="en-US" sz="66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lgerian" pitchFamily="82" charset="0"/>
              </a:rPr>
              <a:t> Stevenson </a:t>
            </a:r>
            <a:endParaRPr lang="en-US" sz="66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lgerian" pitchFamily="82" charset="0"/>
            </a:endParaRPr>
          </a:p>
          <a:p>
            <a:pPr algn="ctr"/>
            <a:r>
              <a:rPr lang="ru-RU" sz="4400" dirty="0" smtClean="0">
                <a:solidFill>
                  <a:srgbClr val="3F06B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4400" dirty="0">
              <a:solidFill>
                <a:srgbClr val="3F06B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3" name="Picture 5" descr="C:\!!_info_!!\Мои документы\МАМА\АНИМАЦИЯ - КАРТИНКИ\3a34dd43b9ddcb2c37059c449221a9bf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92912" y="2743200"/>
            <a:ext cx="1009168" cy="111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7835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C:\!!_info_!!\Мои документы\МАМА\АНИМАЦИЯ - КАРТИНКИ\10011359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996952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456" y="908719"/>
            <a:ext cx="8901071" cy="5274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091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!!_info_!!\Мои документы\МАМА\АНИМАЦИЯ - КАРТИНКИ\10011359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708920"/>
            <a:ext cx="1688976" cy="168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92696"/>
            <a:ext cx="89289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The </a:t>
            </a:r>
            <a:r>
              <a:rPr lang="en-US" sz="4400" b="1" dirty="0" smtClean="0"/>
              <a:t>r___ </a:t>
            </a:r>
            <a:r>
              <a:rPr lang="en-US" sz="4400" b="1" dirty="0"/>
              <a:t>is </a:t>
            </a:r>
            <a:r>
              <a:rPr lang="en-US" sz="4400" b="1" dirty="0" smtClean="0"/>
              <a:t>f</a:t>
            </a:r>
            <a:r>
              <a:rPr lang="ru-RU" sz="4400" b="1" dirty="0" smtClean="0"/>
              <a:t>______</a:t>
            </a:r>
            <a:r>
              <a:rPr lang="en-US" sz="4400" b="1" dirty="0" smtClean="0"/>
              <a:t> all a_____,</a:t>
            </a:r>
            <a:endParaRPr lang="en-US" sz="4400" b="1" dirty="0"/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</a:t>
            </a:r>
            <a:r>
              <a:rPr lang="en-US" sz="4400" b="1" dirty="0"/>
              <a:t>It falls on </a:t>
            </a:r>
            <a:r>
              <a:rPr lang="en-US" sz="4400" b="1" dirty="0" smtClean="0"/>
              <a:t>f____ and </a:t>
            </a:r>
            <a:r>
              <a:rPr lang="en-US" sz="4400" b="1" dirty="0"/>
              <a:t>tree,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en-US" sz="4400" b="1" dirty="0" smtClean="0"/>
              <a:t>I_ </a:t>
            </a:r>
            <a:r>
              <a:rPr lang="en-US" sz="4400" b="1" dirty="0"/>
              <a:t>rains </a:t>
            </a:r>
            <a:r>
              <a:rPr lang="en-US" sz="4400" b="1" dirty="0" smtClean="0"/>
              <a:t>o_ t__ </a:t>
            </a:r>
            <a:r>
              <a:rPr lang="en-US" sz="4400" b="1" dirty="0"/>
              <a:t>umbrellas here,</a:t>
            </a:r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A__ o_ t__ ships </a:t>
            </a:r>
            <a:r>
              <a:rPr lang="en-US" sz="4400" b="1" dirty="0"/>
              <a:t>at </a:t>
            </a:r>
            <a:r>
              <a:rPr lang="en-US" sz="4400" b="1" dirty="0" smtClean="0"/>
              <a:t>s__.</a:t>
            </a:r>
            <a:endParaRPr lang="ru-RU" sz="4400" b="1" dirty="0"/>
          </a:p>
        </p:txBody>
      </p:sp>
      <p:pic>
        <p:nvPicPr>
          <p:cNvPr id="5" name="Picture 2" descr="C:\!!_info_!!\Мои документы\МАМА\АНИМАЦИЯ - КАРТИНКИ\618daf51ac29d3ce16a13167b533939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00387">
            <a:off x="6966306" y="4813965"/>
            <a:ext cx="2374092" cy="184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577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!!_info_!!\Мои документы\МАМА\АНИМАЦИЯ - КАРТИНКИ\10011359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1296" y="3108742"/>
            <a:ext cx="1544960" cy="154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7504" y="692696"/>
            <a:ext cx="89289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The </a:t>
            </a:r>
            <a:r>
              <a:rPr lang="en-US" sz="4400" b="1" dirty="0" smtClean="0"/>
              <a:t>r___ </a:t>
            </a:r>
            <a:r>
              <a:rPr lang="en-US" sz="4400" b="1" dirty="0"/>
              <a:t>is </a:t>
            </a:r>
            <a:r>
              <a:rPr lang="en-US" sz="4400" b="1" dirty="0" smtClean="0"/>
              <a:t>f</a:t>
            </a:r>
            <a:r>
              <a:rPr lang="ru-RU" sz="4400" b="1" dirty="0" smtClean="0"/>
              <a:t>______</a:t>
            </a:r>
            <a:r>
              <a:rPr lang="en-US" sz="4400" b="1" dirty="0" smtClean="0"/>
              <a:t> all a_____,</a:t>
            </a:r>
            <a:endParaRPr lang="en-US" sz="4400" b="1" dirty="0"/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</a:t>
            </a:r>
            <a:r>
              <a:rPr lang="en-US" sz="4400" b="1" dirty="0"/>
              <a:t>It falls on </a:t>
            </a:r>
            <a:r>
              <a:rPr lang="en-US" sz="4400" b="1" dirty="0" smtClean="0"/>
              <a:t>f____ and </a:t>
            </a:r>
            <a:r>
              <a:rPr lang="en-US" sz="4400" b="1" dirty="0"/>
              <a:t>tree,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en-US" sz="4400" b="1" dirty="0" smtClean="0"/>
              <a:t>I_ </a:t>
            </a:r>
            <a:r>
              <a:rPr lang="en-US" sz="4400" b="1" dirty="0"/>
              <a:t>rains </a:t>
            </a:r>
            <a:r>
              <a:rPr lang="en-US" sz="4400" b="1" dirty="0" smtClean="0"/>
              <a:t>o_ t__ </a:t>
            </a:r>
            <a:r>
              <a:rPr lang="en-US" sz="4400" b="1" dirty="0"/>
              <a:t>umbrellas here,</a:t>
            </a:r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A__ o_ t__ ships </a:t>
            </a:r>
            <a:r>
              <a:rPr lang="en-US" sz="4400" b="1" dirty="0"/>
              <a:t>at </a:t>
            </a:r>
            <a:r>
              <a:rPr lang="en-US" sz="4400" b="1" dirty="0" smtClean="0"/>
              <a:t>s__.</a:t>
            </a:r>
            <a:endParaRPr lang="ru-RU" sz="4400" b="1" dirty="0"/>
          </a:p>
        </p:txBody>
      </p:sp>
      <p:pic>
        <p:nvPicPr>
          <p:cNvPr id="5" name="Picture 2" descr="C:\!!_info_!!\Мои документы\МАМА\АНИМАЦИЯ - КАРТИНКИ\618daf51ac29d3ce16a13167b533939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869160"/>
            <a:ext cx="2374092" cy="184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2577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692696"/>
            <a:ext cx="89289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/>
              <a:t>The </a:t>
            </a:r>
            <a:r>
              <a:rPr lang="en-US" sz="4400" b="1" dirty="0" smtClean="0"/>
              <a:t>r___ </a:t>
            </a:r>
            <a:r>
              <a:rPr lang="en-US" sz="4400" b="1" dirty="0"/>
              <a:t>is </a:t>
            </a:r>
            <a:r>
              <a:rPr lang="en-US" sz="4400" b="1" dirty="0" smtClean="0"/>
              <a:t>f</a:t>
            </a:r>
            <a:r>
              <a:rPr lang="ru-RU" sz="4400" b="1" dirty="0" smtClean="0"/>
              <a:t>______</a:t>
            </a:r>
            <a:r>
              <a:rPr lang="en-US" sz="4400" b="1" dirty="0" smtClean="0"/>
              <a:t> all a_____,</a:t>
            </a:r>
            <a:endParaRPr lang="en-US" sz="4400" b="1" dirty="0"/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</a:t>
            </a:r>
            <a:r>
              <a:rPr lang="en-US" sz="4400" b="1" dirty="0"/>
              <a:t>It falls on </a:t>
            </a:r>
            <a:r>
              <a:rPr lang="en-US" sz="4400" b="1" dirty="0" smtClean="0"/>
              <a:t>f____ and </a:t>
            </a:r>
            <a:r>
              <a:rPr lang="en-US" sz="4400" b="1" dirty="0"/>
              <a:t>tree,</a:t>
            </a:r>
          </a:p>
          <a:p>
            <a:pPr algn="ctr"/>
            <a:endParaRPr lang="ru-RU" sz="4400" b="1" dirty="0" smtClean="0"/>
          </a:p>
          <a:p>
            <a:pPr algn="ctr"/>
            <a:r>
              <a:rPr lang="en-US" sz="4400" b="1" dirty="0" smtClean="0"/>
              <a:t>I_ </a:t>
            </a:r>
            <a:r>
              <a:rPr lang="en-US" sz="4400" b="1" dirty="0"/>
              <a:t>rains </a:t>
            </a:r>
            <a:r>
              <a:rPr lang="en-US" sz="4400" b="1" dirty="0" smtClean="0"/>
              <a:t>o_ t__ </a:t>
            </a:r>
            <a:r>
              <a:rPr lang="en-US" sz="4400" b="1" dirty="0"/>
              <a:t>umbrellas here,</a:t>
            </a:r>
          </a:p>
          <a:p>
            <a:pPr algn="ctr"/>
            <a:r>
              <a:rPr lang="en-US" sz="4400" b="1" dirty="0"/>
              <a:t>    </a:t>
            </a:r>
            <a:endParaRPr lang="ru-RU" sz="4400" b="1" dirty="0" smtClean="0"/>
          </a:p>
          <a:p>
            <a:pPr algn="ctr"/>
            <a:r>
              <a:rPr lang="en-US" sz="4400" b="1" dirty="0" smtClean="0"/>
              <a:t> A__ o_ t__ ships </a:t>
            </a:r>
            <a:r>
              <a:rPr lang="en-US" sz="4400" b="1" dirty="0"/>
              <a:t>at </a:t>
            </a:r>
            <a:r>
              <a:rPr lang="en-US" sz="4400" b="1" dirty="0" smtClean="0"/>
              <a:t>s__.</a:t>
            </a:r>
            <a:endParaRPr lang="ru-RU" sz="4400" b="1" dirty="0"/>
          </a:p>
        </p:txBody>
      </p:sp>
      <p:pic>
        <p:nvPicPr>
          <p:cNvPr id="5" name="Picture 2" descr="C:\!!_info_!!\Мои документы\МАМА\АНИМАЦИЯ - КАРТИНКИ\618daf51ac29d3ce16a13167b533939e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869160"/>
            <a:ext cx="2374092" cy="1844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783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280</TotalTime>
  <Words>1530</Words>
  <Application>Microsoft Office PowerPoint</Application>
  <PresentationFormat>Экран (4:3)</PresentationFormat>
  <Paragraphs>317</Paragraphs>
  <Slides>30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2" baseType="lpstr">
      <vt:lpstr>Воздушный поток</vt:lpstr>
      <vt:lpstr>Диаграмма</vt:lpstr>
      <vt:lpstr>ФОРМИРОВАНИЕ  ИНОЯЗЫЧНОЙ  СОЦИОКУЛЬТУРНОЙ   КОМПЕТЕНЦИИ     НА ПРИМЕРАХ   ЛИРИЧЕСКИХ ПРОИЗВЕДЕНИЙ КЛАССИКОВ АНГЛИЙСКОЙ И АМЕРИКАНСКОЙ ЛИТЕРАТУРЫ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Henry Longfellow</vt:lpstr>
      <vt:lpstr>Слайд 22</vt:lpstr>
      <vt:lpstr>Слайд 23</vt:lpstr>
      <vt:lpstr>Слайд 24</vt:lpstr>
      <vt:lpstr>Слайд 25</vt:lpstr>
      <vt:lpstr>Слайд 26</vt:lpstr>
      <vt:lpstr>Слайд 27</vt:lpstr>
      <vt:lpstr>Образовательный стандарт   личностно-ориентированное обучение</vt:lpstr>
      <vt:lpstr>Слайд 29</vt:lpstr>
      <vt:lpstr>Источники информации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Лексико – фонетическая зарядка с использованием лирических произведений классиков английской и американской литературы </dc:title>
  <dc:creator>Шкитина Людмила Витальевна</dc:creator>
  <cp:lastModifiedBy>MSI</cp:lastModifiedBy>
  <cp:revision>27</cp:revision>
  <dcterms:created xsi:type="dcterms:W3CDTF">2011-01-26T18:05:41Z</dcterms:created>
  <dcterms:modified xsi:type="dcterms:W3CDTF">2012-07-25T13:25:13Z</dcterms:modified>
</cp:coreProperties>
</file>