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30"/>
  </p:notesMasterIdLst>
  <p:sldIdLst>
    <p:sldId id="256" r:id="rId3"/>
    <p:sldId id="291" r:id="rId4"/>
    <p:sldId id="270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76" r:id="rId13"/>
    <p:sldId id="269" r:id="rId14"/>
    <p:sldId id="290" r:id="rId15"/>
    <p:sldId id="280" r:id="rId16"/>
    <p:sldId id="277" r:id="rId17"/>
    <p:sldId id="272" r:id="rId18"/>
    <p:sldId id="285" r:id="rId19"/>
    <p:sldId id="284" r:id="rId20"/>
    <p:sldId id="282" r:id="rId21"/>
    <p:sldId id="283" r:id="rId22"/>
    <p:sldId id="274" r:id="rId23"/>
    <p:sldId id="278" r:id="rId24"/>
    <p:sldId id="287" r:id="rId25"/>
    <p:sldId id="286" r:id="rId26"/>
    <p:sldId id="289" r:id="rId27"/>
    <p:sldId id="288" r:id="rId28"/>
    <p:sldId id="264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08" autoAdjust="0"/>
    <p:restoredTop sz="94600"/>
  </p:normalViewPr>
  <p:slideViewPr>
    <p:cSldViewPr>
      <p:cViewPr>
        <p:scale>
          <a:sx n="70" d="100"/>
          <a:sy n="70" d="100"/>
        </p:scale>
        <p:origin x="-5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4AB0C8D-AA45-4FF6-AA4C-F372FD95204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FCD852A-8B19-438B-BFE3-82140146DC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DFD7B5-0650-4FE8-9B21-DA1A9F6B08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08A00-130B-4443-A3AE-69D5D2E559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623DD01-779E-45B7-BD21-9C49BC90AD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F0DA1-5250-4AC2-B6C8-FB3FE99A5B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2A852-6C7B-4EBA-8933-520B4A74DB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99ECC2-C2BA-4E01-9419-4E07EF74F2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3E18C0-90C1-41C1-B84F-CD9987642B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4F64B-C324-4EAD-B8D9-A7896296E6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4B4720-0F4C-4968-B7A6-8B02C11EC8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968B4-4DD9-4CF6-BCAF-3F94FBA7F9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829160-708A-486F-8F26-1BF5EA9149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80EED-FFF0-4C0F-AA19-BDBF48DC12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7DD69A-7E87-43AB-A1CE-11A959BC4E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F56BA3-9322-40B8-AB67-A204DA238E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FA3258-45EA-4A17-B391-EDDBED1D63E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863555-E120-4699-B1DB-CEAAB341E6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6CD4E4-ACBA-42E2-A935-81FE4E4A00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A1B413-2D79-46B5-B07A-DBB8B1CE7A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2D179-0BE1-40E6-88C9-3E826085B5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1D7BFA-5B45-4BC6-81CE-D9255F77D7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8493F4-ABF1-401C-9AB3-DDFCBFCD54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FA51858-4155-4E95-AD9B-5AFBA2C63D5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3343812-AEE2-4FCA-8E0F-5F9E6FAF41D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c/2/73/286/73286735_4000491_chaikovskii.jpg" TargetMode="External"/><Relationship Id="rId13" Type="http://schemas.openxmlformats.org/officeDocument/2006/relationships/hyperlink" Target="http://www.vinylrevinyl.com/wp-content/uploads/2008/10/nikolai-rimsky-korsakov.jpg" TargetMode="External"/><Relationship Id="rId18" Type="http://schemas.openxmlformats.org/officeDocument/2006/relationships/hyperlink" Target="http://relax.wood.ru/art/shishkin_i/utro_v_sosnovom_lesu.jpg" TargetMode="External"/><Relationship Id="rId3" Type="http://schemas.openxmlformats.org/officeDocument/2006/relationships/hyperlink" Target="http://www.cadvancedsolutions.com/images/drafter_derek.gif" TargetMode="External"/><Relationship Id="rId7" Type="http://schemas.openxmlformats.org/officeDocument/2006/relationships/hyperlink" Target="http://www.cobbk12.org/Simpson/Teacher%20Sites/Web.mythology/musician.jpg" TargetMode="External"/><Relationship Id="rId12" Type="http://schemas.openxmlformats.org/officeDocument/2006/relationships/hyperlink" Target="http://www.pskovlib.ru/calendar2011/pix/september019.jpg" TargetMode="External"/><Relationship Id="rId17" Type="http://schemas.openxmlformats.org/officeDocument/2006/relationships/hyperlink" Target="http://s46.radikal.ru/i111/1008/3b/7c4c66b4d2a0.jpg" TargetMode="External"/><Relationship Id="rId2" Type="http://schemas.openxmlformats.org/officeDocument/2006/relationships/hyperlink" Target="http://www.clipartoday.com/_thumbs/020/Cartoons/occupations/science/scientist_tnb.png" TargetMode="External"/><Relationship Id="rId16" Type="http://schemas.openxmlformats.org/officeDocument/2006/relationships/hyperlink" Target="http://www.sergeykalistratov.ru/9v800.jpg" TargetMode="External"/><Relationship Id="rId20" Type="http://schemas.openxmlformats.org/officeDocument/2006/relationships/hyperlink" Target="http://image.yaymicro.com/rz_512x512/0/7e5/cartoon-astronaut-7e51e9.j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aduga-ufa.ru/wp-content/uploads/arhitektor.jpg" TargetMode="External"/><Relationship Id="rId11" Type="http://schemas.openxmlformats.org/officeDocument/2006/relationships/hyperlink" Target="http://free-classic.ru/pics/posters/rachmaninov.jpg" TargetMode="External"/><Relationship Id="rId5" Type="http://schemas.openxmlformats.org/officeDocument/2006/relationships/hyperlink" Target="http://northwestpride.files.wordpress.com/2010/06/4174-male-artist-drawing-a-smiley-face-on-canvas-with-a-paintbrush-clipart.jpg" TargetMode="External"/><Relationship Id="rId15" Type="http://schemas.openxmlformats.org/officeDocument/2006/relationships/hyperlink" Target="http://www.deti.spb.ru/photo/37-11-1m.jpg" TargetMode="External"/><Relationship Id="rId10" Type="http://schemas.openxmlformats.org/officeDocument/2006/relationships/hyperlink" Target="http://pln-pskov.ru/pictures/0626720800.jpg" TargetMode="External"/><Relationship Id="rId19" Type="http://schemas.openxmlformats.org/officeDocument/2006/relationships/hyperlink" Target="http://www.intoclassics.net/_nw/166/97881612.jpg" TargetMode="External"/><Relationship Id="rId4" Type="http://schemas.openxmlformats.org/officeDocument/2006/relationships/hyperlink" Target="http://www.cigarnightonline.com/wp-content/gallery/misc-pictures/politician.jpg" TargetMode="External"/><Relationship Id="rId9" Type="http://schemas.openxmlformats.org/officeDocument/2006/relationships/hyperlink" Target="http://bestmusiclibrary.ru/uploads/posts/2011-06/1307552517_glinka.jpg" TargetMode="External"/><Relationship Id="rId14" Type="http://schemas.openxmlformats.org/officeDocument/2006/relationships/hyperlink" Target="http://scienceandsymphonies.files.wordpress.com/2011/01/borodin1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00042"/>
            <a:ext cx="8858280" cy="2000264"/>
          </a:xfrm>
        </p:spPr>
        <p:txBody>
          <a:bodyPr/>
          <a:lstStyle/>
          <a:p>
            <a:pPr algn="ctr"/>
            <a:r>
              <a:rPr lang="en-US" sz="5400" b="1" dirty="0" smtClean="0">
                <a:solidFill>
                  <a:srgbClr val="C00000"/>
                </a:solidFill>
                <a:latin typeface="Arbat-Bold" pitchFamily="2" charset="0"/>
              </a:rPr>
              <a:t>People we are proud of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2328882"/>
          </a:xfrm>
        </p:spPr>
        <p:txBody>
          <a:bodyPr/>
          <a:lstStyle/>
          <a:p>
            <a:pPr algn="ctr"/>
            <a:r>
              <a:rPr lang="en-US" b="1" dirty="0" err="1" smtClean="0">
                <a:solidFill>
                  <a:srgbClr val="C00000"/>
                </a:solidFill>
                <a:latin typeface="Arbat-Bold" pitchFamily="2" charset="0"/>
              </a:rPr>
              <a:t>Shupegina</a:t>
            </a: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  N.V.</a:t>
            </a:r>
          </a:p>
          <a:p>
            <a:pPr algn="ctr"/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School </a:t>
            </a:r>
            <a:r>
              <a:rPr lang="ru-RU" b="1" dirty="0" smtClean="0">
                <a:solidFill>
                  <a:srgbClr val="C00000"/>
                </a:solidFill>
              </a:rPr>
              <a:t>№</a:t>
            </a: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5</a:t>
            </a:r>
          </a:p>
          <a:p>
            <a:pPr algn="ctr"/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Berezniki</a:t>
            </a:r>
          </a:p>
          <a:p>
            <a:pPr algn="ctr"/>
            <a:r>
              <a:rPr lang="en-US" b="1" dirty="0" err="1" smtClean="0">
                <a:solidFill>
                  <a:srgbClr val="C00000"/>
                </a:solidFill>
                <a:latin typeface="Arbat-Bold" pitchFamily="2" charset="0"/>
              </a:rPr>
              <a:t>Permski</a:t>
            </a: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Arbat-Bold" pitchFamily="2" charset="0"/>
              </a:rPr>
              <a:t>krai</a:t>
            </a:r>
            <a:endParaRPr lang="en-US" b="1" dirty="0" smtClean="0">
              <a:solidFill>
                <a:srgbClr val="C00000"/>
              </a:solidFill>
              <a:latin typeface="Arbat-Bold" pitchFamily="2" charset="0"/>
            </a:endParaRPr>
          </a:p>
          <a:p>
            <a:pPr algn="ctr"/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201</a:t>
            </a:r>
            <a:r>
              <a:rPr lang="ru-RU" b="1" dirty="0" smtClean="0">
                <a:solidFill>
                  <a:srgbClr val="C00000"/>
                </a:solidFill>
                <a:latin typeface="Arbat-Bold" pitchFamily="2" charset="0"/>
              </a:rPr>
              <a:t>3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85728"/>
            <a:ext cx="7643866" cy="1000132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latin typeface="Arbat-Bold" pitchFamily="2" charset="0"/>
              </a:rPr>
              <a:t>a cosmonaut or an astronaut </a:t>
            </a:r>
            <a:endParaRPr lang="ru-RU" sz="4000" b="1" dirty="0">
              <a:solidFill>
                <a:srgbClr val="00B050"/>
              </a:solidFill>
            </a:endParaRPr>
          </a:p>
        </p:txBody>
      </p:sp>
      <p:pic>
        <p:nvPicPr>
          <p:cNvPr id="4" name="Picture 5" descr="cartoon-astronaut-7e51e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1428736"/>
            <a:ext cx="3929090" cy="51455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71480"/>
            <a:ext cx="6316662" cy="4857784"/>
          </a:xfrm>
        </p:spPr>
        <p:txBody>
          <a:bodyPr/>
          <a:lstStyle/>
          <a:p>
            <a:endParaRPr lang="ru-RU" sz="4000" dirty="0"/>
          </a:p>
        </p:txBody>
      </p:sp>
      <p:sp>
        <p:nvSpPr>
          <p:cNvPr id="3" name="Овал 2"/>
          <p:cNvSpPr/>
          <p:nvPr/>
        </p:nvSpPr>
        <p:spPr>
          <a:xfrm>
            <a:off x="2285984" y="857232"/>
            <a:ext cx="4357718" cy="35719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Who else</a:t>
            </a:r>
          </a:p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can be </a:t>
            </a:r>
          </a:p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famous?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85728"/>
            <a:ext cx="7143800" cy="714380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Arbat-Bold" pitchFamily="2" charset="0"/>
              </a:rPr>
              <a:t>Why are they famous?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000496" y="2500306"/>
            <a:ext cx="1785950" cy="121444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They</a:t>
            </a:r>
            <a:endParaRPr lang="ru-RU" b="1" dirty="0">
              <a:solidFill>
                <a:srgbClr val="C0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>
            <a:off x="2714612" y="3071810"/>
            <a:ext cx="1357322" cy="3572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 flipH="1" flipV="1">
            <a:off x="4572794" y="2142322"/>
            <a:ext cx="71438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 flipH="1" flipV="1">
            <a:off x="5649699" y="1779797"/>
            <a:ext cx="749355" cy="90448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3" idx="6"/>
          </p:cNvCxnSpPr>
          <p:nvPr/>
        </p:nvCxnSpPr>
        <p:spPr>
          <a:xfrm>
            <a:off x="5786446" y="3107529"/>
            <a:ext cx="1357322" cy="3571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429256" y="3643314"/>
            <a:ext cx="1428760" cy="121444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4286248" y="4286256"/>
            <a:ext cx="114300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2970774" y="3387152"/>
            <a:ext cx="1177983" cy="169030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0800000">
            <a:off x="3071802" y="2214554"/>
            <a:ext cx="1118804" cy="4636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1214414" y="2714620"/>
            <a:ext cx="1500198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write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857356" y="1643050"/>
            <a:ext cx="1500198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build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143372" y="1285860"/>
            <a:ext cx="1500198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create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857356" y="4857760"/>
            <a:ext cx="1643074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compose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286248" y="4929198"/>
            <a:ext cx="1571636" cy="6429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discover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00826" y="1571612"/>
            <a:ext cx="1500198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found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143768" y="2786058"/>
            <a:ext cx="1500198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invent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572264" y="4929198"/>
            <a:ext cx="1785950" cy="6429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introduce</a:t>
            </a:r>
            <a:endParaRPr lang="ru-RU" sz="2400" b="1" dirty="0">
              <a:solidFill>
                <a:srgbClr val="0070C0"/>
              </a:solidFill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 rot="10800000" flipV="1">
            <a:off x="2214546" y="3357562"/>
            <a:ext cx="1857388" cy="4286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Скругленный прямоугольник 48"/>
          <p:cNvSpPr/>
          <p:nvPr/>
        </p:nvSpPr>
        <p:spPr>
          <a:xfrm>
            <a:off x="500034" y="3643314"/>
            <a:ext cx="1714512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set  records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7072330" y="3643314"/>
            <a:ext cx="1928826" cy="8572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Arbat-Bold" pitchFamily="2" charset="0"/>
              </a:rPr>
              <a:t>reorganise</a:t>
            </a:r>
            <a:endParaRPr lang="ru-RU" sz="2400" b="1" dirty="0">
              <a:solidFill>
                <a:srgbClr val="0070C0"/>
              </a:solidFill>
            </a:endParaRPr>
          </a:p>
        </p:txBody>
      </p:sp>
      <p:cxnSp>
        <p:nvCxnSpPr>
          <p:cNvPr id="60" name="Прямая со стрелкой 59"/>
          <p:cNvCxnSpPr/>
          <p:nvPr/>
        </p:nvCxnSpPr>
        <p:spPr>
          <a:xfrm>
            <a:off x="5715008" y="3357562"/>
            <a:ext cx="1357322" cy="67866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9" grpId="0" animBg="1"/>
      <p:bldP spid="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857232"/>
            <a:ext cx="6316662" cy="2571768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Let’s speak about famous Russian people</a:t>
            </a:r>
            <a:r>
              <a:rPr lang="ru-RU" sz="4000" b="1" dirty="0" smtClean="0">
                <a:solidFill>
                  <a:srgbClr val="C00000"/>
                </a:solidFill>
                <a:latin typeface="Arbat-Bold" pitchFamily="2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Arbat-Bold" pitchFamily="2" charset="0"/>
              </a:rPr>
            </a:br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Do you know their names? 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3000372"/>
            <a:ext cx="5572164" cy="1143000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World – famous Russian composers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3" name="Picture 2" descr="http://img1.liveinternet.ru/images/attach/c/2/73/286/73286735_4000491_chaikovski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4942" y="4286256"/>
            <a:ext cx="1571636" cy="20902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6" descr="http://pln-pskov.ru/pictures/06267208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0" y="285728"/>
            <a:ext cx="1643074" cy="2073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10" descr="http://www.pskovlib.ru/calendar2011/pix/september01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86578" y="571480"/>
            <a:ext cx="1916629" cy="1785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14" descr="http://scienceandsymphonies.files.wordpress.com/2011/01/borodin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58082" y="3429000"/>
            <a:ext cx="1533536" cy="2143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4" descr="http://bestmusiclibrary.ru/uploads/posts/2011-06/1307552517_glinka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34" y="3500438"/>
            <a:ext cx="1531159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8" descr="http://free-classic.ru/pics/posters/rachmaninov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714612" y="4143380"/>
            <a:ext cx="1428760" cy="21621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12" descr="http://www.vinylrevinyl.com/wp-content/uploads/2008/10/nikolai-rimsky-korsakov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7158" y="357166"/>
            <a:ext cx="2071702" cy="20717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Овал 10"/>
          <p:cNvSpPr/>
          <p:nvPr/>
        </p:nvSpPr>
        <p:spPr>
          <a:xfrm>
            <a:off x="285720" y="285728"/>
            <a:ext cx="428628" cy="35719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714744" y="214290"/>
            <a:ext cx="428628" cy="35719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643702" y="428604"/>
            <a:ext cx="428628" cy="35719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286644" y="3357562"/>
            <a:ext cx="428628" cy="35719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7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072066" y="4143380"/>
            <a:ext cx="428628" cy="35719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6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714612" y="4071942"/>
            <a:ext cx="428628" cy="35719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5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00034" y="3500438"/>
            <a:ext cx="428628" cy="35719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4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143108" y="6215082"/>
            <a:ext cx="2571768" cy="64291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b="1" dirty="0" err="1" smtClean="0">
                <a:solidFill>
                  <a:srgbClr val="0070C0"/>
                </a:solidFill>
                <a:latin typeface="Arbat-Bold" pitchFamily="2" charset="0"/>
              </a:rPr>
              <a:t>Rakhmaninoff</a:t>
            </a: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 S.V.</a:t>
            </a:r>
          </a:p>
        </p:txBody>
      </p:sp>
      <p:sp>
        <p:nvSpPr>
          <p:cNvPr id="19" name="Овал 18"/>
          <p:cNvSpPr/>
          <p:nvPr/>
        </p:nvSpPr>
        <p:spPr>
          <a:xfrm>
            <a:off x="5000628" y="6215082"/>
            <a:ext cx="2571768" cy="64291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Tchaikovsky P.I.</a:t>
            </a:r>
          </a:p>
        </p:txBody>
      </p:sp>
      <p:sp>
        <p:nvSpPr>
          <p:cNvPr id="20" name="Овал 19"/>
          <p:cNvSpPr/>
          <p:nvPr/>
        </p:nvSpPr>
        <p:spPr>
          <a:xfrm>
            <a:off x="6929454" y="5500702"/>
            <a:ext cx="2214546" cy="57150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Borodin A.P.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0" y="5500702"/>
            <a:ext cx="2571768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Glinka M.I.</a:t>
            </a:r>
          </a:p>
        </p:txBody>
      </p:sp>
      <p:sp>
        <p:nvSpPr>
          <p:cNvPr id="22" name="Овал 21"/>
          <p:cNvSpPr/>
          <p:nvPr/>
        </p:nvSpPr>
        <p:spPr>
          <a:xfrm>
            <a:off x="6572232" y="2357430"/>
            <a:ext cx="2571768" cy="57150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Shostakovich D.D.</a:t>
            </a:r>
          </a:p>
        </p:txBody>
      </p:sp>
      <p:sp>
        <p:nvSpPr>
          <p:cNvPr id="23" name="Овал 22"/>
          <p:cNvSpPr/>
          <p:nvPr/>
        </p:nvSpPr>
        <p:spPr>
          <a:xfrm>
            <a:off x="3214678" y="2357430"/>
            <a:ext cx="3214710" cy="57150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Mussorgsky</a:t>
            </a:r>
            <a:r>
              <a:rPr lang="ru-RU" b="1" dirty="0" smtClean="0">
                <a:solidFill>
                  <a:srgbClr val="0070C0"/>
                </a:solidFill>
                <a:latin typeface="Arbat-Bold" pitchFamily="2" charset="0"/>
              </a:rPr>
              <a:t> </a:t>
            </a: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M.P.</a:t>
            </a:r>
          </a:p>
        </p:txBody>
      </p:sp>
      <p:sp>
        <p:nvSpPr>
          <p:cNvPr id="24" name="Овал 23"/>
          <p:cNvSpPr/>
          <p:nvPr/>
        </p:nvSpPr>
        <p:spPr>
          <a:xfrm>
            <a:off x="0" y="2357430"/>
            <a:ext cx="2928926" cy="57150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Rimsky-Korsakov  N.A.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0"/>
                            </p:stCondLst>
                            <p:childTnLst>
                              <p:par>
                                <p:cTn id="5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4000"/>
                            </p:stCondLst>
                            <p:childTnLst>
                              <p:par>
                                <p:cTn id="6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8239" y="357166"/>
            <a:ext cx="7805761" cy="928694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Arbat-Bold" pitchFamily="2" charset="0"/>
              </a:rPr>
              <a:t>Guess the composer </a:t>
            </a: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29058" y="1571612"/>
            <a:ext cx="4800612" cy="4883153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He created wonderful music: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 10 operas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 3 ballets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 6 symphonies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 7 symphonic poems and</a:t>
            </a:r>
            <a:r>
              <a:rPr lang="ru-RU" sz="2400" b="1" dirty="0" smtClean="0">
                <a:solidFill>
                  <a:srgbClr val="0070C0"/>
                </a:solidFill>
                <a:latin typeface="Arbat-Bold" pitchFamily="2" charset="0"/>
              </a:rPr>
              <a:t> 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many other musical pieces</a:t>
            </a:r>
          </a:p>
          <a:p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“Eugene </a:t>
            </a:r>
            <a:r>
              <a:rPr lang="en-US" sz="2400" b="1" dirty="0" err="1" smtClean="0">
                <a:solidFill>
                  <a:srgbClr val="0070C0"/>
                </a:solidFill>
                <a:latin typeface="Arbat-Bold" pitchFamily="2" charset="0"/>
              </a:rPr>
              <a:t>Onegin</a:t>
            </a: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”, “Swan 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Lake”, “The </a:t>
            </a:r>
            <a:r>
              <a:rPr lang="en-US" sz="2400" b="1" dirty="0" err="1" smtClean="0">
                <a:solidFill>
                  <a:srgbClr val="0070C0"/>
                </a:solidFill>
                <a:latin typeface="Arbat-Bold" pitchFamily="2" charset="0"/>
              </a:rPr>
              <a:t>Nutcraker</a:t>
            </a: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”, 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“The Sleeping Beauty” are 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his musical masterpieces. </a:t>
            </a:r>
          </a:p>
          <a:p>
            <a:endParaRPr lang="ru-RU" sz="1800" b="1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5" name="Picture 2" descr="http://www.intoclassics.net/_nw/166/978816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428736"/>
            <a:ext cx="2920496" cy="4525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Лента лицом вниз 5"/>
          <p:cNvSpPr/>
          <p:nvPr/>
        </p:nvSpPr>
        <p:spPr>
          <a:xfrm>
            <a:off x="3143240" y="857232"/>
            <a:ext cx="5786478" cy="571504"/>
          </a:xfrm>
          <a:prstGeom prst="ribb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Tchaikovsky P.I.  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571604" y="1785926"/>
            <a:ext cx="6715172" cy="242889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571744"/>
            <a:ext cx="6500858" cy="1285884"/>
          </a:xfrm>
        </p:spPr>
        <p:txBody>
          <a:bodyPr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Arbat-Bold" pitchFamily="2" charset="0"/>
              </a:rPr>
              <a:t>We are proud of great Russian artists. They’ve created lots of realistic, poetic paintings.</a:t>
            </a:r>
            <a:br>
              <a:rPr lang="en-US" sz="2400" b="1" dirty="0" smtClean="0">
                <a:solidFill>
                  <a:srgbClr val="C00000"/>
                </a:solidFill>
                <a:latin typeface="Arbat-Bold" pitchFamily="2" charset="0"/>
              </a:rPr>
            </a:br>
            <a:r>
              <a:rPr lang="en-US" sz="2400" b="1" dirty="0" smtClean="0">
                <a:solidFill>
                  <a:srgbClr val="C00000"/>
                </a:solidFill>
                <a:latin typeface="Arbat-Bold" pitchFamily="2" charset="0"/>
              </a:rPr>
              <a:t>Who are they?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57158" y="285728"/>
            <a:ext cx="2857520" cy="57150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Arbat-Bold" pitchFamily="2" charset="0"/>
              </a:rPr>
              <a:t>Levitan</a:t>
            </a: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 I.I.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86116" y="6000768"/>
            <a:ext cx="2643206" cy="57150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Arbat-Bold" pitchFamily="2" charset="0"/>
              </a:rPr>
              <a:t>?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357818" y="5072074"/>
            <a:ext cx="3571900" cy="57150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Arbat-Bold" pitchFamily="2" charset="0"/>
              </a:rPr>
              <a:t>Savrasov</a:t>
            </a: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 A.K.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14282" y="4929198"/>
            <a:ext cx="3857652" cy="78581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Arbat-Bold" pitchFamily="2" charset="0"/>
              </a:rPr>
              <a:t>Aivazovsky</a:t>
            </a: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 I.K.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071802" y="1000108"/>
            <a:ext cx="3143272" cy="57150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Arbat-Bold" pitchFamily="2" charset="0"/>
              </a:rPr>
              <a:t>Repin</a:t>
            </a: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 I.E.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000760" y="357166"/>
            <a:ext cx="2928958" cy="57150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Arbat-Bold" pitchFamily="2" charset="0"/>
              </a:rPr>
              <a:t>Surikov</a:t>
            </a: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 V.I.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500306"/>
            <a:ext cx="6316662" cy="796908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Name the artist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deti.spb.ru/photo/37-11-1m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357166"/>
            <a:ext cx="8143932" cy="59228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Овал 2"/>
          <p:cNvSpPr/>
          <p:nvPr/>
        </p:nvSpPr>
        <p:spPr>
          <a:xfrm rot="21155140">
            <a:off x="442215" y="6001300"/>
            <a:ext cx="3357586" cy="428628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Arbat-Bold" pitchFamily="2" charset="0"/>
              </a:rPr>
              <a:t>Levitan</a:t>
            </a: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 I.I.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http://www.sergeykalistratov.ru/9v8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785794"/>
            <a:ext cx="8462619" cy="5500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Овал 3"/>
          <p:cNvSpPr/>
          <p:nvPr/>
        </p:nvSpPr>
        <p:spPr>
          <a:xfrm rot="21248674">
            <a:off x="708702" y="6033265"/>
            <a:ext cx="3878438" cy="428628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Arbat-Bold" pitchFamily="2" charset="0"/>
              </a:rPr>
              <a:t>Aivazovsky</a:t>
            </a: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 I.K.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428736"/>
            <a:ext cx="7388232" cy="2143140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К учебнику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New Millennium English-7</a:t>
            </a:r>
            <a:b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</a:br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Unit 10 lesson 2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http://relax.wood.ru/art/shishkin_i/utro_v_sosnovom_lesu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571480"/>
            <a:ext cx="8582037" cy="57864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Овал 3"/>
          <p:cNvSpPr/>
          <p:nvPr/>
        </p:nvSpPr>
        <p:spPr>
          <a:xfrm rot="21390805">
            <a:off x="857224" y="6000768"/>
            <a:ext cx="3500462" cy="571504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Arbat-Bold" pitchFamily="2" charset="0"/>
              </a:rPr>
              <a:t>Shishkin</a:t>
            </a: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 I.I. 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://s46.radikal.ru/i111/1008/3b/7c4c66b4d2a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142852"/>
            <a:ext cx="6429420" cy="63759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Овал 4"/>
          <p:cNvSpPr/>
          <p:nvPr/>
        </p:nvSpPr>
        <p:spPr>
          <a:xfrm rot="21187526">
            <a:off x="1712612" y="6041107"/>
            <a:ext cx="3591466" cy="571504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Arbat-Bold" pitchFamily="2" charset="0"/>
              </a:rPr>
              <a:t>Savrasov</a:t>
            </a:r>
            <a:r>
              <a:rPr lang="en-US" sz="2400" b="1" dirty="0" smtClean="0">
                <a:solidFill>
                  <a:srgbClr val="0070C0"/>
                </a:solidFill>
                <a:latin typeface="Arbat-Bold" pitchFamily="2" charset="0"/>
              </a:rPr>
              <a:t> A.K.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642918"/>
            <a:ext cx="6316662" cy="5072098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Hundreds of Russian</a:t>
            </a:r>
            <a:b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</a:br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 scientists discovered a lot of things and made numerous  inventions.</a:t>
            </a:r>
            <a:b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</a:br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Do you know their achievements?</a:t>
            </a:r>
            <a:b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</a:br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 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2547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Match and make up sentences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428736"/>
            <a:ext cx="4040188" cy="857255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bat-Bold" pitchFamily="2" charset="0"/>
              </a:rPr>
              <a:t>Scientists’ names</a:t>
            </a:r>
            <a:endParaRPr lang="ru-RU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34" y="2143116"/>
            <a:ext cx="4040188" cy="3951288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1 </a:t>
            </a:r>
            <a:r>
              <a:rPr lang="en-US" b="1" dirty="0" err="1" smtClean="0">
                <a:solidFill>
                  <a:srgbClr val="C00000"/>
                </a:solidFill>
                <a:latin typeface="Arbat-Bold" pitchFamily="2" charset="0"/>
              </a:rPr>
              <a:t>Lomonosov</a:t>
            </a: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 M.V.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2 Mendeleyev D.I.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3 Popov A.S.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4 </a:t>
            </a:r>
            <a:r>
              <a:rPr lang="en-US" b="1" dirty="0" err="1" smtClean="0">
                <a:solidFill>
                  <a:srgbClr val="C00000"/>
                </a:solidFill>
                <a:latin typeface="Arbat-Bold" pitchFamily="2" charset="0"/>
              </a:rPr>
              <a:t>Tsialkovsky</a:t>
            </a: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 K.E.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5 Pavlov I.P.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6 Sakharov A.D.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7 </a:t>
            </a:r>
            <a:r>
              <a:rPr lang="en-US" b="1" dirty="0" err="1" smtClean="0">
                <a:solidFill>
                  <a:srgbClr val="C00000"/>
                </a:solidFill>
                <a:latin typeface="Arbat-Bold" pitchFamily="2" charset="0"/>
              </a:rPr>
              <a:t>Michurin</a:t>
            </a: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 I.V. 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57752" y="857232"/>
            <a:ext cx="4041775" cy="1357322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  <a:latin typeface="Arbat-Bold" pitchFamily="2" charset="0"/>
              </a:rPr>
              <a:t>achievements</a:t>
            </a:r>
            <a:endParaRPr lang="ru-RU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basis of the modern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Russian Language 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rockets </a:t>
            </a:r>
          </a:p>
          <a:p>
            <a:r>
              <a:rPr lang="en-US" dirty="0" smtClean="0">
                <a:solidFill>
                  <a:srgbClr val="0070C0"/>
                </a:solidFill>
                <a:latin typeface="Arbat-Bold" pitchFamily="2" charset="0"/>
              </a:rPr>
              <a:t> </a:t>
            </a: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reflex system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hydrogen bomb 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selection 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radio 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periodic table of elements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Key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428736"/>
            <a:ext cx="4040188" cy="63976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rbat-Bold" pitchFamily="2" charset="0"/>
              </a:rPr>
              <a:t>Scientists’ names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34" y="2143116"/>
            <a:ext cx="3286148" cy="3571900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1 </a:t>
            </a:r>
            <a:r>
              <a:rPr lang="en-US" b="1" dirty="0" err="1" smtClean="0">
                <a:solidFill>
                  <a:srgbClr val="C00000"/>
                </a:solidFill>
                <a:latin typeface="Arbat-Bold" pitchFamily="2" charset="0"/>
              </a:rPr>
              <a:t>Lomonosov</a:t>
            </a: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 M.V.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2 Mendeleyev D.I.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3 Popov A.S.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4 </a:t>
            </a:r>
            <a:r>
              <a:rPr lang="en-US" b="1" dirty="0" err="1" smtClean="0">
                <a:solidFill>
                  <a:srgbClr val="C00000"/>
                </a:solidFill>
                <a:latin typeface="Arbat-Bold" pitchFamily="2" charset="0"/>
              </a:rPr>
              <a:t>Tsialkovsky</a:t>
            </a: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 K.E.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5 Pavlov I.P.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6 Sakharov A.D.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7 </a:t>
            </a:r>
            <a:r>
              <a:rPr lang="en-US" b="1" dirty="0" err="1" smtClean="0">
                <a:solidFill>
                  <a:srgbClr val="C00000"/>
                </a:solidFill>
                <a:latin typeface="Arbat-Bold" pitchFamily="2" charset="0"/>
              </a:rPr>
              <a:t>Michurin</a:t>
            </a:r>
            <a:r>
              <a:rPr lang="en-US" b="1" dirty="0" smtClean="0">
                <a:solidFill>
                  <a:srgbClr val="C00000"/>
                </a:solidFill>
                <a:latin typeface="Arbat-Bold" pitchFamily="2" charset="0"/>
              </a:rPr>
              <a:t> I.V. </a:t>
            </a:r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1428736"/>
            <a:ext cx="4041775" cy="63976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Arbat-Bold" pitchFamily="2" charset="0"/>
              </a:rPr>
              <a:t>achievements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857620" y="2143116"/>
            <a:ext cx="5114932" cy="3951288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basis of the modern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Russian Language 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rockets </a:t>
            </a:r>
          </a:p>
          <a:p>
            <a:r>
              <a:rPr lang="en-US" dirty="0" smtClean="0">
                <a:solidFill>
                  <a:srgbClr val="0070C0"/>
                </a:solidFill>
                <a:latin typeface="Arbat-Bold" pitchFamily="2" charset="0"/>
              </a:rPr>
              <a:t> </a:t>
            </a: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reflex system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hydrogen bomb 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selection 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radio 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periodic table of elements</a:t>
            </a:r>
          </a:p>
          <a:p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339752" y="2276872"/>
            <a:ext cx="1589306" cy="8214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339752" y="2852936"/>
            <a:ext cx="1877338" cy="21442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763688" y="3140968"/>
            <a:ext cx="2304256" cy="13681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1835696" y="3212976"/>
            <a:ext cx="2232248" cy="78695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123728" y="4077072"/>
            <a:ext cx="1872208" cy="9321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2267744" y="2780928"/>
            <a:ext cx="1656184" cy="78809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2123728" y="3645024"/>
            <a:ext cx="2016224" cy="7920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4638"/>
            <a:ext cx="8226425" cy="1868478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Say what other famous Russians  you know about and why they are famous.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2500306"/>
            <a:ext cx="6500858" cy="321471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Use the plan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Name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Lives /lived (date, place)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 Does/did ( what, when)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70C0"/>
                </a:solidFill>
                <a:latin typeface="Arbat-Bold" pitchFamily="2" charset="0"/>
              </a:rPr>
              <a:t>Why is/was it important?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500306"/>
            <a:ext cx="8226425" cy="1143000"/>
          </a:xfrm>
        </p:spPr>
        <p:txBody>
          <a:bodyPr/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Arbat-Bold" pitchFamily="2" charset="0"/>
              </a:rPr>
              <a:t>Great</a:t>
            </a:r>
            <a:r>
              <a:rPr lang="ru-RU" sz="6000" b="1" dirty="0" smtClean="0">
                <a:solidFill>
                  <a:srgbClr val="C00000"/>
                </a:solidFill>
                <a:latin typeface="Arbat-Bold" pitchFamily="2" charset="0"/>
              </a:rPr>
              <a:t>!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0"/>
            <a:ext cx="6316662" cy="428604"/>
          </a:xfrm>
        </p:spPr>
        <p:txBody>
          <a:bodyPr/>
          <a:lstStyle/>
          <a:p>
            <a:r>
              <a:rPr lang="ru-RU" sz="1800" b="1" dirty="0" smtClean="0">
                <a:solidFill>
                  <a:srgbClr val="0070C0"/>
                </a:solidFill>
              </a:rPr>
              <a:t>РЕСУРСЫ</a:t>
            </a:r>
            <a:endParaRPr lang="ru-RU" sz="18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501122" cy="6429396"/>
          </a:xfrm>
        </p:spPr>
        <p:txBody>
          <a:bodyPr/>
          <a:lstStyle/>
          <a:p>
            <a:r>
              <a:rPr lang="en-US" sz="1400" dirty="0" smtClean="0">
                <a:hlinkClick r:id="rId2"/>
              </a:rPr>
              <a:t>http://www.clipartoday.com/_thumbs/020/Cartoons/occupations/science/scientist_tnb.png</a:t>
            </a:r>
            <a:endParaRPr lang="ru-RU" sz="1400" dirty="0" smtClean="0"/>
          </a:p>
          <a:p>
            <a:r>
              <a:rPr lang="en-US" sz="1400" dirty="0" smtClean="0">
                <a:hlinkClick r:id="rId3"/>
              </a:rPr>
              <a:t>http://www.cadvancedsolutions.com/images/drafter_derek.gif</a:t>
            </a:r>
            <a:endParaRPr lang="ru-RU" sz="1400" dirty="0" smtClean="0"/>
          </a:p>
          <a:p>
            <a:r>
              <a:rPr lang="en-US" sz="1400" dirty="0" smtClean="0">
                <a:hlinkClick r:id="rId4"/>
              </a:rPr>
              <a:t>http://www.cigarnightonline.com/wp-content/gallery/misc-pictures/politician.jpg</a:t>
            </a:r>
            <a:endParaRPr lang="ru-RU" sz="1400" dirty="0" smtClean="0"/>
          </a:p>
          <a:p>
            <a:r>
              <a:rPr lang="en-US" sz="1400" dirty="0" smtClean="0">
                <a:hlinkClick r:id="rId5"/>
              </a:rPr>
              <a:t>http://northwestpride.files.wordpress.com/2010/06/4174-male-artist-drawing-a-smiley-face-on-canvas-with-a-paintbrush-clipart.jpg</a:t>
            </a:r>
            <a:endParaRPr lang="ru-RU" sz="1400" dirty="0" smtClean="0"/>
          </a:p>
          <a:p>
            <a:r>
              <a:rPr lang="en-US" sz="1400" dirty="0" smtClean="0">
                <a:hlinkClick r:id="rId6"/>
              </a:rPr>
              <a:t>http://www.raduga-ufa.ru/wp-content/uploads/arhitektor.jpg</a:t>
            </a:r>
            <a:endParaRPr lang="ru-RU" sz="1400" dirty="0" smtClean="0"/>
          </a:p>
          <a:p>
            <a:r>
              <a:rPr lang="en-US" sz="1400" dirty="0" smtClean="0">
                <a:hlinkClick r:id="rId7"/>
              </a:rPr>
              <a:t>http://www.cobbk12.org/Simpson/Teacher%20Sites/Web.mythology/musician.jpg</a:t>
            </a:r>
            <a:endParaRPr lang="en-US" sz="1400" dirty="0" smtClean="0"/>
          </a:p>
          <a:p>
            <a:r>
              <a:rPr lang="en-US" sz="1400" dirty="0" smtClean="0">
                <a:hlinkClick r:id="rId8"/>
              </a:rPr>
              <a:t>http://img1.liveinternet.ru/images/attach/c/2/73/286/73286735_4000491_chaikovskii.jpg</a:t>
            </a:r>
            <a:endParaRPr lang="en-US" sz="1400" dirty="0" smtClean="0"/>
          </a:p>
          <a:p>
            <a:r>
              <a:rPr lang="en-US" sz="1400" dirty="0" smtClean="0">
                <a:hlinkClick r:id="rId9"/>
              </a:rPr>
              <a:t>http://bestmusiclibrary.ru/uploads/posts/2011-06/1307552517_glinka.jpg</a:t>
            </a:r>
            <a:endParaRPr lang="en-US" sz="1400" dirty="0" smtClean="0"/>
          </a:p>
          <a:p>
            <a:r>
              <a:rPr lang="en-US" sz="1400" dirty="0" smtClean="0">
                <a:hlinkClick r:id="rId10"/>
              </a:rPr>
              <a:t>http://pln-pskov.ru/pictures/0626720800.jpg</a:t>
            </a:r>
            <a:endParaRPr lang="en-US" sz="1400" dirty="0" smtClean="0"/>
          </a:p>
          <a:p>
            <a:r>
              <a:rPr lang="en-US" sz="1400" dirty="0" smtClean="0">
                <a:hlinkClick r:id="rId11"/>
              </a:rPr>
              <a:t>http://free-classic.ru/pics/posters/rachmaninov.jpg</a:t>
            </a:r>
            <a:endParaRPr lang="en-US" sz="1400" dirty="0" smtClean="0"/>
          </a:p>
          <a:p>
            <a:r>
              <a:rPr lang="en-US" sz="1400" dirty="0" smtClean="0">
                <a:hlinkClick r:id="rId12"/>
              </a:rPr>
              <a:t>http://www.pskovlib.ru/calendar2011/pix/september019.jpg</a:t>
            </a:r>
            <a:endParaRPr lang="en-US" sz="1400" dirty="0" smtClean="0"/>
          </a:p>
          <a:p>
            <a:r>
              <a:rPr lang="en-US" sz="1400" dirty="0" smtClean="0">
                <a:hlinkClick r:id="rId13"/>
              </a:rPr>
              <a:t>http://www.vinylrevinyl.com/wp-content/uploads/2008/10/nikolai-rimsky-korsakov.jpg</a:t>
            </a:r>
            <a:endParaRPr lang="en-US" sz="1400" dirty="0" smtClean="0"/>
          </a:p>
          <a:p>
            <a:r>
              <a:rPr lang="en-US" sz="1400" dirty="0" smtClean="0">
                <a:hlinkClick r:id="rId14"/>
              </a:rPr>
              <a:t>http://scienceandsymphonies.files.wordpress.com/2011/01/borodin1.jpg</a:t>
            </a:r>
            <a:endParaRPr lang="en-US" sz="1400" dirty="0" smtClean="0"/>
          </a:p>
          <a:p>
            <a:r>
              <a:rPr lang="en-US" sz="1400" dirty="0" smtClean="0">
                <a:hlinkClick r:id="rId15"/>
              </a:rPr>
              <a:t>http://www.deti.spb.ru/photo/37-11-1m.jpg</a:t>
            </a:r>
            <a:endParaRPr lang="en-US" sz="1400" dirty="0" smtClean="0"/>
          </a:p>
          <a:p>
            <a:r>
              <a:rPr lang="en-US" sz="1400" dirty="0" smtClean="0">
                <a:hlinkClick r:id="rId16"/>
              </a:rPr>
              <a:t>http://www.sergeykalistratov.ru/9v800.jpg</a:t>
            </a:r>
            <a:endParaRPr lang="en-US" sz="1400" dirty="0" smtClean="0"/>
          </a:p>
          <a:p>
            <a:r>
              <a:rPr lang="en-US" sz="1400" dirty="0" smtClean="0">
                <a:hlinkClick r:id="rId17"/>
              </a:rPr>
              <a:t>http://s46.radikal.ru/i111/1008/3b/7c4c66b4d2a0.jpg</a:t>
            </a:r>
            <a:endParaRPr lang="en-US" sz="1400" dirty="0" smtClean="0"/>
          </a:p>
          <a:p>
            <a:r>
              <a:rPr lang="en-US" sz="1400" dirty="0" smtClean="0">
                <a:hlinkClick r:id="rId18"/>
              </a:rPr>
              <a:t>http://relax.wood.ru/art/shishkin_i/utro_v_sosnovom_lesu.jpg</a:t>
            </a:r>
            <a:endParaRPr lang="en-US" sz="1400" dirty="0" smtClean="0"/>
          </a:p>
          <a:p>
            <a:r>
              <a:rPr lang="en-US" sz="1400" dirty="0" smtClean="0">
                <a:hlinkClick r:id="rId19"/>
              </a:rPr>
              <a:t>http://www.intoclassics.net/_nw/166/97881612.jpg</a:t>
            </a:r>
            <a:endParaRPr lang="en-US" sz="1400" dirty="0" smtClean="0"/>
          </a:p>
          <a:p>
            <a:r>
              <a:rPr lang="en-US" sz="1400" dirty="0" smtClean="0">
                <a:hlinkClick r:id="rId20"/>
              </a:rPr>
              <a:t>http://image.yaymicro.com/rz_512x512/0/7e5/cartoon-astronaut-7e51e9.jp</a:t>
            </a:r>
            <a:endParaRPr lang="ru-RU" sz="1400" dirty="0" smtClean="0"/>
          </a:p>
          <a:p>
            <a:endParaRPr lang="ru-RU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715404" cy="3714776"/>
          </a:xfrm>
        </p:spPr>
        <p:txBody>
          <a:bodyPr/>
          <a:lstStyle/>
          <a:p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There are a lot of talented</a:t>
            </a:r>
            <a:b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</a:br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 people.</a:t>
            </a:r>
            <a:b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</a:br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They become famous. </a:t>
            </a:r>
            <a:b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</a:br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They bring glory to their country.</a:t>
            </a:r>
            <a:b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</a:br>
            <a:r>
              <a:rPr lang="en-US" sz="4000" b="1" dirty="0" smtClean="0">
                <a:solidFill>
                  <a:srgbClr val="C00000"/>
                </a:solidFill>
                <a:latin typeface="Arbat-Bold" pitchFamily="2" charset="0"/>
              </a:rPr>
              <a:t>Who can be famous?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85728"/>
            <a:ext cx="6316662" cy="642942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latin typeface="Arbat-Bold" pitchFamily="2" charset="0"/>
              </a:rPr>
              <a:t>a scientist</a:t>
            </a:r>
            <a:endParaRPr lang="ru-RU" sz="4000" b="1" dirty="0">
              <a:solidFill>
                <a:srgbClr val="00B050"/>
              </a:solidFill>
            </a:endParaRPr>
          </a:p>
        </p:txBody>
      </p:sp>
      <p:pic>
        <p:nvPicPr>
          <p:cNvPr id="5122" name="Picture 2" descr="http://www.clipartoday.com/_thumbs/020/Cartoons/occupations/science/scientist_tnb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74" y="1000108"/>
            <a:ext cx="3929090" cy="392909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85728"/>
            <a:ext cx="6316662" cy="928694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latin typeface="Arbat-Bold" pitchFamily="2" charset="0"/>
              </a:rPr>
              <a:t>a writer or a poet</a:t>
            </a:r>
            <a:endParaRPr lang="ru-RU" sz="4000" b="1" dirty="0">
              <a:solidFill>
                <a:srgbClr val="00B050"/>
              </a:solidFill>
            </a:endParaRPr>
          </a:p>
        </p:txBody>
      </p:sp>
      <p:pic>
        <p:nvPicPr>
          <p:cNvPr id="4098" name="Picture 2" descr="http://www.cadvancedsolutions.com/images/drafter_dere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1736" y="1500174"/>
            <a:ext cx="3722682" cy="37296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357166"/>
            <a:ext cx="6316662" cy="785818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latin typeface="Arbat-Bold" pitchFamily="2" charset="0"/>
              </a:rPr>
              <a:t>a politician</a:t>
            </a:r>
            <a:endParaRPr lang="ru-RU" sz="4000" b="1" dirty="0">
              <a:solidFill>
                <a:srgbClr val="00B050"/>
              </a:solidFill>
            </a:endParaRPr>
          </a:p>
        </p:txBody>
      </p:sp>
      <p:pic>
        <p:nvPicPr>
          <p:cNvPr id="3074" name="Picture 2" descr="http://www.cigarnightonline.com/wp-content/gallery/misc-pictures/politicia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74" y="1428736"/>
            <a:ext cx="3508368" cy="36169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85728"/>
            <a:ext cx="7215238" cy="1143000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latin typeface="Arbat-Bold" pitchFamily="2" charset="0"/>
              </a:rPr>
              <a:t>a composer or a  musician</a:t>
            </a:r>
            <a:endParaRPr lang="ru-RU" sz="4000" b="1" dirty="0">
              <a:solidFill>
                <a:srgbClr val="00B050"/>
              </a:solidFill>
            </a:endParaRPr>
          </a:p>
        </p:txBody>
      </p:sp>
      <p:pic>
        <p:nvPicPr>
          <p:cNvPr id="36868" name="Picture 4" descr="http://www.cobbk12.org/Simpson/Teacher%20Sites/Web.mythology/musicia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50" y="1500174"/>
            <a:ext cx="3990975" cy="3810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14290"/>
            <a:ext cx="6316662" cy="785818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latin typeface="Arbat-Bold" pitchFamily="2" charset="0"/>
              </a:rPr>
              <a:t>an</a:t>
            </a:r>
            <a:r>
              <a:rPr lang="en-US" sz="3600" b="1" dirty="0" smtClean="0">
                <a:solidFill>
                  <a:srgbClr val="00B050"/>
                </a:solidFill>
                <a:latin typeface="Arbat-Bold" pitchFamily="2" charset="0"/>
              </a:rPr>
              <a:t> artist</a:t>
            </a:r>
            <a:endParaRPr lang="ru-RU" sz="3600" b="1" dirty="0">
              <a:solidFill>
                <a:srgbClr val="00B050"/>
              </a:solidFill>
            </a:endParaRPr>
          </a:p>
        </p:txBody>
      </p:sp>
      <p:pic>
        <p:nvPicPr>
          <p:cNvPr id="35842" name="Picture 2" descr="http://northwestpride.files.wordpress.com/2010/06/4174-male-artist-drawing-a-smiley-face-on-canvas-with-a-paintbrush-clipar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1071546"/>
            <a:ext cx="4286250" cy="38671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357166"/>
            <a:ext cx="6316662" cy="714380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latin typeface="Arbat-Bold" pitchFamily="2" charset="0"/>
              </a:rPr>
              <a:t>an architect </a:t>
            </a:r>
            <a:endParaRPr lang="ru-RU" sz="4000" b="1" dirty="0">
              <a:solidFill>
                <a:srgbClr val="00B050"/>
              </a:solidFill>
            </a:endParaRPr>
          </a:p>
        </p:txBody>
      </p:sp>
      <p:pic>
        <p:nvPicPr>
          <p:cNvPr id="34818" name="Picture 2" descr="http://www.raduga-ufa.ru/wp-content/uploads/arhitekto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74" y="1214422"/>
            <a:ext cx="3752850" cy="35718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heme/theme1.xml><?xml version="1.0" encoding="utf-8"?>
<a:theme xmlns:a="http://schemas.openxmlformats.org/drawingml/2006/main" name="загрузка">
  <a:themeElements>
    <a:clrScheme name="Тема Office 2">
      <a:dk1>
        <a:srgbClr val="000000"/>
      </a:dk1>
      <a:lt1>
        <a:srgbClr val="FFCC66"/>
      </a:lt1>
      <a:dk2>
        <a:srgbClr val="000000"/>
      </a:dk2>
      <a:lt2>
        <a:srgbClr val="CCCCCC"/>
      </a:lt2>
      <a:accent1>
        <a:srgbClr val="807113"/>
      </a:accent1>
      <a:accent2>
        <a:srgbClr val="994B08"/>
      </a:accent2>
      <a:accent3>
        <a:srgbClr val="FFE2B8"/>
      </a:accent3>
      <a:accent4>
        <a:srgbClr val="000000"/>
      </a:accent4>
      <a:accent5>
        <a:srgbClr val="C0BBAA"/>
      </a:accent5>
      <a:accent6>
        <a:srgbClr val="8A4306"/>
      </a:accent6>
      <a:hlink>
        <a:srgbClr val="734C00"/>
      </a:hlink>
      <a:folHlink>
        <a:srgbClr val="873529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A16B00"/>
        </a:accent1>
        <a:accent2>
          <a:srgbClr val="8C5E00"/>
        </a:accent2>
        <a:accent3>
          <a:srgbClr val="FFE2B8"/>
        </a:accent3>
        <a:accent4>
          <a:srgbClr val="000000"/>
        </a:accent4>
        <a:accent5>
          <a:srgbClr val="CDBAAA"/>
        </a:accent5>
        <a:accent6>
          <a:srgbClr val="7E5400"/>
        </a:accent6>
        <a:hlink>
          <a:srgbClr val="7A5200"/>
        </a:hlink>
        <a:folHlink>
          <a:srgbClr val="6E4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807113"/>
        </a:accent1>
        <a:accent2>
          <a:srgbClr val="994B08"/>
        </a:accent2>
        <a:accent3>
          <a:srgbClr val="FFE2B8"/>
        </a:accent3>
        <a:accent4>
          <a:srgbClr val="000000"/>
        </a:accent4>
        <a:accent5>
          <a:srgbClr val="C0BBAA"/>
        </a:accent5>
        <a:accent6>
          <a:srgbClr val="8A4306"/>
        </a:accent6>
        <a:hlink>
          <a:srgbClr val="734C00"/>
        </a:hlink>
        <a:folHlink>
          <a:srgbClr val="8735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336580"/>
        </a:accent1>
        <a:accent2>
          <a:srgbClr val="7A5200"/>
        </a:accent2>
        <a:accent3>
          <a:srgbClr val="FFE2B8"/>
        </a:accent3>
        <a:accent4>
          <a:srgbClr val="000000"/>
        </a:accent4>
        <a:accent5>
          <a:srgbClr val="ADB8C0"/>
        </a:accent5>
        <a:accent6>
          <a:srgbClr val="6E4900"/>
        </a:accent6>
        <a:hlink>
          <a:srgbClr val="503F73"/>
        </a:hlink>
        <a:folHlink>
          <a:srgbClr val="1D523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547A31"/>
        </a:accent1>
        <a:accent2>
          <a:srgbClr val="445187"/>
        </a:accent2>
        <a:accent3>
          <a:srgbClr val="FFE2B8"/>
        </a:accent3>
        <a:accent4>
          <a:srgbClr val="000000"/>
        </a:accent4>
        <a:accent5>
          <a:srgbClr val="B3BEAD"/>
        </a:accent5>
        <a:accent6>
          <a:srgbClr val="3D497A"/>
        </a:accent6>
        <a:hlink>
          <a:srgbClr val="80334A"/>
        </a:hlink>
        <a:folHlink>
          <a:srgbClr val="6141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6B00"/>
        </a:accent1>
        <a:accent2>
          <a:srgbClr val="8C5E00"/>
        </a:accent2>
        <a:accent3>
          <a:srgbClr val="FFFFFF"/>
        </a:accent3>
        <a:accent4>
          <a:srgbClr val="000000"/>
        </a:accent4>
        <a:accent5>
          <a:srgbClr val="CDBAAA"/>
        </a:accent5>
        <a:accent6>
          <a:srgbClr val="7E5400"/>
        </a:accent6>
        <a:hlink>
          <a:srgbClr val="7A5200"/>
        </a:hlink>
        <a:folHlink>
          <a:srgbClr val="6E4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07113"/>
        </a:accent1>
        <a:accent2>
          <a:srgbClr val="994B08"/>
        </a:accent2>
        <a:accent3>
          <a:srgbClr val="FFFFFF"/>
        </a:accent3>
        <a:accent4>
          <a:srgbClr val="000000"/>
        </a:accent4>
        <a:accent5>
          <a:srgbClr val="C0BBAA"/>
        </a:accent5>
        <a:accent6>
          <a:srgbClr val="8A4306"/>
        </a:accent6>
        <a:hlink>
          <a:srgbClr val="734C00"/>
        </a:hlink>
        <a:folHlink>
          <a:srgbClr val="8735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36580"/>
        </a:accent1>
        <a:accent2>
          <a:srgbClr val="7A5200"/>
        </a:accent2>
        <a:accent3>
          <a:srgbClr val="FBFBFB"/>
        </a:accent3>
        <a:accent4>
          <a:srgbClr val="000000"/>
        </a:accent4>
        <a:accent5>
          <a:srgbClr val="ADB8C0"/>
        </a:accent5>
        <a:accent6>
          <a:srgbClr val="6E4900"/>
        </a:accent6>
        <a:hlink>
          <a:srgbClr val="503F73"/>
        </a:hlink>
        <a:folHlink>
          <a:srgbClr val="1D523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47A31"/>
        </a:accent1>
        <a:accent2>
          <a:srgbClr val="445187"/>
        </a:accent2>
        <a:accent3>
          <a:srgbClr val="FFFFFF"/>
        </a:accent3>
        <a:accent4>
          <a:srgbClr val="000000"/>
        </a:accent4>
        <a:accent5>
          <a:srgbClr val="B3BEAD"/>
        </a:accent5>
        <a:accent6>
          <a:srgbClr val="3D497A"/>
        </a:accent6>
        <a:hlink>
          <a:srgbClr val="80334A"/>
        </a:hlink>
        <a:folHlink>
          <a:srgbClr val="6141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CC66"/>
      </a:lt1>
      <a:dk2>
        <a:srgbClr val="000000"/>
      </a:dk2>
      <a:lt2>
        <a:srgbClr val="CCCCCC"/>
      </a:lt2>
      <a:accent1>
        <a:srgbClr val="807113"/>
      </a:accent1>
      <a:accent2>
        <a:srgbClr val="994B08"/>
      </a:accent2>
      <a:accent3>
        <a:srgbClr val="FFE2B8"/>
      </a:accent3>
      <a:accent4>
        <a:srgbClr val="000000"/>
      </a:accent4>
      <a:accent5>
        <a:srgbClr val="C0BBAA"/>
      </a:accent5>
      <a:accent6>
        <a:srgbClr val="8A4306"/>
      </a:accent6>
      <a:hlink>
        <a:srgbClr val="734C00"/>
      </a:hlink>
      <a:folHlink>
        <a:srgbClr val="873529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A16B00"/>
        </a:accent1>
        <a:accent2>
          <a:srgbClr val="8C5E00"/>
        </a:accent2>
        <a:accent3>
          <a:srgbClr val="FFE2B8"/>
        </a:accent3>
        <a:accent4>
          <a:srgbClr val="000000"/>
        </a:accent4>
        <a:accent5>
          <a:srgbClr val="CDBAAA"/>
        </a:accent5>
        <a:accent6>
          <a:srgbClr val="7E5400"/>
        </a:accent6>
        <a:hlink>
          <a:srgbClr val="7A5200"/>
        </a:hlink>
        <a:folHlink>
          <a:srgbClr val="6E4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807113"/>
        </a:accent1>
        <a:accent2>
          <a:srgbClr val="994B08"/>
        </a:accent2>
        <a:accent3>
          <a:srgbClr val="FFE2B8"/>
        </a:accent3>
        <a:accent4>
          <a:srgbClr val="000000"/>
        </a:accent4>
        <a:accent5>
          <a:srgbClr val="C0BBAA"/>
        </a:accent5>
        <a:accent6>
          <a:srgbClr val="8A4306"/>
        </a:accent6>
        <a:hlink>
          <a:srgbClr val="734C00"/>
        </a:hlink>
        <a:folHlink>
          <a:srgbClr val="8735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336580"/>
        </a:accent1>
        <a:accent2>
          <a:srgbClr val="7A5200"/>
        </a:accent2>
        <a:accent3>
          <a:srgbClr val="FFE2B8"/>
        </a:accent3>
        <a:accent4>
          <a:srgbClr val="000000"/>
        </a:accent4>
        <a:accent5>
          <a:srgbClr val="ADB8C0"/>
        </a:accent5>
        <a:accent6>
          <a:srgbClr val="6E4900"/>
        </a:accent6>
        <a:hlink>
          <a:srgbClr val="503F73"/>
        </a:hlink>
        <a:folHlink>
          <a:srgbClr val="1D523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547A31"/>
        </a:accent1>
        <a:accent2>
          <a:srgbClr val="445187"/>
        </a:accent2>
        <a:accent3>
          <a:srgbClr val="FFE2B8"/>
        </a:accent3>
        <a:accent4>
          <a:srgbClr val="000000"/>
        </a:accent4>
        <a:accent5>
          <a:srgbClr val="B3BEAD"/>
        </a:accent5>
        <a:accent6>
          <a:srgbClr val="3D497A"/>
        </a:accent6>
        <a:hlink>
          <a:srgbClr val="80334A"/>
        </a:hlink>
        <a:folHlink>
          <a:srgbClr val="6141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6B00"/>
        </a:accent1>
        <a:accent2>
          <a:srgbClr val="8C5E00"/>
        </a:accent2>
        <a:accent3>
          <a:srgbClr val="FFFFFF"/>
        </a:accent3>
        <a:accent4>
          <a:srgbClr val="000000"/>
        </a:accent4>
        <a:accent5>
          <a:srgbClr val="CDBAAA"/>
        </a:accent5>
        <a:accent6>
          <a:srgbClr val="7E5400"/>
        </a:accent6>
        <a:hlink>
          <a:srgbClr val="7A5200"/>
        </a:hlink>
        <a:folHlink>
          <a:srgbClr val="6E4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07113"/>
        </a:accent1>
        <a:accent2>
          <a:srgbClr val="994B08"/>
        </a:accent2>
        <a:accent3>
          <a:srgbClr val="FFFFFF"/>
        </a:accent3>
        <a:accent4>
          <a:srgbClr val="000000"/>
        </a:accent4>
        <a:accent5>
          <a:srgbClr val="C0BBAA"/>
        </a:accent5>
        <a:accent6>
          <a:srgbClr val="8A4306"/>
        </a:accent6>
        <a:hlink>
          <a:srgbClr val="734C00"/>
        </a:hlink>
        <a:folHlink>
          <a:srgbClr val="8735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36580"/>
        </a:accent1>
        <a:accent2>
          <a:srgbClr val="7A5200"/>
        </a:accent2>
        <a:accent3>
          <a:srgbClr val="FBFBFB"/>
        </a:accent3>
        <a:accent4>
          <a:srgbClr val="000000"/>
        </a:accent4>
        <a:accent5>
          <a:srgbClr val="ADB8C0"/>
        </a:accent5>
        <a:accent6>
          <a:srgbClr val="6E4900"/>
        </a:accent6>
        <a:hlink>
          <a:srgbClr val="503F73"/>
        </a:hlink>
        <a:folHlink>
          <a:srgbClr val="1D523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47A31"/>
        </a:accent1>
        <a:accent2>
          <a:srgbClr val="445187"/>
        </a:accent2>
        <a:accent3>
          <a:srgbClr val="FFFFFF"/>
        </a:accent3>
        <a:accent4>
          <a:srgbClr val="000000"/>
        </a:accent4>
        <a:accent5>
          <a:srgbClr val="B3BEAD"/>
        </a:accent5>
        <a:accent6>
          <a:srgbClr val="3D497A"/>
        </a:accent6>
        <a:hlink>
          <a:srgbClr val="80334A"/>
        </a:hlink>
        <a:folHlink>
          <a:srgbClr val="6141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загрузка</Template>
  <TotalTime>1187</TotalTime>
  <Words>419</Words>
  <Application>Microsoft Office PowerPoint</Application>
  <PresentationFormat>Экран (4:3)</PresentationFormat>
  <Paragraphs>160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загрузка</vt:lpstr>
      <vt:lpstr>1_Default Design</vt:lpstr>
      <vt:lpstr>People we are proud of</vt:lpstr>
      <vt:lpstr>К учебнику New Millennium English-7 Unit 10 lesson 2 </vt:lpstr>
      <vt:lpstr>There are a lot of talented  people. They become famous.  They bring glory to their country. Who can be famous?</vt:lpstr>
      <vt:lpstr>a scientist</vt:lpstr>
      <vt:lpstr>a writer or a poet</vt:lpstr>
      <vt:lpstr>a politician</vt:lpstr>
      <vt:lpstr>a composer or a  musician</vt:lpstr>
      <vt:lpstr>an artist</vt:lpstr>
      <vt:lpstr>an architect </vt:lpstr>
      <vt:lpstr>a cosmonaut or an astronaut </vt:lpstr>
      <vt:lpstr>Слайд 11</vt:lpstr>
      <vt:lpstr>Why are they famous?</vt:lpstr>
      <vt:lpstr>Let’s speak about famous Russian people Do you know their names? </vt:lpstr>
      <vt:lpstr>World – famous Russian composers </vt:lpstr>
      <vt:lpstr>Guess the composer  </vt:lpstr>
      <vt:lpstr>We are proud of great Russian artists. They’ve created lots of realistic, poetic paintings. Who are they?</vt:lpstr>
      <vt:lpstr>Name the artist</vt:lpstr>
      <vt:lpstr>Слайд 18</vt:lpstr>
      <vt:lpstr>Слайд 19</vt:lpstr>
      <vt:lpstr>Слайд 20</vt:lpstr>
      <vt:lpstr>Слайд 21</vt:lpstr>
      <vt:lpstr>Hundreds of Russian  scientists discovered a lot of things and made numerous  inventions. Do you know their achievements?  </vt:lpstr>
      <vt:lpstr>Match and make up sentences </vt:lpstr>
      <vt:lpstr>Key</vt:lpstr>
      <vt:lpstr>Say what other famous Russians  you know about and why they are famous.</vt:lpstr>
      <vt:lpstr>Great!</vt:lpstr>
      <vt:lpstr>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People we are proud of</dc:title>
  <dc:creator>Шупегина</dc:creator>
  <cp:lastModifiedBy>Наталья</cp:lastModifiedBy>
  <cp:revision>120</cp:revision>
  <dcterms:created xsi:type="dcterms:W3CDTF">2011-08-16T13:49:01Z</dcterms:created>
  <dcterms:modified xsi:type="dcterms:W3CDTF">2013-08-21T14:23:46Z</dcterms:modified>
</cp:coreProperties>
</file>