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60" r:id="rId5"/>
    <p:sldId id="258" r:id="rId6"/>
    <p:sldId id="262" r:id="rId7"/>
    <p:sldId id="264" r:id="rId8"/>
    <p:sldId id="263" r:id="rId9"/>
    <p:sldId id="259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CC0000"/>
    <a:srgbClr val="FFCC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032" autoAdjust="0"/>
  </p:normalViewPr>
  <p:slideViewPr>
    <p:cSldViewPr>
      <p:cViewPr>
        <p:scale>
          <a:sx n="100" d="100"/>
          <a:sy n="100" d="100"/>
        </p:scale>
        <p:origin x="-7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5E048A-BBCD-43B2-BB20-A42EBA1548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F1E1D7-D0B1-40F2-AAB2-CB8E629A2E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0C8C5A-342C-4A08-9514-59A9CAADBF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543077-49A6-4C4C-8FB3-35A89EDE52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B1FEE2-010C-47A2-B6CB-0812312BEC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AE1C70-57B3-4989-8292-87444DF04A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B41EB0-36C4-4E91-BA95-261629C191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080535-E469-4C24-8BEE-6301DBD9BE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346BDF-6876-4566-91F1-2ED27D9509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398AA2-B8D5-4412-8105-E1A9F3BBAC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346A07-C304-48D6-9BB2-F3900F8980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37CEECB2-3AB3-4DBB-9F95-37A4A8F3A5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javascript:void(0)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3314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3315" name="Picture 4"/>
          <p:cNvPicPr>
            <a:picLocks noChangeAspect="1" noChangeArrowheads="1"/>
          </p:cNvPicPr>
          <p:nvPr/>
        </p:nvPicPr>
        <p:blipFill>
          <a:blip r:embed="rId2"/>
          <a:srcRect l="7779" t="5029" r="2119" b="639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6" name="WordArt 5"/>
          <p:cNvSpPr>
            <a:spLocks noChangeArrowheads="1" noChangeShapeType="1" noTextEdit="1"/>
          </p:cNvSpPr>
          <p:nvPr/>
        </p:nvSpPr>
        <p:spPr bwMode="auto">
          <a:xfrm>
            <a:off x="1187450" y="2205038"/>
            <a:ext cx="6983413" cy="1871662"/>
          </a:xfrm>
          <a:prstGeom prst="rect">
            <a:avLst/>
          </a:prstGeom>
        </p:spPr>
        <p:txBody>
          <a:bodyPr wrap="none" fromWordArt="1">
            <a:prstTxWarp prst="textFadeRight">
              <a:avLst>
                <a:gd name="adj" fmla="val 22477"/>
              </a:avLst>
            </a:prstTxWarp>
            <a:scene3d>
              <a:camera prst="legacyObliqueBottomLeft"/>
              <a:lightRig rig="legacyFlat3" dir="t"/>
            </a:scene3d>
            <a:sp3d extrusionH="430200" prstMaterial="legacyMatte">
              <a:extrusionClr>
                <a:srgbClr val="FFFF00"/>
              </a:extrusionClr>
            </a:sp3d>
          </a:bodyPr>
          <a:lstStyle/>
          <a:p>
            <a:pPr algn="ctr"/>
            <a:r>
              <a:rPr lang="en-US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latin typeface="Impact"/>
              </a:rPr>
              <a:t>SPACE QUIZ</a:t>
            </a:r>
            <a:endParaRPr lang="ru-RU" sz="3600" kern="1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latin typeface="Impac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4"/>
          <p:cNvPicPr>
            <a:picLocks noChangeAspect="1" noChangeArrowheads="1"/>
          </p:cNvPicPr>
          <p:nvPr/>
        </p:nvPicPr>
        <p:blipFill>
          <a:blip r:embed="rId2"/>
          <a:srcRect t="3433" r="2686"/>
          <a:stretch>
            <a:fillRect/>
          </a:stretch>
        </p:blipFill>
        <p:spPr bwMode="auto">
          <a:xfrm>
            <a:off x="0" y="-14288"/>
            <a:ext cx="9144000" cy="687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0" name="Rectangle 5"/>
          <p:cNvSpPr>
            <a:spLocks noChangeArrowheads="1"/>
          </p:cNvSpPr>
          <p:nvPr/>
        </p:nvSpPr>
        <p:spPr bwMode="auto">
          <a:xfrm>
            <a:off x="3194050" y="169863"/>
            <a:ext cx="3206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n-US" sz="3600" b="1">
                <a:solidFill>
                  <a:srgbClr val="FFCC00"/>
                </a:solidFill>
              </a:rPr>
              <a:t>1</a:t>
            </a:r>
            <a:r>
              <a:rPr lang="en-US" sz="3600" b="1">
                <a:solidFill>
                  <a:schemeClr val="bg1"/>
                </a:solidFill>
              </a:rPr>
              <a:t>.Exploration</a:t>
            </a:r>
            <a:r>
              <a:rPr lang="ru-RU" sz="360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22531" name="Rectangle 6"/>
          <p:cNvSpPr>
            <a:spLocks noChangeArrowheads="1"/>
          </p:cNvSpPr>
          <p:nvPr/>
        </p:nvSpPr>
        <p:spPr bwMode="auto">
          <a:xfrm>
            <a:off x="3203575" y="1844675"/>
            <a:ext cx="21621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3600" b="1">
                <a:solidFill>
                  <a:srgbClr val="FFCC00"/>
                </a:solidFill>
              </a:rPr>
              <a:t>3</a:t>
            </a:r>
            <a:r>
              <a:rPr lang="en-US" sz="3600" b="1">
                <a:solidFill>
                  <a:schemeClr val="bg1"/>
                </a:solidFill>
              </a:rPr>
              <a:t>.Galaxy</a:t>
            </a:r>
            <a:r>
              <a:rPr lang="ru-RU" sz="280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22532" name="Rectangle 7"/>
          <p:cNvSpPr>
            <a:spLocks noChangeArrowheads="1"/>
          </p:cNvSpPr>
          <p:nvPr/>
        </p:nvSpPr>
        <p:spPr bwMode="auto">
          <a:xfrm>
            <a:off x="3203575" y="981075"/>
            <a:ext cx="2851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n-US" sz="3600" b="1">
                <a:solidFill>
                  <a:srgbClr val="FFCC00"/>
                </a:solidFill>
              </a:rPr>
              <a:t>2</a:t>
            </a:r>
            <a:r>
              <a:rPr lang="en-US" sz="3600" b="1">
                <a:solidFill>
                  <a:schemeClr val="bg1"/>
                </a:solidFill>
              </a:rPr>
              <a:t>.Astronaut</a:t>
            </a:r>
            <a:r>
              <a:rPr lang="ru-RU" sz="3600" b="1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22533" name="Rectangle 8"/>
          <p:cNvSpPr>
            <a:spLocks noChangeArrowheads="1"/>
          </p:cNvSpPr>
          <p:nvPr/>
        </p:nvSpPr>
        <p:spPr bwMode="auto">
          <a:xfrm>
            <a:off x="3203575" y="2708275"/>
            <a:ext cx="17843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3600" b="1">
                <a:solidFill>
                  <a:srgbClr val="FFCC00"/>
                </a:solidFill>
              </a:rPr>
              <a:t>4</a:t>
            </a:r>
            <a:r>
              <a:rPr lang="en-US" sz="3600" b="1">
                <a:solidFill>
                  <a:schemeClr val="bg1"/>
                </a:solidFill>
              </a:rPr>
              <a:t>.Orbit</a:t>
            </a:r>
            <a:r>
              <a:rPr lang="ru-RU" sz="360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22534" name="Rectangle 9"/>
          <p:cNvSpPr>
            <a:spLocks noChangeArrowheads="1"/>
          </p:cNvSpPr>
          <p:nvPr/>
        </p:nvSpPr>
        <p:spPr bwMode="auto">
          <a:xfrm>
            <a:off x="3203575" y="3500438"/>
            <a:ext cx="24304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3600" b="1">
                <a:solidFill>
                  <a:srgbClr val="FFCC00"/>
                </a:solidFill>
              </a:rPr>
              <a:t>5</a:t>
            </a:r>
            <a:r>
              <a:rPr lang="en-US" sz="3600" b="1">
                <a:solidFill>
                  <a:schemeClr val="bg1"/>
                </a:solidFill>
              </a:rPr>
              <a:t>.Satellite</a:t>
            </a:r>
            <a:r>
              <a:rPr lang="ru-RU" sz="3200" b="1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22535" name="Rectangle 10"/>
          <p:cNvSpPr>
            <a:spLocks noChangeArrowheads="1"/>
          </p:cNvSpPr>
          <p:nvPr/>
        </p:nvSpPr>
        <p:spPr bwMode="auto">
          <a:xfrm>
            <a:off x="3203575" y="4365625"/>
            <a:ext cx="29495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3600" b="1">
                <a:solidFill>
                  <a:srgbClr val="FFCC00"/>
                </a:solidFill>
              </a:rPr>
              <a:t>6</a:t>
            </a:r>
            <a:r>
              <a:rPr lang="en-US" sz="3600" b="1">
                <a:solidFill>
                  <a:schemeClr val="bg1"/>
                </a:solidFill>
              </a:rPr>
              <a:t>.Spaceship</a:t>
            </a:r>
            <a:r>
              <a:rPr lang="ru-RU" sz="2800" b="1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22536" name="Rectangle 11"/>
          <p:cNvSpPr>
            <a:spLocks noChangeArrowheads="1"/>
          </p:cNvSpPr>
          <p:nvPr/>
        </p:nvSpPr>
        <p:spPr bwMode="auto">
          <a:xfrm>
            <a:off x="3203575" y="5229225"/>
            <a:ext cx="22748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3600" b="1">
                <a:solidFill>
                  <a:srgbClr val="FFCC00"/>
                </a:solidFill>
              </a:rPr>
              <a:t>7</a:t>
            </a:r>
            <a:r>
              <a:rPr lang="en-US" sz="3600" b="1">
                <a:solidFill>
                  <a:schemeClr val="bg1"/>
                </a:solidFill>
              </a:rPr>
              <a:t>.Launch</a:t>
            </a:r>
            <a:r>
              <a:rPr lang="ru-RU" sz="2400" b="1">
                <a:solidFill>
                  <a:schemeClr val="bg1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2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22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25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5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225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900" decel="1000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25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25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225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5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4" name="Rectangle 5"/>
          <p:cNvSpPr>
            <a:spLocks noChangeArrowheads="1"/>
          </p:cNvSpPr>
          <p:nvPr/>
        </p:nvSpPr>
        <p:spPr bwMode="auto">
          <a:xfrm>
            <a:off x="1222375" y="260350"/>
            <a:ext cx="792162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600" b="1">
                <a:solidFill>
                  <a:schemeClr val="bg1"/>
                </a:solidFill>
              </a:rPr>
              <a:t>When did the USSR launch the first</a:t>
            </a:r>
          </a:p>
          <a:p>
            <a:pPr algn="ctr"/>
            <a:r>
              <a:rPr lang="en-US" sz="3600" b="1">
                <a:solidFill>
                  <a:schemeClr val="bg1"/>
                </a:solidFill>
              </a:rPr>
              <a:t>satellite called “Sputnik”?</a:t>
            </a:r>
            <a:endParaRPr lang="ru-RU" sz="3600" b="1">
              <a:solidFill>
                <a:schemeClr val="bg1"/>
              </a:solidFill>
            </a:endParaRPr>
          </a:p>
        </p:txBody>
      </p:sp>
      <p:sp>
        <p:nvSpPr>
          <p:cNvPr id="23555" name="Rectangle 6"/>
          <p:cNvSpPr>
            <a:spLocks noChangeArrowheads="1"/>
          </p:cNvSpPr>
          <p:nvPr/>
        </p:nvSpPr>
        <p:spPr bwMode="auto">
          <a:xfrm>
            <a:off x="7092950" y="1743075"/>
            <a:ext cx="15589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chemeClr val="bg1"/>
                </a:solidFill>
              </a:rPr>
              <a:t>in 1957</a:t>
            </a:r>
            <a:endParaRPr lang="ru-RU" sz="3200" b="1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00" decel="100000"/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600" decel="100000" fill="hold"/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00" decel="100000" fill="hold"/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00" decel="100000" fill="hold"/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600" decel="100000"/>
                                        <p:tgtEl>
                                          <p:spTgt spid="235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600" decel="100000" fill="hold"/>
                                        <p:tgtEl>
                                          <p:spTgt spid="235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00" decel="100000" fill="hold"/>
                                        <p:tgtEl>
                                          <p:spTgt spid="235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00" decel="100000" fill="hold"/>
                                        <p:tgtEl>
                                          <p:spTgt spid="235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4"/>
          <p:cNvPicPr>
            <a:picLocks noChangeAspect="1" noChangeArrowheads="1"/>
          </p:cNvPicPr>
          <p:nvPr/>
        </p:nvPicPr>
        <p:blipFill>
          <a:blip r:embed="rId2"/>
          <a:srcRect b="703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8" name="Rectangle 5"/>
          <p:cNvSpPr>
            <a:spLocks noChangeArrowheads="1"/>
          </p:cNvSpPr>
          <p:nvPr/>
        </p:nvSpPr>
        <p:spPr bwMode="auto">
          <a:xfrm>
            <a:off x="179388" y="333375"/>
            <a:ext cx="896461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b="1">
                <a:solidFill>
                  <a:schemeClr val="bg1"/>
                </a:solidFill>
              </a:rPr>
              <a:t>Who was the first person to orbit Earth?</a:t>
            </a:r>
            <a:endParaRPr lang="ru-RU" sz="3600" b="1">
              <a:solidFill>
                <a:schemeClr val="bg1"/>
              </a:solidFill>
            </a:endParaRPr>
          </a:p>
        </p:txBody>
      </p:sp>
      <p:sp>
        <p:nvSpPr>
          <p:cNvPr id="24579" name="Rectangle 6"/>
          <p:cNvSpPr>
            <a:spLocks noChangeArrowheads="1"/>
          </p:cNvSpPr>
          <p:nvPr/>
        </p:nvSpPr>
        <p:spPr bwMode="auto">
          <a:xfrm>
            <a:off x="6156325" y="2276475"/>
            <a:ext cx="26209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chemeClr val="bg1"/>
                </a:solidFill>
              </a:rPr>
              <a:t>Yuri Gagarin</a:t>
            </a:r>
            <a:endParaRPr lang="ru-RU" sz="3200" b="1">
              <a:solidFill>
                <a:schemeClr val="bg1"/>
              </a:solidFill>
            </a:endParaRPr>
          </a:p>
        </p:txBody>
      </p:sp>
      <p:pic>
        <p:nvPicPr>
          <p:cNvPr id="15" name="Рисунок 14" descr="Ю. А. Гагарин.jpg">
            <a:hlinkClick r:id="rId3"/>
          </p:cNvPr>
          <p:cNvPicPr/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830994" y="1347451"/>
            <a:ext cx="1787696" cy="2501758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00" decel="100000"/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600" decel="100000" fill="hold"/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00" decel="100000" fill="hold"/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00" decel="100000" fill="hold"/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9688"/>
            <a:ext cx="9144000" cy="689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2" name="Rectangle 5"/>
          <p:cNvSpPr>
            <a:spLocks noChangeArrowheads="1"/>
          </p:cNvSpPr>
          <p:nvPr/>
        </p:nvSpPr>
        <p:spPr bwMode="auto">
          <a:xfrm>
            <a:off x="0" y="115888"/>
            <a:ext cx="91440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600" b="1">
                <a:solidFill>
                  <a:schemeClr val="bg1"/>
                </a:solidFill>
              </a:rPr>
              <a:t>What was proclaimed in commemoration of the first heroic flight?</a:t>
            </a:r>
            <a:r>
              <a:rPr lang="ru-RU" sz="360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25603" name="Rectangle 6"/>
          <p:cNvSpPr>
            <a:spLocks noChangeArrowheads="1"/>
          </p:cNvSpPr>
          <p:nvPr/>
        </p:nvSpPr>
        <p:spPr bwMode="auto">
          <a:xfrm>
            <a:off x="3203575" y="5084763"/>
            <a:ext cx="30432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>
                <a:solidFill>
                  <a:schemeClr val="bg1"/>
                </a:solidFill>
              </a:rPr>
              <a:t>Public Holiday</a:t>
            </a:r>
            <a:r>
              <a:rPr lang="en-US"/>
              <a:t> </a:t>
            </a:r>
            <a:endParaRPr lang="en-US" sz="3200">
              <a:solidFill>
                <a:schemeClr val="bg1"/>
              </a:solidFill>
            </a:endParaRPr>
          </a:p>
        </p:txBody>
      </p:sp>
      <p:sp>
        <p:nvSpPr>
          <p:cNvPr id="25604" name="Rectangle 7"/>
          <p:cNvSpPr>
            <a:spLocks noChangeArrowheads="1"/>
          </p:cNvSpPr>
          <p:nvPr/>
        </p:nvSpPr>
        <p:spPr bwMode="auto">
          <a:xfrm>
            <a:off x="684213" y="5876925"/>
            <a:ext cx="792003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US" sz="3200" b="1">
                <a:solidFill>
                  <a:schemeClr val="bg1"/>
                </a:solidFill>
              </a:rPr>
              <a:t>Cosmonaut’s Day- on the 12th of April</a:t>
            </a:r>
            <a:r>
              <a:rPr lang="ru-RU" sz="3200" b="1"/>
              <a:t> </a:t>
            </a:r>
          </a:p>
        </p:txBody>
      </p:sp>
      <p:pic>
        <p:nvPicPr>
          <p:cNvPr id="25605" name="Picture 9"/>
          <p:cNvPicPr>
            <a:picLocks noChangeAspect="1" noChangeArrowheads="1"/>
          </p:cNvPicPr>
          <p:nvPr/>
        </p:nvPicPr>
        <p:blipFill>
          <a:blip r:embed="rId3"/>
          <a:srcRect r="381"/>
          <a:stretch>
            <a:fillRect/>
          </a:stretch>
        </p:blipFill>
        <p:spPr bwMode="auto">
          <a:xfrm>
            <a:off x="3059113" y="1557338"/>
            <a:ext cx="3311525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00" decel="100000"/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600" decel="100000" fill="hold"/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00" decel="100000" fill="hold"/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00" decel="100000" fill="hold"/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5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5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5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4"/>
          <p:cNvPicPr>
            <a:picLocks noChangeAspect="1" noChangeArrowheads="1"/>
          </p:cNvPicPr>
          <p:nvPr/>
        </p:nvPicPr>
        <p:blipFill>
          <a:blip r:embed="rId2"/>
          <a:srcRect l="11288" r="913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6" name="Rectangle 5"/>
          <p:cNvSpPr>
            <a:spLocks noChangeArrowheads="1"/>
          </p:cNvSpPr>
          <p:nvPr/>
        </p:nvSpPr>
        <p:spPr bwMode="auto">
          <a:xfrm>
            <a:off x="250825" y="188913"/>
            <a:ext cx="878522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600" b="1">
                <a:solidFill>
                  <a:schemeClr val="bg1"/>
                </a:solidFill>
              </a:rPr>
              <a:t>Who was the first man to walk outer space?</a:t>
            </a:r>
            <a:r>
              <a:rPr lang="en-US" sz="3600"/>
              <a:t> </a:t>
            </a:r>
          </a:p>
        </p:txBody>
      </p:sp>
      <p:sp>
        <p:nvSpPr>
          <p:cNvPr id="26627" name="Rectangle 6"/>
          <p:cNvSpPr>
            <a:spLocks noChangeArrowheads="1"/>
          </p:cNvSpPr>
          <p:nvPr/>
        </p:nvSpPr>
        <p:spPr bwMode="auto">
          <a:xfrm>
            <a:off x="3132138" y="3068638"/>
            <a:ext cx="327183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chemeClr val="bg1"/>
                </a:solidFill>
              </a:rPr>
              <a:t>Aleksey Leonov</a:t>
            </a:r>
          </a:p>
        </p:txBody>
      </p:sp>
      <p:pic>
        <p:nvPicPr>
          <p:cNvPr id="26628" name="Picture 1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750" y="1484313"/>
            <a:ext cx="2152650" cy="324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00" decel="100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600" decel="100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00" decel="100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00" decel="100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4"/>
          <p:cNvPicPr>
            <a:picLocks noChangeAspect="1" noChangeArrowheads="1"/>
          </p:cNvPicPr>
          <p:nvPr/>
        </p:nvPicPr>
        <p:blipFill>
          <a:blip r:embed="rId2"/>
          <a:srcRect b="8066"/>
          <a:stretch>
            <a:fillRect/>
          </a:stretch>
        </p:blipFill>
        <p:spPr bwMode="auto">
          <a:xfrm>
            <a:off x="0" y="0"/>
            <a:ext cx="9144000" cy="686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0" name="Rectangle 5"/>
          <p:cNvSpPr>
            <a:spLocks noChangeArrowheads="1"/>
          </p:cNvSpPr>
          <p:nvPr/>
        </p:nvSpPr>
        <p:spPr bwMode="auto">
          <a:xfrm>
            <a:off x="755650" y="188913"/>
            <a:ext cx="783272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600" b="1">
                <a:solidFill>
                  <a:schemeClr val="bg1"/>
                </a:solidFill>
              </a:rPr>
              <a:t>Who made a great contribution to exploration of space travel?</a:t>
            </a:r>
            <a:endParaRPr lang="ru-RU" sz="3600" b="1">
              <a:solidFill>
                <a:schemeClr val="bg1"/>
              </a:solidFill>
            </a:endParaRPr>
          </a:p>
        </p:txBody>
      </p:sp>
      <p:sp>
        <p:nvSpPr>
          <p:cNvPr id="27651" name="Rectangle 6"/>
          <p:cNvSpPr>
            <a:spLocks noChangeArrowheads="1"/>
          </p:cNvSpPr>
          <p:nvPr/>
        </p:nvSpPr>
        <p:spPr bwMode="auto">
          <a:xfrm>
            <a:off x="4140200" y="2708275"/>
            <a:ext cx="473551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chemeClr val="bg1"/>
                </a:solidFill>
              </a:rPr>
              <a:t>Konstantin Tsiolkovsky</a:t>
            </a:r>
            <a:endParaRPr lang="ru-RU" sz="3200" b="1">
              <a:solidFill>
                <a:schemeClr val="bg1"/>
              </a:solidFill>
            </a:endParaRPr>
          </a:p>
        </p:txBody>
      </p:sp>
      <p:pic>
        <p:nvPicPr>
          <p:cNvPr id="27652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1773238"/>
            <a:ext cx="2509837" cy="309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00" decel="100000"/>
                                        <p:tgtEl>
                                          <p:spTgt spid="27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600" decel="100000" fill="hold"/>
                                        <p:tgtEl>
                                          <p:spTgt spid="27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00" decel="100000" fill="hold"/>
                                        <p:tgtEl>
                                          <p:spTgt spid="27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00" decel="100000" fill="hold"/>
                                        <p:tgtEl>
                                          <p:spTgt spid="27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175"/>
            <a:ext cx="9144000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4" name="Rectangle 5"/>
          <p:cNvSpPr>
            <a:spLocks noChangeArrowheads="1"/>
          </p:cNvSpPr>
          <p:nvPr/>
        </p:nvSpPr>
        <p:spPr bwMode="auto">
          <a:xfrm>
            <a:off x="827088" y="115888"/>
            <a:ext cx="728027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600" b="1">
                <a:solidFill>
                  <a:srgbClr val="CC0000"/>
                </a:solidFill>
              </a:rPr>
              <a:t>What was invented by Sergey Pavlovich Korolyov?</a:t>
            </a:r>
            <a:r>
              <a:rPr lang="ru-RU" sz="3600">
                <a:solidFill>
                  <a:srgbClr val="CC0000"/>
                </a:solidFill>
              </a:rPr>
              <a:t> </a:t>
            </a:r>
          </a:p>
        </p:txBody>
      </p:sp>
      <p:sp>
        <p:nvSpPr>
          <p:cNvPr id="28675" name="Rectangle 6"/>
          <p:cNvSpPr>
            <a:spLocks noChangeArrowheads="1"/>
          </p:cNvSpPr>
          <p:nvPr/>
        </p:nvSpPr>
        <p:spPr bwMode="auto">
          <a:xfrm>
            <a:off x="2195513" y="1628775"/>
            <a:ext cx="4648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/>
              <a:t>The First Earth Sputnik</a:t>
            </a:r>
          </a:p>
        </p:txBody>
      </p:sp>
      <p:pic>
        <p:nvPicPr>
          <p:cNvPr id="28676" name="Picture 8"/>
          <p:cNvPicPr>
            <a:picLocks noChangeAspect="1" noChangeArrowheads="1"/>
          </p:cNvPicPr>
          <p:nvPr/>
        </p:nvPicPr>
        <p:blipFill>
          <a:blip r:embed="rId3"/>
          <a:srcRect l="2025" r="-2071"/>
          <a:stretch>
            <a:fillRect/>
          </a:stretch>
        </p:blipFill>
        <p:spPr bwMode="auto">
          <a:xfrm>
            <a:off x="2843213" y="2781300"/>
            <a:ext cx="3240087" cy="281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00" decel="100000"/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600" decel="100000" fill="hold"/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00" decel="100000" fill="hold"/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00" decel="100000" fill="hold"/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endParaRPr lang="ru-RU" smtClean="0"/>
          </a:p>
        </p:txBody>
      </p:sp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2"/>
          <a:srcRect l="7779" t="5029" r="2119" b="639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1" name="WordArt 5"/>
          <p:cNvSpPr>
            <a:spLocks noChangeArrowheads="1" noChangeShapeType="1" noTextEdit="1"/>
          </p:cNvSpPr>
          <p:nvPr/>
        </p:nvSpPr>
        <p:spPr bwMode="auto">
          <a:xfrm>
            <a:off x="611188" y="2420938"/>
            <a:ext cx="7848600" cy="1368425"/>
          </a:xfrm>
          <a:prstGeom prst="rect">
            <a:avLst/>
          </a:prstGeom>
        </p:spPr>
        <p:txBody>
          <a:bodyPr wrap="none" fromWordArt="1">
            <a:prstTxWarp prst="textFadeRight">
              <a:avLst>
                <a:gd name="adj" fmla="val 22477"/>
              </a:avLst>
            </a:prstTxWarp>
            <a:scene3d>
              <a:camera prst="legacyObliqueBottomLeft"/>
              <a:lightRig rig="legacyFlat3" dir="t"/>
            </a:scene3d>
            <a:sp3d extrusionH="430200" prstMaterial="legacyMatte">
              <a:extrusionClr>
                <a:srgbClr val="FFFF00"/>
              </a:extrusionClr>
            </a:sp3d>
          </a:bodyPr>
          <a:lstStyle/>
          <a:p>
            <a:pPr algn="ctr"/>
            <a:r>
              <a:rPr lang="en-US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latin typeface="Impact"/>
              </a:rPr>
              <a:t>Thank you for your work!</a:t>
            </a:r>
            <a:endParaRPr lang="ru-RU" sz="3600" kern="1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latin typeface="Impac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5"/>
          <p:cNvPicPr>
            <a:picLocks noChangeAspect="1" noChangeArrowheads="1"/>
          </p:cNvPicPr>
          <p:nvPr/>
        </p:nvPicPr>
        <p:blipFill>
          <a:blip r:embed="rId2"/>
          <a:srcRect l="2744" t="2728"/>
          <a:stretch>
            <a:fillRect/>
          </a:stretch>
        </p:blipFill>
        <p:spPr bwMode="auto">
          <a:xfrm>
            <a:off x="0" y="-68263"/>
            <a:ext cx="9144000" cy="692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8" name="WordArt 6"/>
          <p:cNvSpPr>
            <a:spLocks noChangeArrowheads="1" noChangeShapeType="1" noTextEdit="1"/>
          </p:cNvSpPr>
          <p:nvPr/>
        </p:nvSpPr>
        <p:spPr bwMode="auto">
          <a:xfrm>
            <a:off x="1619250" y="404813"/>
            <a:ext cx="5689600" cy="576262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0"/>
                <a:gd name="adj2" fmla="val 14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sy="50000" kx="2453608" rotWithShape="0">
                    <a:srgbClr val="C0C0C0">
                      <a:alpha val="50000"/>
                    </a:srgbClr>
                  </a:outerShdw>
                </a:effectLst>
                <a:latin typeface="Arial"/>
                <a:cs typeface="Arial"/>
              </a:rPr>
              <a:t>SPELL THE WORDS</a:t>
            </a:r>
            <a:endParaRPr lang="ru-RU" sz="3600" b="1" kern="1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sy="50000" kx="2453608" rotWithShape="0">
                  <a:srgbClr val="C0C0C0">
                    <a:alpha val="50000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14339" name="Rectangle 7"/>
          <p:cNvSpPr>
            <a:spLocks noChangeArrowheads="1"/>
          </p:cNvSpPr>
          <p:nvPr/>
        </p:nvSpPr>
        <p:spPr bwMode="auto">
          <a:xfrm>
            <a:off x="611188" y="1341438"/>
            <a:ext cx="36734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3600" b="1">
                <a:solidFill>
                  <a:schemeClr val="bg1"/>
                </a:solidFill>
              </a:rPr>
              <a:t>1. </a:t>
            </a:r>
            <a:r>
              <a:rPr lang="en-US" sz="3600" b="1">
                <a:solidFill>
                  <a:schemeClr val="bg1"/>
                </a:solidFill>
              </a:rPr>
              <a:t>[iksplə'reiʃn]</a:t>
            </a:r>
            <a:r>
              <a:rPr lang="ru-RU" sz="360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14340" name="Rectangle 8"/>
          <p:cNvSpPr>
            <a:spLocks noChangeArrowheads="1"/>
          </p:cNvSpPr>
          <p:nvPr/>
        </p:nvSpPr>
        <p:spPr bwMode="auto">
          <a:xfrm>
            <a:off x="611188" y="2205038"/>
            <a:ext cx="31877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3600" b="1">
                <a:solidFill>
                  <a:schemeClr val="bg1"/>
                </a:solidFill>
              </a:rPr>
              <a:t>2. </a:t>
            </a:r>
            <a:r>
              <a:rPr lang="en-US" sz="3600" b="1">
                <a:solidFill>
                  <a:schemeClr val="bg1"/>
                </a:solidFill>
              </a:rPr>
              <a:t>['æstrənɔ:t]</a:t>
            </a:r>
          </a:p>
        </p:txBody>
      </p:sp>
      <p:sp>
        <p:nvSpPr>
          <p:cNvPr id="14341" name="Rectangle 9"/>
          <p:cNvSpPr>
            <a:spLocks noChangeArrowheads="1"/>
          </p:cNvSpPr>
          <p:nvPr/>
        </p:nvSpPr>
        <p:spPr bwMode="auto">
          <a:xfrm>
            <a:off x="5148263" y="5229225"/>
            <a:ext cx="21939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3600" b="1">
                <a:solidFill>
                  <a:schemeClr val="bg1"/>
                </a:solidFill>
              </a:rPr>
              <a:t>7. </a:t>
            </a:r>
            <a:r>
              <a:rPr lang="en-US" sz="3600" b="1">
                <a:solidFill>
                  <a:schemeClr val="bg1"/>
                </a:solidFill>
              </a:rPr>
              <a:t>[lɔ:ntʃ]</a:t>
            </a:r>
          </a:p>
        </p:txBody>
      </p:sp>
      <p:sp>
        <p:nvSpPr>
          <p:cNvPr id="14342" name="Rectangle 10"/>
          <p:cNvSpPr>
            <a:spLocks noChangeArrowheads="1"/>
          </p:cNvSpPr>
          <p:nvPr/>
        </p:nvSpPr>
        <p:spPr bwMode="auto">
          <a:xfrm>
            <a:off x="5076825" y="4292600"/>
            <a:ext cx="2724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3600" b="1">
                <a:solidFill>
                  <a:schemeClr val="bg1"/>
                </a:solidFill>
              </a:rPr>
              <a:t>6. </a:t>
            </a:r>
            <a:r>
              <a:rPr lang="en-US" sz="3600" b="1">
                <a:solidFill>
                  <a:schemeClr val="bg1"/>
                </a:solidFill>
              </a:rPr>
              <a:t>[speisʃip]</a:t>
            </a:r>
          </a:p>
        </p:txBody>
      </p:sp>
      <p:sp>
        <p:nvSpPr>
          <p:cNvPr id="14343" name="Rectangle 11"/>
          <p:cNvSpPr>
            <a:spLocks noChangeArrowheads="1"/>
          </p:cNvSpPr>
          <p:nvPr/>
        </p:nvSpPr>
        <p:spPr bwMode="auto">
          <a:xfrm>
            <a:off x="684213" y="4365625"/>
            <a:ext cx="20701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3600" b="1">
                <a:solidFill>
                  <a:schemeClr val="bg1"/>
                </a:solidFill>
              </a:rPr>
              <a:t>4. </a:t>
            </a:r>
            <a:r>
              <a:rPr lang="en-US" sz="3600" b="1">
                <a:solidFill>
                  <a:schemeClr val="bg1"/>
                </a:solidFill>
              </a:rPr>
              <a:t>['ɔ:bit]</a:t>
            </a:r>
          </a:p>
        </p:txBody>
      </p:sp>
      <p:sp>
        <p:nvSpPr>
          <p:cNvPr id="14344" name="Rectangle 12"/>
          <p:cNvSpPr>
            <a:spLocks noChangeArrowheads="1"/>
          </p:cNvSpPr>
          <p:nvPr/>
        </p:nvSpPr>
        <p:spPr bwMode="auto">
          <a:xfrm>
            <a:off x="5076825" y="3357563"/>
            <a:ext cx="28321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3600" b="1">
                <a:solidFill>
                  <a:schemeClr val="bg1"/>
                </a:solidFill>
              </a:rPr>
              <a:t>5. </a:t>
            </a:r>
            <a:r>
              <a:rPr lang="en-US" sz="3600" b="1">
                <a:solidFill>
                  <a:schemeClr val="bg1"/>
                </a:solidFill>
              </a:rPr>
              <a:t>['sætəlait]</a:t>
            </a:r>
          </a:p>
        </p:txBody>
      </p:sp>
      <p:sp>
        <p:nvSpPr>
          <p:cNvPr id="14345" name="Rectangle 13"/>
          <p:cNvSpPr>
            <a:spLocks noChangeArrowheads="1"/>
          </p:cNvSpPr>
          <p:nvPr/>
        </p:nvSpPr>
        <p:spPr bwMode="auto">
          <a:xfrm>
            <a:off x="539750" y="3213100"/>
            <a:ext cx="29337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3600" b="1">
                <a:solidFill>
                  <a:schemeClr val="bg1"/>
                </a:solidFill>
              </a:rPr>
              <a:t> 3. </a:t>
            </a:r>
            <a:r>
              <a:rPr lang="en-US" sz="3600" b="1">
                <a:solidFill>
                  <a:schemeClr val="bg1"/>
                </a:solidFill>
              </a:rPr>
              <a:t>['gæləksi]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000"/>
                            </p:stCondLst>
                            <p:childTnLst>
                              <p:par>
                                <p:cTn id="16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1600"/>
                            </p:stCondLst>
                            <p:childTnLst>
                              <p:par>
                                <p:cTn id="22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800"/>
                            </p:stCondLst>
                            <p:childTnLst>
                              <p:par>
                                <p:cTn id="28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43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43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43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9600"/>
                            </p:stCondLst>
                            <p:childTnLst>
                              <p:par>
                                <p:cTn id="34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4000"/>
                            </p:stCondLst>
                            <p:childTnLst>
                              <p:par>
                                <p:cTn id="40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43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43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43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8200"/>
                            </p:stCondLst>
                            <p:childTnLst>
                              <p:par>
                                <p:cTn id="46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14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4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4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animBg="1"/>
      <p:bldP spid="14339" grpId="0"/>
      <p:bldP spid="14340" grpId="0"/>
      <p:bldP spid="14344" grpId="0"/>
      <p:bldP spid="1434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2" name="WordArt 6"/>
          <p:cNvSpPr>
            <a:spLocks noChangeArrowheads="1" noChangeShapeType="1" noTextEdit="1"/>
          </p:cNvSpPr>
          <p:nvPr/>
        </p:nvSpPr>
        <p:spPr bwMode="auto">
          <a:xfrm>
            <a:off x="2268538" y="333375"/>
            <a:ext cx="6173787" cy="5032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ANSWER THE QUESTIONS</a:t>
            </a:r>
            <a:endParaRPr lang="ru-RU" sz="3600" b="1" kern="1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15363" name="Rectangle 7"/>
          <p:cNvSpPr>
            <a:spLocks noChangeArrowheads="1"/>
          </p:cNvSpPr>
          <p:nvPr/>
        </p:nvSpPr>
        <p:spPr bwMode="auto">
          <a:xfrm>
            <a:off x="0" y="981075"/>
            <a:ext cx="8893175" cy="307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342900" indent="-342900"/>
            <a:r>
              <a:rPr lang="en-US" sz="3600" b="1">
                <a:solidFill>
                  <a:schemeClr val="bg1"/>
                </a:solidFill>
              </a:rPr>
              <a:t>When did the USSR launch the first</a:t>
            </a:r>
          </a:p>
          <a:p>
            <a:pPr marL="342900" indent="-342900"/>
            <a:r>
              <a:rPr lang="en-US" sz="3600" b="1">
                <a:solidFill>
                  <a:schemeClr val="bg1"/>
                </a:solidFill>
              </a:rPr>
              <a:t>satellite called “Sputnik”?</a:t>
            </a:r>
            <a:endParaRPr lang="ru-RU" sz="3600" b="1">
              <a:solidFill>
                <a:schemeClr val="bg1"/>
              </a:solidFill>
            </a:endParaRPr>
          </a:p>
          <a:p>
            <a:pPr marL="342900" indent="-342900" algn="r">
              <a:buFontTx/>
              <a:buAutoNum type="alphaUcParenR"/>
            </a:pPr>
            <a:r>
              <a:rPr lang="en-US" sz="3200" b="1">
                <a:solidFill>
                  <a:schemeClr val="bg1"/>
                </a:solidFill>
              </a:rPr>
              <a:t> in 1957      </a:t>
            </a:r>
          </a:p>
          <a:p>
            <a:pPr marL="342900" indent="-342900" algn="r"/>
            <a:r>
              <a:rPr lang="en-US" sz="3200" b="1">
                <a:solidFill>
                  <a:schemeClr val="bg1"/>
                </a:solidFill>
              </a:rPr>
              <a:t>B) in 1968       </a:t>
            </a:r>
          </a:p>
          <a:p>
            <a:pPr marL="342900" indent="-342900" algn="r"/>
            <a:r>
              <a:rPr lang="en-US" sz="3200" b="1">
                <a:solidFill>
                  <a:schemeClr val="bg1"/>
                </a:solidFill>
              </a:rPr>
              <a:t>C) in 1958</a:t>
            </a:r>
          </a:p>
          <a:p>
            <a:pPr marL="342900" indent="-342900"/>
            <a:endParaRPr lang="ru-RU" sz="2800" b="1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100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1000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1000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0"/>
                            </p:stCondLst>
                            <p:childTnLst>
                              <p:par>
                                <p:cTn id="2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1000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000"/>
                            </p:stCondLst>
                            <p:childTnLst>
                              <p:par>
                                <p:cTn id="2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1000"/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4"/>
          <p:cNvPicPr>
            <a:picLocks noChangeAspect="1" noChangeArrowheads="1"/>
          </p:cNvPicPr>
          <p:nvPr/>
        </p:nvPicPr>
        <p:blipFill>
          <a:blip r:embed="rId2"/>
          <a:srcRect b="703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6" name="Rectangle 5"/>
          <p:cNvSpPr>
            <a:spLocks noChangeArrowheads="1"/>
          </p:cNvSpPr>
          <p:nvPr/>
        </p:nvSpPr>
        <p:spPr bwMode="auto">
          <a:xfrm>
            <a:off x="0" y="260350"/>
            <a:ext cx="8896350" cy="362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marL="342900" indent="-342900"/>
            <a:r>
              <a:rPr lang="en-US" sz="3600" b="1">
                <a:solidFill>
                  <a:schemeClr val="bg1"/>
                </a:solidFill>
              </a:rPr>
              <a:t>Who was the first person to orbit Earth?</a:t>
            </a:r>
          </a:p>
          <a:p>
            <a:pPr marL="342900" indent="-342900"/>
            <a:endParaRPr lang="ru-RU" sz="3600" b="1">
              <a:solidFill>
                <a:schemeClr val="bg1"/>
              </a:solidFill>
            </a:endParaRPr>
          </a:p>
          <a:p>
            <a:pPr marL="342900" indent="-342900">
              <a:buFontTx/>
              <a:buAutoNum type="alphaUcParenR"/>
            </a:pPr>
            <a:r>
              <a:rPr lang="en-US" sz="3200" b="1">
                <a:solidFill>
                  <a:schemeClr val="bg1"/>
                </a:solidFill>
              </a:rPr>
              <a:t> Yuri Gagarin</a:t>
            </a:r>
          </a:p>
          <a:p>
            <a:pPr marL="342900" indent="-342900"/>
            <a:r>
              <a:rPr lang="en-US" sz="3200" b="1">
                <a:solidFill>
                  <a:schemeClr val="bg1"/>
                </a:solidFill>
              </a:rPr>
              <a:t> </a:t>
            </a:r>
          </a:p>
          <a:p>
            <a:pPr marL="342900" indent="-342900"/>
            <a:r>
              <a:rPr lang="en-US" sz="3200" b="1">
                <a:solidFill>
                  <a:schemeClr val="bg1"/>
                </a:solidFill>
              </a:rPr>
              <a:t>B) Neil Armstrong </a:t>
            </a:r>
          </a:p>
          <a:p>
            <a:pPr marL="342900" indent="-342900"/>
            <a:r>
              <a:rPr lang="en-US" sz="3200" b="1">
                <a:solidFill>
                  <a:schemeClr val="bg1"/>
                </a:solidFill>
              </a:rPr>
              <a:t> </a:t>
            </a:r>
          </a:p>
          <a:p>
            <a:pPr marL="342900" indent="-342900"/>
            <a:r>
              <a:rPr lang="en-US" sz="3200" b="1">
                <a:solidFill>
                  <a:schemeClr val="bg1"/>
                </a:solidFill>
              </a:rPr>
              <a:t>C) Buzz Aldrin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1000"/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1000"/>
                                        <p:tgtEl>
                                          <p:spTgt spid="16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1000"/>
                                        <p:tgtEl>
                                          <p:spTgt spid="163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1000"/>
                                        <p:tgtEl>
                                          <p:spTgt spid="163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1000"/>
                                        <p:tgtEl>
                                          <p:spTgt spid="163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3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Rectangle 5"/>
          <p:cNvSpPr>
            <a:spLocks noChangeArrowheads="1"/>
          </p:cNvSpPr>
          <p:nvPr/>
        </p:nvSpPr>
        <p:spPr bwMode="auto">
          <a:xfrm>
            <a:off x="0" y="260350"/>
            <a:ext cx="91440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sz="3600" b="1">
                <a:solidFill>
                  <a:schemeClr val="bg1"/>
                </a:solidFill>
              </a:rPr>
              <a:t>What was proclaimed in commemoration of the first heroic flight?</a:t>
            </a:r>
            <a:r>
              <a:rPr lang="ru-RU" sz="3600" b="1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17411" name="Text Box 6"/>
          <p:cNvSpPr txBox="1">
            <a:spLocks noChangeArrowheads="1"/>
          </p:cNvSpPr>
          <p:nvPr/>
        </p:nvSpPr>
        <p:spPr bwMode="auto">
          <a:xfrm>
            <a:off x="250825" y="1916113"/>
            <a:ext cx="4681538" cy="204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 sz="3200" b="1">
                <a:solidFill>
                  <a:schemeClr val="bg1"/>
                </a:solidFill>
              </a:rPr>
              <a:t>A) Public Holiday  </a:t>
            </a:r>
          </a:p>
          <a:p>
            <a:pPr marL="342900" indent="-342900">
              <a:spcBef>
                <a:spcPct val="50000"/>
              </a:spcBef>
            </a:pPr>
            <a:r>
              <a:rPr lang="en-US" sz="3200" b="1">
                <a:solidFill>
                  <a:schemeClr val="bg1"/>
                </a:solidFill>
              </a:rPr>
              <a:t>B) Monument</a:t>
            </a:r>
          </a:p>
          <a:p>
            <a:pPr marL="342900" indent="-342900">
              <a:spcBef>
                <a:spcPct val="50000"/>
              </a:spcBef>
            </a:pPr>
            <a:r>
              <a:rPr lang="en-US" sz="3200" b="1">
                <a:solidFill>
                  <a:schemeClr val="bg1"/>
                </a:solidFill>
              </a:rPr>
              <a:t>C) Spaceship</a:t>
            </a:r>
            <a:endParaRPr lang="ru-RU" sz="3200" b="1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600" decel="100000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600" decel="1000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00" decel="1000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00" decel="1000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600" decel="100000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600" decel="100000" fill="hold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 decel="100000" fill="hold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 decel="100000" fill="hold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600" decel="100000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600" decel="100000" fill="hold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00" decel="100000" fill="hold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00" decel="100000" fill="hold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4"/>
          <p:cNvPicPr>
            <a:picLocks noChangeAspect="1" noChangeArrowheads="1"/>
          </p:cNvPicPr>
          <p:nvPr/>
        </p:nvPicPr>
        <p:blipFill>
          <a:blip r:embed="rId2"/>
          <a:srcRect l="11086" r="9186" b="49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4" name="Rectangle 5"/>
          <p:cNvSpPr>
            <a:spLocks noChangeArrowheads="1"/>
          </p:cNvSpPr>
          <p:nvPr/>
        </p:nvSpPr>
        <p:spPr bwMode="auto">
          <a:xfrm>
            <a:off x="1042988" y="3246438"/>
            <a:ext cx="40846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8435" name="Rectangle 6"/>
          <p:cNvSpPr>
            <a:spLocks noChangeArrowheads="1"/>
          </p:cNvSpPr>
          <p:nvPr/>
        </p:nvSpPr>
        <p:spPr bwMode="auto">
          <a:xfrm>
            <a:off x="179388" y="188913"/>
            <a:ext cx="8713787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600" b="1">
                <a:solidFill>
                  <a:schemeClr val="bg1"/>
                </a:solidFill>
              </a:rPr>
              <a:t>Who was the first man to walk outer space?</a:t>
            </a:r>
            <a:r>
              <a:rPr lang="en-US"/>
              <a:t> </a:t>
            </a:r>
          </a:p>
        </p:txBody>
      </p:sp>
      <p:sp>
        <p:nvSpPr>
          <p:cNvPr id="18436" name="Rectangle 7"/>
          <p:cNvSpPr>
            <a:spLocks noChangeArrowheads="1"/>
          </p:cNvSpPr>
          <p:nvPr/>
        </p:nvSpPr>
        <p:spPr bwMode="auto">
          <a:xfrm>
            <a:off x="323850" y="1844675"/>
            <a:ext cx="4248150" cy="222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Tx/>
              <a:buAutoNum type="alphaUcParenR"/>
            </a:pPr>
            <a:r>
              <a:rPr lang="en-US" sz="3200" b="1">
                <a:solidFill>
                  <a:schemeClr val="bg1"/>
                </a:solidFill>
              </a:rPr>
              <a:t> Yuri Gagarin </a:t>
            </a:r>
          </a:p>
          <a:p>
            <a:pPr marL="342900" indent="-342900"/>
            <a:endParaRPr lang="en-US" sz="2400" b="1">
              <a:solidFill>
                <a:schemeClr val="bg1"/>
              </a:solidFill>
            </a:endParaRPr>
          </a:p>
          <a:p>
            <a:pPr marL="342900" indent="-342900"/>
            <a:r>
              <a:rPr lang="en-US" sz="3200" b="1">
                <a:solidFill>
                  <a:schemeClr val="bg1"/>
                </a:solidFill>
              </a:rPr>
              <a:t>B) Valentin Titov</a:t>
            </a:r>
          </a:p>
          <a:p>
            <a:pPr marL="342900" indent="-342900"/>
            <a:endParaRPr lang="en-US" sz="2000" b="1">
              <a:solidFill>
                <a:schemeClr val="bg1"/>
              </a:solidFill>
            </a:endParaRPr>
          </a:p>
          <a:p>
            <a:pPr marL="342900" indent="-342900"/>
            <a:r>
              <a:rPr lang="en-US" sz="3200" b="1">
                <a:solidFill>
                  <a:schemeClr val="bg1"/>
                </a:solidFill>
              </a:rPr>
              <a:t>C) Aleksey Leonov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84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84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4"/>
          <p:cNvPicPr>
            <a:picLocks noChangeAspect="1" noChangeArrowheads="1"/>
          </p:cNvPicPr>
          <p:nvPr/>
        </p:nvPicPr>
        <p:blipFill>
          <a:blip r:embed="rId2"/>
          <a:srcRect r="1962" b="871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8" name="Text Box 5"/>
          <p:cNvSpPr txBox="1">
            <a:spLocks noChangeArrowheads="1"/>
          </p:cNvSpPr>
          <p:nvPr/>
        </p:nvSpPr>
        <p:spPr bwMode="auto">
          <a:xfrm>
            <a:off x="179388" y="188913"/>
            <a:ext cx="82804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b="1">
                <a:solidFill>
                  <a:schemeClr val="bg1"/>
                </a:solidFill>
              </a:rPr>
              <a:t>Who made a great contribution to exploration of space travel?</a:t>
            </a:r>
            <a:endParaRPr lang="ru-RU" sz="3600" b="1">
              <a:solidFill>
                <a:schemeClr val="bg1"/>
              </a:solidFill>
            </a:endParaRPr>
          </a:p>
        </p:txBody>
      </p:sp>
      <p:sp>
        <p:nvSpPr>
          <p:cNvPr id="19459" name="Rectangle 6"/>
          <p:cNvSpPr>
            <a:spLocks noChangeArrowheads="1"/>
          </p:cNvSpPr>
          <p:nvPr/>
        </p:nvSpPr>
        <p:spPr bwMode="auto">
          <a:xfrm>
            <a:off x="250825" y="1557338"/>
            <a:ext cx="5327650" cy="222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Tx/>
              <a:buAutoNum type="alphaUcParenR"/>
            </a:pPr>
            <a:r>
              <a:rPr lang="en-US" sz="3200" b="1">
                <a:solidFill>
                  <a:schemeClr val="bg1"/>
                </a:solidFill>
              </a:rPr>
              <a:t> Sergei Korolyov</a:t>
            </a:r>
          </a:p>
          <a:p>
            <a:pPr marL="342900" indent="-342900"/>
            <a:endParaRPr lang="en-US" sz="2000" b="1">
              <a:solidFill>
                <a:schemeClr val="bg1"/>
              </a:solidFill>
            </a:endParaRPr>
          </a:p>
          <a:p>
            <a:pPr marL="342900" indent="-342900"/>
            <a:r>
              <a:rPr lang="en-US" sz="3200" b="1">
                <a:solidFill>
                  <a:schemeClr val="bg1"/>
                </a:solidFill>
              </a:rPr>
              <a:t>B) Konstantin Tsiolkovsky</a:t>
            </a:r>
          </a:p>
          <a:p>
            <a:pPr marL="342900" indent="-342900"/>
            <a:endParaRPr lang="en-US" sz="2400" b="1">
              <a:solidFill>
                <a:schemeClr val="bg1"/>
              </a:solidFill>
            </a:endParaRPr>
          </a:p>
          <a:p>
            <a:pPr marL="342900" indent="-342900"/>
            <a:r>
              <a:rPr lang="en-US" sz="3200" b="1">
                <a:solidFill>
                  <a:schemeClr val="bg1"/>
                </a:solidFill>
              </a:rPr>
              <a:t>C) Aleksey Leonov</a:t>
            </a:r>
            <a:endParaRPr lang="ru-RU" sz="3200" b="1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00" decel="100000"/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600" decel="100000" fill="hold"/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00" decel="100000" fill="hold"/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00" decel="100000" fill="hold"/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63"/>
            <a:ext cx="9144000" cy="685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2" name="Rectangle 5"/>
          <p:cNvSpPr>
            <a:spLocks noChangeArrowheads="1"/>
          </p:cNvSpPr>
          <p:nvPr/>
        </p:nvSpPr>
        <p:spPr bwMode="auto">
          <a:xfrm>
            <a:off x="179388" y="115888"/>
            <a:ext cx="716597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sz="3600" b="1">
                <a:solidFill>
                  <a:srgbClr val="CC0000"/>
                </a:solidFill>
              </a:rPr>
              <a:t>What was invented by Sergey Pavlovich Korolyov?</a:t>
            </a:r>
            <a:r>
              <a:rPr lang="ru-RU" sz="3600" b="1">
                <a:solidFill>
                  <a:srgbClr val="CC0000"/>
                </a:solidFill>
              </a:rPr>
              <a:t> </a:t>
            </a:r>
          </a:p>
        </p:txBody>
      </p:sp>
      <p:sp>
        <p:nvSpPr>
          <p:cNvPr id="20483" name="Rectangle 7"/>
          <p:cNvSpPr>
            <a:spLocks noChangeArrowheads="1"/>
          </p:cNvSpPr>
          <p:nvPr/>
        </p:nvSpPr>
        <p:spPr bwMode="auto">
          <a:xfrm>
            <a:off x="250825" y="1700213"/>
            <a:ext cx="6048375" cy="2163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Tx/>
              <a:buAutoNum type="alphaUcParenR"/>
            </a:pPr>
            <a:r>
              <a:rPr lang="en-US" sz="3200" b="1"/>
              <a:t>Theory of Cosmonautics</a:t>
            </a:r>
          </a:p>
          <a:p>
            <a:pPr marL="342900" indent="-342900"/>
            <a:endParaRPr lang="en-US" sz="2000" b="1"/>
          </a:p>
          <a:p>
            <a:pPr marL="342900" indent="-342900"/>
            <a:r>
              <a:rPr lang="en-US" sz="3200" b="1"/>
              <a:t>B) First Earth Sputnik</a:t>
            </a:r>
          </a:p>
          <a:p>
            <a:pPr marL="342900" indent="-342900"/>
            <a:endParaRPr lang="en-US" sz="2000" b="1"/>
          </a:p>
          <a:p>
            <a:pPr marL="342900" indent="-342900"/>
            <a:r>
              <a:rPr lang="en-US" sz="3200" b="1"/>
              <a:t>C) Salute Orbital Station</a:t>
            </a:r>
            <a:endParaRPr lang="ru-RU" sz="32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600" decel="100000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600" decel="100000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00" decel="100000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00" decel="100000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600" decel="100000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600" decel="100000" fill="hold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00" decel="100000" fill="hold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 decel="100000" fill="hold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0"/>
                            </p:stCondLst>
                            <p:childTnLst>
                              <p:par>
                                <p:cTn id="28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600" decel="100000"/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600" decel="100000" fill="hold"/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00" decel="100000" fill="hold"/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00" decel="100000" fill="hold"/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4"/>
          <p:cNvPicPr>
            <a:picLocks noChangeAspect="1" noChangeArrowheads="1"/>
          </p:cNvPicPr>
          <p:nvPr/>
        </p:nvPicPr>
        <p:blipFill>
          <a:blip r:embed="rId2"/>
          <a:srcRect l="6358" r="6532"/>
          <a:stretch>
            <a:fillRect/>
          </a:stretch>
        </p:blipFill>
        <p:spPr bwMode="auto">
          <a:xfrm>
            <a:off x="0" y="0"/>
            <a:ext cx="9144000" cy="691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6" name="WordArt 7"/>
          <p:cNvSpPr>
            <a:spLocks noChangeArrowheads="1" noChangeShapeType="1" noTextEdit="1"/>
          </p:cNvSpPr>
          <p:nvPr/>
        </p:nvSpPr>
        <p:spPr bwMode="auto">
          <a:xfrm>
            <a:off x="2268538" y="2924175"/>
            <a:ext cx="4537075" cy="8651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sy="50000" kx="2453608" rotWithShape="0">
                    <a:srgbClr val="C0C0C0">
                      <a:alpha val="50000"/>
                    </a:srgbClr>
                  </a:outerShdw>
                </a:effectLst>
                <a:latin typeface="Impact"/>
              </a:rPr>
              <a:t>YOUR RESULTS:</a:t>
            </a:r>
            <a:endParaRPr lang="ru-RU" sz="3600" kern="1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sy="50000" kx="2453608" rotWithShape="0">
                  <a:srgbClr val="C0C0C0">
                    <a:alpha val="50000"/>
                  </a:srgbClr>
                </a:outerShdw>
              </a:effectLst>
              <a:latin typeface="Impac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150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animBg="1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</TotalTime>
  <Words>200</Words>
  <Application>Microsoft Office PowerPoint</Application>
  <PresentationFormat>Экран (4:3)</PresentationFormat>
  <Paragraphs>62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0" baseType="lpstr">
      <vt:lpstr>Arial</vt:lpstr>
      <vt:lpstr>Calibri</vt:lpstr>
      <vt:lpstr>Оформление по умолчанию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Ирина</dc:creator>
  <cp:lastModifiedBy>Ирина</cp:lastModifiedBy>
  <cp:revision>54</cp:revision>
  <dcterms:created xsi:type="dcterms:W3CDTF">2012-03-07T13:28:34Z</dcterms:created>
  <dcterms:modified xsi:type="dcterms:W3CDTF">2012-03-14T11:58:06Z</dcterms:modified>
</cp:coreProperties>
</file>