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6" r:id="rId2"/>
    <p:sldId id="256" r:id="rId3"/>
    <p:sldId id="257" r:id="rId4"/>
    <p:sldId id="279" r:id="rId5"/>
    <p:sldId id="259" r:id="rId6"/>
    <p:sldId id="260" r:id="rId7"/>
    <p:sldId id="262" r:id="rId8"/>
    <p:sldId id="261" r:id="rId9"/>
    <p:sldId id="263" r:id="rId10"/>
    <p:sldId id="272" r:id="rId11"/>
    <p:sldId id="280" r:id="rId12"/>
    <p:sldId id="281" r:id="rId13"/>
    <p:sldId id="274" r:id="rId14"/>
    <p:sldId id="282" r:id="rId15"/>
    <p:sldId id="264" r:id="rId16"/>
    <p:sldId id="265" r:id="rId17"/>
    <p:sldId id="266" r:id="rId18"/>
    <p:sldId id="267" r:id="rId19"/>
    <p:sldId id="283" r:id="rId20"/>
    <p:sldId id="270" r:id="rId21"/>
    <p:sldId id="275" r:id="rId22"/>
    <p:sldId id="276" r:id="rId23"/>
    <p:sldId id="277" r:id="rId24"/>
    <p:sldId id="278" r:id="rId25"/>
    <p:sldId id="287" r:id="rId26"/>
    <p:sldId id="285" r:id="rId2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6" d="100"/>
          <a:sy n="126" d="100"/>
        </p:scale>
        <p:origin x="-119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p:txBody>
          <a:bodyPr/>
          <a:lstStyle/>
          <a:p>
            <a:pPr>
              <a:defRPr/>
            </a:pPr>
            <a:fld id="{AEA522EF-5CAE-4EB3-B423-190AB0F0AA5F}" type="datetimeFigureOut">
              <a:rPr lang="ru-RU" smtClean="0"/>
              <a:pPr>
                <a:defRPr/>
              </a:pPr>
              <a:t>28.03.2013</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BBAF234B-8899-4195-83D9-CABF2F378BBC}" type="slidenum">
              <a:rPr lang="ru-RU" smtClean="0"/>
              <a:pPr>
                <a:defRPr/>
              </a:pPr>
              <a:t>‹#›</a:t>
            </a:fld>
            <a:endParaRPr lang="ru-RU"/>
          </a:p>
        </p:txBody>
      </p:sp>
      <p:sp>
        <p:nvSpPr>
          <p:cNvPr id="10" name="Прямоугольник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F335F8D1-4F39-4BAE-8BB1-5AA2A8428F44}" type="datetimeFigureOut">
              <a:rPr lang="ru-RU" smtClean="0"/>
              <a:pPr>
                <a:defRPr/>
              </a:pPr>
              <a:t>28.03.2013</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5ABB9EF3-9672-4AE8-8262-65219E8D937E}"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9" name="Прямоугольник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Прямоугольник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Вертикальный заголовок 1"/>
          <p:cNvSpPr>
            <a:spLocks noGrp="1"/>
          </p:cNvSpPr>
          <p:nvPr>
            <p:ph type="title" orient="vert"/>
          </p:nvPr>
        </p:nvSpPr>
        <p:spPr>
          <a:xfrm>
            <a:off x="6781800" y="274640"/>
            <a:ext cx="19050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04800"/>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F0B6D17-B74A-41EB-9A07-3370E8F8283B}" type="datetimeFigureOut">
              <a:rPr lang="ru-RU" smtClean="0"/>
              <a:pPr>
                <a:defRPr/>
              </a:pPr>
              <a:t>28.03.2013</a:t>
            </a:fld>
            <a:endParaRPr lang="ru-RU"/>
          </a:p>
        </p:txBody>
      </p:sp>
      <p:sp>
        <p:nvSpPr>
          <p:cNvPr id="5" name="Нижний колонтитул 4"/>
          <p:cNvSpPr>
            <a:spLocks noGrp="1"/>
          </p:cNvSpPr>
          <p:nvPr>
            <p:ph type="ftr" sz="quarter" idx="11"/>
          </p:nvPr>
        </p:nvSpPr>
        <p:spPr>
          <a:xfrm>
            <a:off x="2640597" y="6377459"/>
            <a:ext cx="3836404" cy="365125"/>
          </a:xfrm>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1674CD99-BAC0-4C69-B320-731969CA5F0D}"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8671D610-B82A-45BD-8666-817B30B46C78}" type="datetimeFigureOut">
              <a:rPr lang="ru-RU" smtClean="0"/>
              <a:pPr>
                <a:defRPr/>
              </a:pPr>
              <a:t>28.03.2013</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224D5B06-6CFB-435B-AFE5-09B6831D5942}"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Прямоугольник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8DF7A646-9A95-4EEE-B6D6-3BE70956A8FE}" type="datetimeFigureOut">
              <a:rPr lang="ru-RU" smtClean="0"/>
              <a:pPr>
                <a:defRPr/>
              </a:pPr>
              <a:t>28.03.2013</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16084F1E-85D7-41AD-8651-DE8E5C46A710}"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5A81A64C-DA8D-4045-9E28-F91084FD071D}" type="datetimeFigureOut">
              <a:rPr lang="ru-RU" smtClean="0"/>
              <a:pPr>
                <a:defRPr/>
              </a:pPr>
              <a:t>28.03.2013</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45E5788C-BC86-4D70-94FF-FBDC5AE11DC6}"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4" name="Содержимое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Текст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6" name="Содержимое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B34FA517-ACFA-4876-87EB-59A7863D1818}" type="datetimeFigureOut">
              <a:rPr lang="ru-RU" smtClean="0"/>
              <a:pPr>
                <a:defRPr/>
              </a:pPr>
              <a:t>28.03.2013</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F7C30257-D28B-4543-A314-260E73C199FB}"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DE117E10-28F4-475F-ABAA-3E67A4DA324B}" type="datetimeFigureOut">
              <a:rPr lang="ru-RU" smtClean="0"/>
              <a:pPr>
                <a:defRPr/>
              </a:pPr>
              <a:t>28.03.2013</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21F70679-7891-42C7-876A-765C61755C4F}"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DB63C9B5-C13D-435C-BDBA-BA64F225CE55}" type="datetimeFigureOut">
              <a:rPr lang="ru-RU" smtClean="0"/>
              <a:pPr>
                <a:defRPr/>
              </a:pPr>
              <a:t>28.03.2013</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F83C8CB0-ADF9-4384-942D-F7B59216CA47}"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ru-RU" smtClean="0"/>
              <a:t>Образец заголовка</a:t>
            </a:r>
            <a:endParaRPr kumimoji="0" lang="en-US"/>
          </a:p>
        </p:txBody>
      </p:sp>
      <p:sp>
        <p:nvSpPr>
          <p:cNvPr id="3" name="Содержимое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Текст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FF94EAA1-6007-4C1D-A4D1-BB019577AF7E}" type="datetimeFigureOut">
              <a:rPr lang="ru-RU" smtClean="0"/>
              <a:pPr>
                <a:defRPr/>
              </a:pPr>
              <a:t>28.03.2013</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11FB7C21-07BB-4EE6-8E90-371AB1CCFE5E}" type="slidenum">
              <a:rPr lang="ru-RU" smtClean="0"/>
              <a:pPr>
                <a:defRPr/>
              </a:pPr>
              <a:t>‹#›</a:t>
            </a:fld>
            <a:endParaRPr lang="ru-RU"/>
          </a:p>
        </p:txBody>
      </p:sp>
      <p:sp>
        <p:nvSpPr>
          <p:cNvPr id="12" name="Прямоугольник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ru-RU" smtClean="0"/>
              <a:t>Вставка рисунка</a:t>
            </a:r>
            <a:endParaRPr kumimoji="0" lang="en-US" dirty="0"/>
          </a:p>
        </p:txBody>
      </p:sp>
      <p:sp>
        <p:nvSpPr>
          <p:cNvPr id="4" name="Текст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164592" y="1170432"/>
            <a:ext cx="2523744" cy="201168"/>
          </a:xfrm>
        </p:spPr>
        <p:txBody>
          <a:bodyPr/>
          <a:lstStyle/>
          <a:p>
            <a:pPr>
              <a:defRPr/>
            </a:pPr>
            <a:fld id="{853A4382-B6AF-42EC-AF06-32B41C577C58}" type="datetimeFigureOut">
              <a:rPr lang="ru-RU" smtClean="0"/>
              <a:pPr>
                <a:defRPr/>
              </a:pPr>
              <a:t>28.03.2013</a:t>
            </a:fld>
            <a:endParaRPr lang="ru-RU"/>
          </a:p>
        </p:txBody>
      </p:sp>
      <p:sp>
        <p:nvSpPr>
          <p:cNvPr id="11" name="Прямоугольник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Нижний колонтитул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defRPr/>
            </a:pPr>
            <a:endParaRPr lang="ru-RU"/>
          </a:p>
        </p:txBody>
      </p:sp>
      <p:sp>
        <p:nvSpPr>
          <p:cNvPr id="7" name="Номер слайда 6"/>
          <p:cNvSpPr>
            <a:spLocks noGrp="1"/>
          </p:cNvSpPr>
          <p:nvPr>
            <p:ph type="sldNum" sz="quarter" idx="12"/>
          </p:nvPr>
        </p:nvSpPr>
        <p:spPr>
          <a:xfrm>
            <a:off x="8339328" y="1170432"/>
            <a:ext cx="733864" cy="201168"/>
          </a:xfrm>
        </p:spPr>
        <p:txBody>
          <a:bodyPr/>
          <a:lstStyle/>
          <a:p>
            <a:pPr>
              <a:defRPr/>
            </a:pPr>
            <a:fld id="{27FDE93F-F3CC-4397-9A8D-B2255ED6B361}"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Прямоугольник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Прямоугольник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Дата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fld id="{3E9E01A9-571E-4241-B09E-A75FD35C0E4B}" type="datetimeFigureOut">
              <a:rPr lang="ru-RU" smtClean="0"/>
              <a:pPr>
                <a:defRPr/>
              </a:pPr>
              <a:t>28.03.2013</a:t>
            </a:fld>
            <a:endParaRPr lang="ru-RU"/>
          </a:p>
        </p:txBody>
      </p:sp>
      <p:sp>
        <p:nvSpPr>
          <p:cNvPr id="5" name="Нижний колонтитул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endParaRPr lang="ru-RU"/>
          </a:p>
        </p:txBody>
      </p:sp>
      <p:sp>
        <p:nvSpPr>
          <p:cNvPr id="6" name="Номер слайда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756FAE7B-369D-486D-9615-7196CEC54A25}"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rusorden.ru/content/image/rf/20a.gif"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rusorden.ru/content/image/rf/21a.gif"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rusorden.ru/content/image/rf/22a.gif" TargetMode="Externa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rusorden.ru/content/image/rf/23a.gif"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332656"/>
            <a:ext cx="9144000" cy="1673352"/>
          </a:xfrm>
        </p:spPr>
        <p:txBody>
          <a:bodyPr/>
          <a:lstStyle/>
          <a:p>
            <a:pPr algn="ctr"/>
            <a:r>
              <a:rPr lang="en-US" sz="4800" dirty="0" smtClean="0">
                <a:solidFill>
                  <a:srgbClr val="FFFF00"/>
                </a:solidFill>
              </a:rPr>
              <a:t>The </a:t>
            </a:r>
            <a:r>
              <a:rPr lang="en-US" sz="4800" dirty="0" err="1" smtClean="0">
                <a:solidFill>
                  <a:srgbClr val="FFFF00"/>
                </a:solidFill>
              </a:rPr>
              <a:t>St.George's</a:t>
            </a:r>
            <a:r>
              <a:rPr lang="en-US" sz="4800" dirty="0" smtClean="0">
                <a:solidFill>
                  <a:srgbClr val="FFFF00"/>
                </a:solidFill>
              </a:rPr>
              <a:t> Ribbon</a:t>
            </a:r>
            <a:endParaRPr lang="ru-RU" dirty="0">
              <a:solidFill>
                <a:srgbClr val="FFFF00"/>
              </a:solidFill>
            </a:endParaRPr>
          </a:p>
        </p:txBody>
      </p:sp>
      <p:sp>
        <p:nvSpPr>
          <p:cNvPr id="3" name="Подзаголовок 2"/>
          <p:cNvSpPr>
            <a:spLocks noGrp="1"/>
          </p:cNvSpPr>
          <p:nvPr>
            <p:ph type="subTitle" idx="1"/>
          </p:nvPr>
        </p:nvSpPr>
        <p:spPr/>
        <p:txBody>
          <a:bodyPr/>
          <a:lstStyle/>
          <a:p>
            <a:endParaRPr lang="ru-RU"/>
          </a:p>
        </p:txBody>
      </p:sp>
      <p:sp>
        <p:nvSpPr>
          <p:cNvPr id="5" name="Прямоугольник 4"/>
          <p:cNvSpPr/>
          <p:nvPr/>
        </p:nvSpPr>
        <p:spPr>
          <a:xfrm>
            <a:off x="5471592" y="5380672"/>
            <a:ext cx="3672408" cy="1477328"/>
          </a:xfrm>
          <a:prstGeom prst="rect">
            <a:avLst/>
          </a:prstGeom>
        </p:spPr>
        <p:txBody>
          <a:bodyPr wrap="square">
            <a:spAutoFit/>
          </a:bodyPr>
          <a:lstStyle/>
          <a:p>
            <a:r>
              <a:rPr lang="en-US" dirty="0" smtClean="0"/>
              <a:t>Work  performed:</a:t>
            </a:r>
          </a:p>
          <a:p>
            <a:r>
              <a:rPr lang="en-US" dirty="0" smtClean="0"/>
              <a:t>Schoolgirl: </a:t>
            </a:r>
            <a:r>
              <a:rPr lang="en-US" dirty="0" err="1" smtClean="0"/>
              <a:t>Kulikova</a:t>
            </a:r>
            <a:r>
              <a:rPr lang="en-US" dirty="0" smtClean="0"/>
              <a:t> Natalia</a:t>
            </a:r>
          </a:p>
          <a:p>
            <a:r>
              <a:rPr lang="en-US" dirty="0" smtClean="0"/>
              <a:t>Form10 “A“</a:t>
            </a:r>
          </a:p>
          <a:p>
            <a:r>
              <a:rPr lang="en-US" dirty="0" smtClean="0"/>
              <a:t>School: 1378</a:t>
            </a:r>
          </a:p>
          <a:p>
            <a:r>
              <a:rPr lang="en-US" dirty="0" smtClean="0"/>
              <a:t>Teacher: </a:t>
            </a:r>
            <a:r>
              <a:rPr lang="en-US" dirty="0" err="1" smtClean="0"/>
              <a:t>Shkitina</a:t>
            </a:r>
            <a:r>
              <a:rPr lang="en-US" dirty="0" smtClean="0"/>
              <a:t> L.V.</a:t>
            </a:r>
            <a:endParaRPr lang="ru-RU" dirty="0"/>
          </a:p>
        </p:txBody>
      </p:sp>
      <p:pic>
        <p:nvPicPr>
          <p:cNvPr id="6" name="Picture 2" descr="http://djimbo.ru/uploads/posts/2012-04/1335506336_bcf9403ea2c2.jpg"/>
          <p:cNvPicPr>
            <a:picLocks noChangeAspect="1" noChangeArrowheads="1"/>
          </p:cNvPicPr>
          <p:nvPr/>
        </p:nvPicPr>
        <p:blipFill>
          <a:blip r:embed="rId2" cstate="print"/>
          <a:srcRect/>
          <a:stretch>
            <a:fillRect/>
          </a:stretch>
        </p:blipFill>
        <p:spPr bwMode="auto">
          <a:xfrm>
            <a:off x="0" y="1556792"/>
            <a:ext cx="9144000" cy="36407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4"/>
          <p:cNvSpPr>
            <a:spLocks noGrp="1"/>
          </p:cNvSpPr>
          <p:nvPr>
            <p:ph type="title"/>
          </p:nvPr>
        </p:nvSpPr>
        <p:spPr>
          <a:xfrm>
            <a:off x="500063" y="273050"/>
            <a:ext cx="2965450" cy="1162050"/>
          </a:xfrm>
        </p:spPr>
        <p:txBody>
          <a:bodyPr>
            <a:normAutofit fontScale="90000"/>
          </a:bodyPr>
          <a:lstStyle/>
          <a:p>
            <a:pPr eaLnBrk="1" hangingPunct="1"/>
            <a:r>
              <a:rPr lang="ru-RU" sz="2800" smtClean="0"/>
              <a:t>Порядок награждения орденом</a:t>
            </a:r>
          </a:p>
        </p:txBody>
      </p:sp>
      <p:sp>
        <p:nvSpPr>
          <p:cNvPr id="10243" name="Содержимое 5"/>
          <p:cNvSpPr>
            <a:spLocks noGrp="1"/>
          </p:cNvSpPr>
          <p:nvPr>
            <p:ph idx="1"/>
          </p:nvPr>
        </p:nvSpPr>
        <p:spPr/>
        <p:txBody>
          <a:bodyPr>
            <a:normAutofit lnSpcReduction="10000"/>
          </a:bodyPr>
          <a:lstStyle/>
          <a:p>
            <a:pPr eaLnBrk="1" hangingPunct="1"/>
            <a:r>
              <a:rPr lang="ru-RU" smtClean="0"/>
              <a:t>Первый раз выдавалась низшая, 4 ступень, в следующий раз более высокая 3-я, далее 2-я и, наконец, совершивший четвертый выдающийся подвиг мог быть представлен к награждению орденом Святого Георгия</a:t>
            </a:r>
          </a:p>
          <a:p>
            <a:pPr eaLnBrk="1" hangingPunct="1">
              <a:buFont typeface="Arial" charset="0"/>
              <a:buNone/>
            </a:pPr>
            <a:r>
              <a:rPr lang="ru-RU" smtClean="0"/>
              <a:t>    1-й степени.</a:t>
            </a:r>
          </a:p>
        </p:txBody>
      </p:sp>
      <p:pic>
        <p:nvPicPr>
          <p:cNvPr id="10244" name="Picture 3" descr="C:\Documents and Settings\ЮРА\Мои документы\Мои рисунки\2009-05-06\Scan10105.JPG"/>
          <p:cNvPicPr>
            <a:picLocks noChangeAspect="1" noChangeArrowheads="1"/>
          </p:cNvPicPr>
          <p:nvPr/>
        </p:nvPicPr>
        <p:blipFill>
          <a:blip r:embed="rId2" cstate="print"/>
          <a:srcRect/>
          <a:stretch>
            <a:fillRect/>
          </a:stretch>
        </p:blipFill>
        <p:spPr bwMode="auto">
          <a:xfrm>
            <a:off x="500063" y="2071688"/>
            <a:ext cx="3000375" cy="3297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May9MasterSlaid"/>
          <p:cNvPicPr>
            <a:picLocks noGrp="1" noChangeAspect="1" noChangeArrowheads="1"/>
          </p:cNvPicPr>
          <p:nvPr>
            <p:ph idx="1"/>
          </p:nvPr>
        </p:nvPicPr>
        <p:blipFill>
          <a:blip r:embed="rId2" cstate="print"/>
          <a:srcRect/>
          <a:stretch>
            <a:fillRect/>
          </a:stretch>
        </p:blipFill>
        <p:spPr>
          <a:xfrm>
            <a:off x="0" y="0"/>
            <a:ext cx="9144000" cy="6858000"/>
          </a:xfrm>
        </p:spPr>
      </p:pic>
      <p:sp>
        <p:nvSpPr>
          <p:cNvPr id="7171" name="Rectangle 8"/>
          <p:cNvSpPr>
            <a:spLocks noGrp="1" noChangeArrowheads="1"/>
          </p:cNvSpPr>
          <p:nvPr>
            <p:ph type="body" idx="4294967295"/>
          </p:nvPr>
        </p:nvSpPr>
        <p:spPr>
          <a:xfrm>
            <a:off x="430213" y="714375"/>
            <a:ext cx="8713787" cy="3214688"/>
          </a:xfrm>
        </p:spPr>
        <p:txBody>
          <a:bodyPr/>
          <a:lstStyle/>
          <a:p>
            <a:pPr>
              <a:buNone/>
            </a:pPr>
            <a:r>
              <a:rPr lang="en-US" sz="2400" b="1" dirty="0" smtClean="0">
                <a:latin typeface="Times New Roman" pitchFamily="18" charset="0"/>
                <a:cs typeface="Times New Roman" pitchFamily="18" charset="0"/>
              </a:rPr>
              <a:t>The </a:t>
            </a:r>
            <a:r>
              <a:rPr lang="en-US" sz="2400" b="1" dirty="0" err="1" smtClean="0">
                <a:latin typeface="Times New Roman" pitchFamily="18" charset="0"/>
                <a:cs typeface="Times New Roman" pitchFamily="18" charset="0"/>
              </a:rPr>
              <a:t>Georgiyevsky</a:t>
            </a:r>
            <a:r>
              <a:rPr lang="en-US" sz="2400" b="1" dirty="0" smtClean="0">
                <a:latin typeface="Times New Roman" pitchFamily="18" charset="0"/>
                <a:cs typeface="Times New Roman" pitchFamily="18" charset="0"/>
              </a:rPr>
              <a:t> award was divided into four classes. </a:t>
            </a:r>
          </a:p>
          <a:p>
            <a:pPr>
              <a:buNone/>
            </a:pPr>
            <a:r>
              <a:rPr lang="en-US" sz="2400" b="1" dirty="0" smtClean="0">
                <a:solidFill>
                  <a:srgbClr val="FF0000"/>
                </a:solidFill>
                <a:latin typeface="Times New Roman" pitchFamily="18" charset="0"/>
                <a:cs typeface="Times New Roman" pitchFamily="18" charset="0"/>
              </a:rPr>
              <a:t>The first degree </a:t>
            </a:r>
            <a:r>
              <a:rPr lang="en-US" sz="2400" b="1" dirty="0" smtClean="0">
                <a:latin typeface="Times New Roman" pitchFamily="18" charset="0"/>
                <a:cs typeface="Times New Roman" pitchFamily="18" charset="0"/>
              </a:rPr>
              <a:t>of an award had three signs:  cross a star and a tape consisting of three black and two orange strips which rushed through the right shoulder under a uniform. </a:t>
            </a:r>
          </a:p>
          <a:p>
            <a:pPr>
              <a:buNone/>
            </a:pPr>
            <a:r>
              <a:rPr lang="en-US" sz="2400" b="1" dirty="0" smtClean="0">
                <a:solidFill>
                  <a:srgbClr val="FF0000"/>
                </a:solidFill>
                <a:latin typeface="Times New Roman" pitchFamily="18" charset="0"/>
                <a:cs typeface="Times New Roman" pitchFamily="18" charset="0"/>
              </a:rPr>
              <a:t>The second degree </a:t>
            </a:r>
            <a:r>
              <a:rPr lang="en-US" sz="2400" b="1" dirty="0" smtClean="0">
                <a:latin typeface="Times New Roman" pitchFamily="18" charset="0"/>
                <a:cs typeface="Times New Roman" pitchFamily="18" charset="0"/>
              </a:rPr>
              <a:t>of an award also had a star and a big cross which rushed on a neck on narrower tape. </a:t>
            </a:r>
          </a:p>
          <a:p>
            <a:pPr>
              <a:buNone/>
            </a:pPr>
            <a:r>
              <a:rPr lang="en-US" sz="2400" b="1" dirty="0" smtClean="0">
                <a:solidFill>
                  <a:srgbClr val="FF0000"/>
                </a:solidFill>
                <a:latin typeface="Times New Roman" pitchFamily="18" charset="0"/>
                <a:cs typeface="Times New Roman" pitchFamily="18" charset="0"/>
              </a:rPr>
              <a:t>The third degree </a:t>
            </a:r>
            <a:r>
              <a:rPr lang="en-US" sz="2400" b="1" dirty="0" smtClean="0">
                <a:latin typeface="Times New Roman" pitchFamily="18" charset="0"/>
                <a:cs typeface="Times New Roman" pitchFamily="18" charset="0"/>
              </a:rPr>
              <a:t>- a small cross on a neck. </a:t>
            </a:r>
          </a:p>
          <a:p>
            <a:pPr>
              <a:buNone/>
            </a:pPr>
            <a:r>
              <a:rPr lang="en-US" sz="2400" b="1" dirty="0" smtClean="0">
                <a:solidFill>
                  <a:srgbClr val="FF0000"/>
                </a:solidFill>
                <a:latin typeface="Times New Roman" pitchFamily="18" charset="0"/>
                <a:cs typeface="Times New Roman" pitchFamily="18" charset="0"/>
              </a:rPr>
              <a:t>The fourth </a:t>
            </a:r>
            <a:r>
              <a:rPr lang="en-US" sz="2400" b="1" dirty="0" smtClean="0">
                <a:latin typeface="Times New Roman" pitchFamily="18" charset="0"/>
                <a:cs typeface="Times New Roman" pitchFamily="18" charset="0"/>
              </a:rPr>
              <a:t>- a small cross in a buttonhole.</a:t>
            </a:r>
            <a:endParaRPr lang="ru-RU" sz="2400" b="1" dirty="0" smtClean="0">
              <a:latin typeface="Times New Roman" pitchFamily="18" charset="0"/>
              <a:cs typeface="Times New Roman" pitchFamily="18" charset="0"/>
            </a:endParaRPr>
          </a:p>
        </p:txBody>
      </p:sp>
      <p:pic>
        <p:nvPicPr>
          <p:cNvPr id="7172" name="Picture 2"/>
          <p:cNvPicPr>
            <a:picLocks noChangeAspect="1" noChangeArrowheads="1"/>
          </p:cNvPicPr>
          <p:nvPr/>
        </p:nvPicPr>
        <p:blipFill>
          <a:blip r:embed="rId3" cstate="print"/>
          <a:srcRect/>
          <a:stretch>
            <a:fillRect/>
          </a:stretch>
        </p:blipFill>
        <p:spPr bwMode="auto">
          <a:xfrm>
            <a:off x="1571625" y="4071938"/>
            <a:ext cx="6048375" cy="21701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3000"/>
                                        <p:tgtEl>
                                          <p:spTgt spid="717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1">
                                            <p:txEl>
                                              <p:pRg st="1" end="1"/>
                                            </p:txEl>
                                          </p:spTgt>
                                        </p:tgtEl>
                                        <p:attrNameLst>
                                          <p:attrName>style.visibility</p:attrName>
                                        </p:attrNameLst>
                                      </p:cBhvr>
                                      <p:to>
                                        <p:strVal val="visible"/>
                                      </p:to>
                                    </p:set>
                                    <p:animEffect transition="in" filter="fade">
                                      <p:cBhvr>
                                        <p:cTn id="10" dur="3000"/>
                                        <p:tgtEl>
                                          <p:spTgt spid="717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Effect transition="in" filter="fade">
                                      <p:cBhvr>
                                        <p:cTn id="13" dur="3000"/>
                                        <p:tgtEl>
                                          <p:spTgt spid="7171">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171">
                                            <p:txEl>
                                              <p:pRg st="3" end="3"/>
                                            </p:txEl>
                                          </p:spTgt>
                                        </p:tgtEl>
                                        <p:attrNameLst>
                                          <p:attrName>style.visibility</p:attrName>
                                        </p:attrNameLst>
                                      </p:cBhvr>
                                      <p:to>
                                        <p:strVal val="visible"/>
                                      </p:to>
                                    </p:set>
                                    <p:animEffect transition="in" filter="fade">
                                      <p:cBhvr>
                                        <p:cTn id="16" dur="3000"/>
                                        <p:tgtEl>
                                          <p:spTgt spid="7171">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3000"/>
                                        <p:tgtEl>
                                          <p:spTgt spid="7171">
                                            <p:txEl>
                                              <p:pRg st="4" end="4"/>
                                            </p:txEl>
                                          </p:spTgt>
                                        </p:tgtEl>
                                      </p:cBhvr>
                                    </p:animEffect>
                                  </p:childTnLst>
                                </p:cTn>
                              </p:par>
                              <p:par>
                                <p:cTn id="20" presetID="18" presetClass="entr" presetSubtype="6" fill="hold" nodeType="with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strips(downRight)">
                                      <p:cBhvr>
                                        <p:cTn id="22" dur="3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May9MasterSlaid"/>
          <p:cNvPicPr>
            <a:picLocks noGrp="1" noChangeAspect="1" noChangeArrowheads="1"/>
          </p:cNvPicPr>
          <p:nvPr>
            <p:ph idx="1"/>
          </p:nvPr>
        </p:nvPicPr>
        <p:blipFill>
          <a:blip r:embed="rId2" cstate="print"/>
          <a:srcRect/>
          <a:stretch>
            <a:fillRect/>
          </a:stretch>
        </p:blipFill>
        <p:spPr>
          <a:xfrm>
            <a:off x="0" y="0"/>
            <a:ext cx="9144000" cy="6858000"/>
          </a:xfrm>
        </p:spPr>
      </p:pic>
      <p:pic>
        <p:nvPicPr>
          <p:cNvPr id="8195" name="Picture 2"/>
          <p:cNvPicPr>
            <a:picLocks noChangeAspect="1" noChangeArrowheads="1"/>
          </p:cNvPicPr>
          <p:nvPr/>
        </p:nvPicPr>
        <p:blipFill>
          <a:blip r:embed="rId3" cstate="print"/>
          <a:srcRect/>
          <a:stretch>
            <a:fillRect/>
          </a:stretch>
        </p:blipFill>
        <p:spPr bwMode="auto">
          <a:xfrm>
            <a:off x="1357313" y="2286000"/>
            <a:ext cx="6572250" cy="2395538"/>
          </a:xfrm>
          <a:prstGeom prst="rect">
            <a:avLst/>
          </a:prstGeom>
          <a:noFill/>
          <a:ln w="9525">
            <a:noFill/>
            <a:miter lim="800000"/>
            <a:headEnd/>
            <a:tailEnd/>
          </a:ln>
        </p:spPr>
      </p:pic>
      <p:sp>
        <p:nvSpPr>
          <p:cNvPr id="8196" name="TextBox 5"/>
          <p:cNvSpPr txBox="1">
            <a:spLocks noChangeArrowheads="1"/>
          </p:cNvSpPr>
          <p:nvPr/>
        </p:nvSpPr>
        <p:spPr bwMode="auto">
          <a:xfrm>
            <a:off x="7286625" y="4714875"/>
            <a:ext cx="428625" cy="369888"/>
          </a:xfrm>
          <a:prstGeom prst="rect">
            <a:avLst/>
          </a:prstGeom>
          <a:noFill/>
          <a:ln w="9525">
            <a:noFill/>
            <a:miter lim="800000"/>
            <a:headEnd/>
            <a:tailEnd/>
          </a:ln>
        </p:spPr>
        <p:txBody>
          <a:bodyPr>
            <a:spAutoFit/>
          </a:bodyPr>
          <a:lstStyle/>
          <a:p>
            <a:r>
              <a:rPr lang="ru-RU" b="1"/>
              <a:t>1</a:t>
            </a:r>
          </a:p>
        </p:txBody>
      </p:sp>
      <p:sp>
        <p:nvSpPr>
          <p:cNvPr id="8197" name="TextBox 6"/>
          <p:cNvSpPr txBox="1">
            <a:spLocks noChangeArrowheads="1"/>
          </p:cNvSpPr>
          <p:nvPr/>
        </p:nvSpPr>
        <p:spPr bwMode="auto">
          <a:xfrm>
            <a:off x="5500688" y="4714875"/>
            <a:ext cx="428625" cy="369888"/>
          </a:xfrm>
          <a:prstGeom prst="rect">
            <a:avLst/>
          </a:prstGeom>
          <a:noFill/>
          <a:ln w="9525">
            <a:noFill/>
            <a:miter lim="800000"/>
            <a:headEnd/>
            <a:tailEnd/>
          </a:ln>
        </p:spPr>
        <p:txBody>
          <a:bodyPr>
            <a:spAutoFit/>
          </a:bodyPr>
          <a:lstStyle/>
          <a:p>
            <a:r>
              <a:rPr lang="ru-RU" b="1"/>
              <a:t>2</a:t>
            </a:r>
          </a:p>
        </p:txBody>
      </p:sp>
      <p:sp>
        <p:nvSpPr>
          <p:cNvPr id="8198" name="TextBox 7"/>
          <p:cNvSpPr txBox="1">
            <a:spLocks noChangeArrowheads="1"/>
          </p:cNvSpPr>
          <p:nvPr/>
        </p:nvSpPr>
        <p:spPr bwMode="auto">
          <a:xfrm>
            <a:off x="3643313" y="4714875"/>
            <a:ext cx="500062" cy="369888"/>
          </a:xfrm>
          <a:prstGeom prst="rect">
            <a:avLst/>
          </a:prstGeom>
          <a:noFill/>
          <a:ln w="9525">
            <a:noFill/>
            <a:miter lim="800000"/>
            <a:headEnd/>
            <a:tailEnd/>
          </a:ln>
        </p:spPr>
        <p:txBody>
          <a:bodyPr>
            <a:spAutoFit/>
          </a:bodyPr>
          <a:lstStyle/>
          <a:p>
            <a:r>
              <a:rPr lang="ru-RU" b="1"/>
              <a:t>3</a:t>
            </a:r>
          </a:p>
        </p:txBody>
      </p:sp>
      <p:sp>
        <p:nvSpPr>
          <p:cNvPr id="8199" name="TextBox 8"/>
          <p:cNvSpPr txBox="1">
            <a:spLocks noChangeArrowheads="1"/>
          </p:cNvSpPr>
          <p:nvPr/>
        </p:nvSpPr>
        <p:spPr bwMode="auto">
          <a:xfrm>
            <a:off x="1785938" y="4643438"/>
            <a:ext cx="500062" cy="369887"/>
          </a:xfrm>
          <a:prstGeom prst="rect">
            <a:avLst/>
          </a:prstGeom>
          <a:noFill/>
          <a:ln w="9525">
            <a:noFill/>
            <a:miter lim="800000"/>
            <a:headEnd/>
            <a:tailEnd/>
          </a:ln>
        </p:spPr>
        <p:txBody>
          <a:bodyPr>
            <a:spAutoFit/>
          </a:bodyPr>
          <a:lstStyle/>
          <a:p>
            <a:r>
              <a:rPr lang="ru-RU" b="1"/>
              <a:t>4</a:t>
            </a:r>
          </a:p>
        </p:txBody>
      </p:sp>
      <p:sp>
        <p:nvSpPr>
          <p:cNvPr id="8200" name="Прямоугольник 9"/>
          <p:cNvSpPr>
            <a:spLocks noChangeArrowheads="1"/>
          </p:cNvSpPr>
          <p:nvPr/>
        </p:nvSpPr>
        <p:spPr bwMode="auto">
          <a:xfrm>
            <a:off x="428625" y="5072063"/>
            <a:ext cx="8429625" cy="830997"/>
          </a:xfrm>
          <a:prstGeom prst="rect">
            <a:avLst/>
          </a:prstGeom>
          <a:noFill/>
          <a:ln w="9525">
            <a:noFill/>
            <a:miter lim="800000"/>
            <a:headEnd/>
            <a:tailEnd/>
          </a:ln>
        </p:spPr>
        <p:txBody>
          <a:bodyPr>
            <a:spAutoFit/>
          </a:bodyPr>
          <a:lstStyle/>
          <a:p>
            <a:pPr algn="ctr"/>
            <a:r>
              <a:rPr lang="en-US" sz="2400" b="1" dirty="0" smtClean="0">
                <a:latin typeface="Times New Roman" pitchFamily="18" charset="0"/>
                <a:cs typeface="Times New Roman" pitchFamily="18" charset="0"/>
              </a:rPr>
              <a:t>Black-orange colors of the </a:t>
            </a:r>
            <a:r>
              <a:rPr lang="en-US" sz="2400" b="1" dirty="0" err="1" smtClean="0">
                <a:latin typeface="Times New Roman" pitchFamily="18" charset="0"/>
                <a:cs typeface="Times New Roman" pitchFamily="18" charset="0"/>
              </a:rPr>
              <a:t>St.George's</a:t>
            </a:r>
            <a:r>
              <a:rPr lang="en-US" sz="2400" b="1" dirty="0" smtClean="0">
                <a:latin typeface="Times New Roman" pitchFamily="18" charset="0"/>
                <a:cs typeface="Times New Roman" pitchFamily="18" charset="0"/>
              </a:rPr>
              <a:t> Ribbon became in Russia a symbol of military valor and glory.</a:t>
            </a:r>
            <a:endParaRPr lang="ru-RU" sz="2400" b="1" dirty="0">
              <a:latin typeface="Times New Roman" pitchFamily="18" charset="0"/>
              <a:cs typeface="Times New Roman" pitchFamily="18" charset="0"/>
            </a:endParaRPr>
          </a:p>
        </p:txBody>
      </p:sp>
      <p:sp>
        <p:nvSpPr>
          <p:cNvPr id="8201" name="Прямоугольник 10"/>
          <p:cNvSpPr>
            <a:spLocks noChangeArrowheads="1"/>
          </p:cNvSpPr>
          <p:nvPr/>
        </p:nvSpPr>
        <p:spPr bwMode="auto">
          <a:xfrm>
            <a:off x="142875" y="642938"/>
            <a:ext cx="8858250" cy="1200329"/>
          </a:xfrm>
          <a:prstGeom prst="rect">
            <a:avLst/>
          </a:prstGeom>
          <a:noFill/>
          <a:ln w="9525">
            <a:noFill/>
            <a:miter lim="800000"/>
            <a:headEnd/>
            <a:tailEnd/>
          </a:ln>
        </p:spPr>
        <p:txBody>
          <a:bodyPr>
            <a:spAutoFit/>
          </a:bodyPr>
          <a:lstStyle/>
          <a:p>
            <a:pPr algn="ctr"/>
            <a:r>
              <a:rPr lang="en-US" sz="2400" b="1" dirty="0" smtClean="0">
                <a:solidFill>
                  <a:srgbClr val="FF0000"/>
                </a:solidFill>
                <a:latin typeface="Times New Roman" pitchFamily="18" charset="0"/>
                <a:cs typeface="Times New Roman" pitchFamily="18" charset="0"/>
              </a:rPr>
              <a:t>Colors of a tape </a:t>
            </a:r>
            <a:r>
              <a:rPr lang="en-US" sz="2400" b="1" dirty="0" smtClean="0">
                <a:latin typeface="Times New Roman" pitchFamily="18" charset="0"/>
                <a:cs typeface="Times New Roman" pitchFamily="18" charset="0"/>
              </a:rPr>
              <a:t>— black and orange — mean </a:t>
            </a:r>
            <a:r>
              <a:rPr lang="en-US" sz="2400" b="1" dirty="0" smtClean="0">
                <a:solidFill>
                  <a:srgbClr val="FF0000"/>
                </a:solidFill>
                <a:latin typeface="Times New Roman" pitchFamily="18" charset="0"/>
                <a:cs typeface="Times New Roman" pitchFamily="18" charset="0"/>
              </a:rPr>
              <a:t>"a smoke and the fire" </a:t>
            </a:r>
            <a:r>
              <a:rPr lang="en-US" sz="2400" b="1" dirty="0" smtClean="0">
                <a:latin typeface="Times New Roman" pitchFamily="18" charset="0"/>
                <a:cs typeface="Times New Roman" pitchFamily="18" charset="0"/>
              </a:rPr>
              <a:t>and are a sign of personal valor of the soldier in the battlefield.</a:t>
            </a:r>
            <a:endParaRPr lang="ru-RU" sz="2400" b="1" dirty="0">
              <a:latin typeface="Times New Roman" pitchFamily="18" charset="0"/>
              <a:cs typeface="Times New Roman" pitchFamily="18" charset="0"/>
            </a:endParaRPr>
          </a:p>
        </p:txBody>
      </p:sp>
      <p:sp>
        <p:nvSpPr>
          <p:cNvPr id="10" name="Прямоугольник 9"/>
          <p:cNvSpPr>
            <a:spLocks noChangeArrowheads="1"/>
          </p:cNvSpPr>
          <p:nvPr/>
        </p:nvSpPr>
        <p:spPr bwMode="auto">
          <a:xfrm>
            <a:off x="714375" y="1857375"/>
            <a:ext cx="7715250" cy="369888"/>
          </a:xfrm>
          <a:prstGeom prst="rect">
            <a:avLst/>
          </a:prstGeom>
          <a:noFill/>
          <a:ln w="9525">
            <a:noFill/>
            <a:miter lim="800000"/>
            <a:headEnd/>
            <a:tailEnd/>
          </a:ln>
        </p:spPr>
        <p:txBody>
          <a:bodyPr>
            <a:spAutoFit/>
          </a:bodyPr>
          <a:lstStyle/>
          <a:p>
            <a:pPr algn="ctr"/>
            <a:r>
              <a:rPr lang="ru-RU" b="1" i="1">
                <a:latin typeface="Times New Roman" pitchFamily="18" charset="0"/>
                <a:cs typeface="Times New Roman" pitchFamily="18" charset="0"/>
              </a:rPr>
              <a:t>СТЕПЕНЬ ОРДЕНА И ПРАВИЛА НОШЕНИЯ</a:t>
            </a:r>
            <a:endParaRPr lang="ru-RU" i="1">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01">
                                            <p:txEl>
                                              <p:pRg st="0" end="0"/>
                                            </p:txEl>
                                          </p:spTgt>
                                        </p:tgtEl>
                                        <p:attrNameLst>
                                          <p:attrName>style.visibility</p:attrName>
                                        </p:attrNameLst>
                                      </p:cBhvr>
                                      <p:to>
                                        <p:strVal val="visible"/>
                                      </p:to>
                                    </p:set>
                                    <p:animEffect transition="in" filter="fade">
                                      <p:cBhvr>
                                        <p:cTn id="7" dur="3000"/>
                                        <p:tgtEl>
                                          <p:spTgt spid="8201">
                                            <p:txEl>
                                              <p:pRg st="0" end="0"/>
                                            </p:txEl>
                                          </p:spTgt>
                                        </p:tgtEl>
                                      </p:cBhvr>
                                    </p:animEffect>
                                  </p:childTnLst>
                                </p:cTn>
                              </p:par>
                            </p:childTnLst>
                          </p:cTn>
                        </p:par>
                        <p:par>
                          <p:cTn id="8" fill="hold">
                            <p:stCondLst>
                              <p:cond delay="3000"/>
                            </p:stCondLst>
                            <p:childTnLst>
                              <p:par>
                                <p:cTn id="9" presetID="10" presetClass="entr" presetSubtype="0" fill="hold"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3000"/>
                                        <p:tgtEl>
                                          <p:spTgt spid="10">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8195"/>
                                        </p:tgtEl>
                                        <p:attrNameLst>
                                          <p:attrName>style.visibility</p:attrName>
                                        </p:attrNameLst>
                                      </p:cBhvr>
                                      <p:to>
                                        <p:strVal val="visible"/>
                                      </p:to>
                                    </p:set>
                                    <p:animEffect transition="in" filter="fade">
                                      <p:cBhvr>
                                        <p:cTn id="14" dur="3000"/>
                                        <p:tgtEl>
                                          <p:spTgt spid="8195"/>
                                        </p:tgtEl>
                                      </p:cBhvr>
                                    </p:animEffect>
                                  </p:childTnLst>
                                </p:cTn>
                              </p:par>
                              <p:par>
                                <p:cTn id="15" presetID="10" presetClass="entr" presetSubtype="0" fill="hold" nodeType="withEffect">
                                  <p:stCondLst>
                                    <p:cond delay="0"/>
                                  </p:stCondLst>
                                  <p:childTnLst>
                                    <p:set>
                                      <p:cBhvr>
                                        <p:cTn id="16" dur="1" fill="hold">
                                          <p:stCondLst>
                                            <p:cond delay="0"/>
                                          </p:stCondLst>
                                        </p:cTn>
                                        <p:tgtEl>
                                          <p:spTgt spid="8199">
                                            <p:txEl>
                                              <p:pRg st="0" end="0"/>
                                            </p:txEl>
                                          </p:spTgt>
                                        </p:tgtEl>
                                        <p:attrNameLst>
                                          <p:attrName>style.visibility</p:attrName>
                                        </p:attrNameLst>
                                      </p:cBhvr>
                                      <p:to>
                                        <p:strVal val="visible"/>
                                      </p:to>
                                    </p:set>
                                    <p:animEffect transition="in" filter="fade">
                                      <p:cBhvr>
                                        <p:cTn id="17" dur="3000"/>
                                        <p:tgtEl>
                                          <p:spTgt spid="8199">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198">
                                            <p:txEl>
                                              <p:pRg st="0" end="0"/>
                                            </p:txEl>
                                          </p:spTgt>
                                        </p:tgtEl>
                                        <p:attrNameLst>
                                          <p:attrName>style.visibility</p:attrName>
                                        </p:attrNameLst>
                                      </p:cBhvr>
                                      <p:to>
                                        <p:strVal val="visible"/>
                                      </p:to>
                                    </p:set>
                                    <p:animEffect transition="in" filter="fade">
                                      <p:cBhvr>
                                        <p:cTn id="20" dur="3000"/>
                                        <p:tgtEl>
                                          <p:spTgt spid="8198">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8197">
                                            <p:txEl>
                                              <p:pRg st="0" end="0"/>
                                            </p:txEl>
                                          </p:spTgt>
                                        </p:tgtEl>
                                        <p:attrNameLst>
                                          <p:attrName>style.visibility</p:attrName>
                                        </p:attrNameLst>
                                      </p:cBhvr>
                                      <p:to>
                                        <p:strVal val="visible"/>
                                      </p:to>
                                    </p:set>
                                    <p:animEffect transition="in" filter="fade">
                                      <p:cBhvr>
                                        <p:cTn id="23" dur="3000"/>
                                        <p:tgtEl>
                                          <p:spTgt spid="8197">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196">
                                            <p:txEl>
                                              <p:pRg st="0" end="0"/>
                                            </p:txEl>
                                          </p:spTgt>
                                        </p:tgtEl>
                                        <p:attrNameLst>
                                          <p:attrName>style.visibility</p:attrName>
                                        </p:attrNameLst>
                                      </p:cBhvr>
                                      <p:to>
                                        <p:strVal val="visible"/>
                                      </p:to>
                                    </p:set>
                                    <p:animEffect transition="in" filter="fade">
                                      <p:cBhvr>
                                        <p:cTn id="26" dur="3000"/>
                                        <p:tgtEl>
                                          <p:spTgt spid="8196">
                                            <p:txEl>
                                              <p:pRg st="0" end="0"/>
                                            </p:txEl>
                                          </p:spTgt>
                                        </p:tgtEl>
                                      </p:cBhvr>
                                    </p:animEffect>
                                  </p:childTnLst>
                                </p:cTn>
                              </p:par>
                            </p:childTnLst>
                          </p:cTn>
                        </p:par>
                        <p:par>
                          <p:cTn id="27" fill="hold">
                            <p:stCondLst>
                              <p:cond delay="6000"/>
                            </p:stCondLst>
                            <p:childTnLst>
                              <p:par>
                                <p:cTn id="28" presetID="10" presetClass="entr" presetSubtype="0" fill="hold" nodeType="afterEffect">
                                  <p:stCondLst>
                                    <p:cond delay="0"/>
                                  </p:stCondLst>
                                  <p:childTnLst>
                                    <p:set>
                                      <p:cBhvr>
                                        <p:cTn id="29" dur="1" fill="hold">
                                          <p:stCondLst>
                                            <p:cond delay="0"/>
                                          </p:stCondLst>
                                        </p:cTn>
                                        <p:tgtEl>
                                          <p:spTgt spid="8200">
                                            <p:txEl>
                                              <p:pRg st="0" end="0"/>
                                            </p:txEl>
                                          </p:spTgt>
                                        </p:tgtEl>
                                        <p:attrNameLst>
                                          <p:attrName>style.visibility</p:attrName>
                                        </p:attrNameLst>
                                      </p:cBhvr>
                                      <p:to>
                                        <p:strVal val="visible"/>
                                      </p:to>
                                    </p:set>
                                    <p:animEffect transition="in" filter="fade">
                                      <p:cBhvr>
                                        <p:cTn id="30" dur="3000"/>
                                        <p:tgtEl>
                                          <p:spTgt spid="82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sz="half" idx="1"/>
          </p:nvPr>
        </p:nvSpPr>
        <p:spPr/>
        <p:txBody>
          <a:bodyPr rtlCol="0">
            <a:normAutofit fontScale="77500" lnSpcReduction="20000"/>
          </a:bodyPr>
          <a:lstStyle/>
          <a:p>
            <a:pPr>
              <a:buFont typeface="Arial" pitchFamily="34" charset="0"/>
              <a:buChar char="•"/>
              <a:defRPr/>
            </a:pPr>
            <a:r>
              <a:rPr lang="en-US" dirty="0" smtClean="0"/>
              <a:t>About that, was how </a:t>
            </a:r>
            <a:r>
              <a:rPr lang="en-US" dirty="0" err="1" smtClean="0"/>
              <a:t>honourable</a:t>
            </a:r>
            <a:r>
              <a:rPr lang="en-US" dirty="0" smtClean="0"/>
              <a:t> to receive Sacred George's award of the 1st degree, tells, for example, the following fact. The outstanding award of the Russian Empire – </a:t>
            </a:r>
            <a:r>
              <a:rPr lang="en-US" dirty="0" err="1" smtClean="0"/>
              <a:t>Andrey</a:t>
            </a:r>
            <a:r>
              <a:rPr lang="en-US" dirty="0" smtClean="0"/>
              <a:t> </a:t>
            </a:r>
            <a:r>
              <a:rPr lang="en-US" dirty="0" err="1" smtClean="0"/>
              <a:t>Pervozvannogo's</a:t>
            </a:r>
            <a:r>
              <a:rPr lang="en-US" dirty="0" smtClean="0"/>
              <a:t> award – was received by more than one thousand people. And Sacred George's award of the 1st degree only 25 people. Among them great commanders Suvorov and Kutuzov.</a:t>
            </a:r>
            <a:endParaRPr lang="ru-RU" dirty="0"/>
          </a:p>
        </p:txBody>
      </p:sp>
      <p:pic>
        <p:nvPicPr>
          <p:cNvPr id="13315" name="Picture 2" descr="C:\Documents and Settings\ЮРА\Мои документы\Мои рисунки\2009-05-06\Scan10106.JPG"/>
          <p:cNvPicPr>
            <a:picLocks noGrp="1" noChangeAspect="1" noChangeArrowheads="1"/>
          </p:cNvPicPr>
          <p:nvPr>
            <p:ph sz="half" idx="2"/>
          </p:nvPr>
        </p:nvPicPr>
        <p:blipFill>
          <a:blip r:embed="rId2" cstate="print"/>
          <a:srcRect/>
          <a:stretch>
            <a:fillRect/>
          </a:stretch>
        </p:blipFill>
        <p:spPr>
          <a:xfrm>
            <a:off x="5072063" y="1357313"/>
            <a:ext cx="3571875" cy="4714875"/>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May9MasterSlaid"/>
          <p:cNvPicPr>
            <a:picLocks noGrp="1" noChangeAspect="1" noChangeArrowheads="1"/>
          </p:cNvPicPr>
          <p:nvPr>
            <p:ph idx="1"/>
          </p:nvPr>
        </p:nvPicPr>
        <p:blipFill>
          <a:blip r:embed="rId2" cstate="print"/>
          <a:srcRect/>
          <a:stretch>
            <a:fillRect/>
          </a:stretch>
        </p:blipFill>
        <p:spPr>
          <a:xfrm>
            <a:off x="0" y="0"/>
            <a:ext cx="9144000" cy="6858000"/>
          </a:xfrm>
        </p:spPr>
      </p:pic>
      <p:sp>
        <p:nvSpPr>
          <p:cNvPr id="11" name="Прямоугольник 10"/>
          <p:cNvSpPr>
            <a:spLocks noChangeArrowheads="1"/>
          </p:cNvSpPr>
          <p:nvPr/>
        </p:nvSpPr>
        <p:spPr bwMode="auto">
          <a:xfrm>
            <a:off x="4427984" y="2708920"/>
            <a:ext cx="4500563" cy="1015663"/>
          </a:xfrm>
          <a:prstGeom prst="rect">
            <a:avLst/>
          </a:prstGeom>
          <a:noFill/>
          <a:ln w="9525">
            <a:noFill/>
            <a:miter lim="800000"/>
            <a:headEnd/>
            <a:tailEnd/>
          </a:ln>
        </p:spPr>
        <p:txBody>
          <a:bodyPr>
            <a:spAutoFit/>
          </a:bodyPr>
          <a:lstStyle/>
          <a:p>
            <a:pPr algn="ctr"/>
            <a:r>
              <a:rPr lang="en-US" sz="2000" b="1" dirty="0" smtClean="0">
                <a:latin typeface="Times New Roman" pitchFamily="18" charset="0"/>
                <a:cs typeface="Times New Roman" pitchFamily="18" charset="0"/>
              </a:rPr>
              <a:t>Prince, </a:t>
            </a:r>
          </a:p>
          <a:p>
            <a:pPr algn="ctr"/>
            <a:r>
              <a:rPr lang="en-US" sz="2000" b="1" dirty="0" smtClean="0">
                <a:latin typeface="Times New Roman" pitchFamily="18" charset="0"/>
                <a:cs typeface="Times New Roman" pitchFamily="18" charset="0"/>
              </a:rPr>
              <a:t>general field marshal</a:t>
            </a:r>
          </a:p>
          <a:p>
            <a:pPr algn="ct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M.I.Kutuzov</a:t>
            </a:r>
            <a:endParaRPr lang="ru-RU" sz="2000" b="1" dirty="0">
              <a:latin typeface="Times New Roman" pitchFamily="18" charset="0"/>
              <a:cs typeface="Times New Roman" pitchFamily="18" charset="0"/>
            </a:endParaRPr>
          </a:p>
        </p:txBody>
      </p:sp>
      <p:sp>
        <p:nvSpPr>
          <p:cNvPr id="12" name="Прямоугольник 11"/>
          <p:cNvSpPr>
            <a:spLocks noChangeArrowheads="1"/>
          </p:cNvSpPr>
          <p:nvPr/>
        </p:nvSpPr>
        <p:spPr bwMode="auto">
          <a:xfrm>
            <a:off x="571500" y="928688"/>
            <a:ext cx="7643813" cy="523875"/>
          </a:xfrm>
          <a:prstGeom prst="rect">
            <a:avLst/>
          </a:prstGeom>
          <a:noFill/>
          <a:ln w="9525">
            <a:noFill/>
            <a:miter lim="800000"/>
            <a:headEnd/>
            <a:tailEnd/>
          </a:ln>
        </p:spPr>
        <p:txBody>
          <a:bodyPr>
            <a:spAutoFit/>
          </a:bodyPr>
          <a:lstStyle/>
          <a:p>
            <a:pPr algn="ctr"/>
            <a:r>
              <a:rPr lang="en-US" sz="2800" b="1" dirty="0" smtClean="0">
                <a:latin typeface="Times New Roman" pitchFamily="18" charset="0"/>
                <a:cs typeface="Times New Roman" pitchFamily="18" charset="0"/>
              </a:rPr>
              <a:t>Gentleman of an award of Sacred George</a:t>
            </a:r>
            <a:endParaRPr lang="ru-RU" sz="2800" b="1" dirty="0">
              <a:latin typeface="Times New Roman" pitchFamily="18" charset="0"/>
              <a:cs typeface="Times New Roman" pitchFamily="18" charset="0"/>
            </a:endParaRPr>
          </a:p>
        </p:txBody>
      </p:sp>
      <p:pic>
        <p:nvPicPr>
          <p:cNvPr id="13" name="Рисунок 12" descr="1241119590_kutuzov1.jpg"/>
          <p:cNvPicPr>
            <a:picLocks noChangeAspect="1"/>
          </p:cNvPicPr>
          <p:nvPr/>
        </p:nvPicPr>
        <p:blipFill>
          <a:blip r:embed="rId3" cstate="print"/>
          <a:srcRect/>
          <a:stretch>
            <a:fillRect/>
          </a:stretch>
        </p:blipFill>
        <p:spPr bwMode="auto">
          <a:xfrm>
            <a:off x="642938" y="1500188"/>
            <a:ext cx="3500437" cy="45227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out)">
                                      <p:cBhvr>
                                        <p:cTn id="7" dur="30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3000"/>
                                        <p:tgtEl>
                                          <p:spTgt spid="1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3000"/>
                                        <p:tgtEl>
                                          <p:spTgt spid="11">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3000"/>
                                        <p:tgtEl>
                                          <p:spTgt spid="11">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30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ctr">
              <a:defRPr/>
            </a:pPr>
            <a:r>
              <a:rPr lang="en-US" dirty="0" smtClean="0"/>
              <a:t>Distinction — the St George's Cross</a:t>
            </a:r>
            <a:endParaRPr lang="ru-RU" dirty="0"/>
          </a:p>
        </p:txBody>
      </p:sp>
      <p:pic>
        <p:nvPicPr>
          <p:cNvPr id="15364" name="Содержимое 5" descr="Георгиевский Крест (I ст.)">
            <a:hlinkClick r:id="rId2"/>
          </p:cNvPr>
          <p:cNvPicPr>
            <a:picLocks noGrp="1"/>
          </p:cNvPicPr>
          <p:nvPr>
            <p:ph sz="half" idx="1"/>
          </p:nvPr>
        </p:nvPicPr>
        <p:blipFill>
          <a:blip r:embed="rId3" cstate="print"/>
          <a:srcRect/>
          <a:stretch>
            <a:fillRect/>
          </a:stretch>
        </p:blipFill>
        <p:spPr>
          <a:xfrm>
            <a:off x="928688" y="1857375"/>
            <a:ext cx="3500437" cy="3714750"/>
          </a:xfrm>
        </p:spPr>
      </p:pic>
      <p:sp>
        <p:nvSpPr>
          <p:cNvPr id="5" name="Содержимое 4"/>
          <p:cNvSpPr>
            <a:spLocks noGrp="1"/>
          </p:cNvSpPr>
          <p:nvPr>
            <p:ph sz="half" idx="2"/>
          </p:nvPr>
        </p:nvSpPr>
        <p:spPr/>
        <p:txBody>
          <a:bodyPr rtlCol="0">
            <a:normAutofit fontScale="92500" lnSpcReduction="20000"/>
          </a:bodyPr>
          <a:lstStyle/>
          <a:p>
            <a:pPr>
              <a:buFont typeface="Arial" pitchFamily="34" charset="0"/>
              <a:buChar char="•"/>
              <a:defRPr/>
            </a:pPr>
            <a:r>
              <a:rPr lang="en-US" b="1" dirty="0" smtClean="0"/>
              <a:t>St George's Cross (the I degree) </a:t>
            </a:r>
          </a:p>
          <a:p>
            <a:pPr>
              <a:buFont typeface="Arial" pitchFamily="34" charset="0"/>
              <a:buChar char="•"/>
              <a:defRPr/>
            </a:pPr>
            <a:r>
              <a:rPr lang="en-US" dirty="0" smtClean="0"/>
              <a:t>Cross of St. George 1st class from silver with gilding. On the bottom end to the cross back — an inscription: "the 1st step. ". Rushes on the pentagonal block fitted by a silk, </a:t>
            </a:r>
            <a:r>
              <a:rPr lang="en-US" dirty="0" err="1" smtClean="0"/>
              <a:t>moire</a:t>
            </a:r>
            <a:r>
              <a:rPr lang="en-US" dirty="0" smtClean="0"/>
              <a:t> tape with a bow of flowers of an award of Sacred George. Tape width — 24 mm.</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Содержимое 4" descr="Георгиевский Крест (II ст.)">
            <a:hlinkClick r:id="rId2"/>
          </p:cNvPr>
          <p:cNvPicPr>
            <a:picLocks noGrp="1"/>
          </p:cNvPicPr>
          <p:nvPr>
            <p:ph sz="half" idx="1"/>
          </p:nvPr>
        </p:nvPicPr>
        <p:blipFill>
          <a:blip r:embed="rId3" cstate="print"/>
          <a:srcRect/>
          <a:stretch>
            <a:fillRect/>
          </a:stretch>
        </p:blipFill>
        <p:spPr>
          <a:xfrm>
            <a:off x="642938" y="1643063"/>
            <a:ext cx="3714750" cy="3929062"/>
          </a:xfrm>
        </p:spPr>
      </p:pic>
      <p:sp>
        <p:nvSpPr>
          <p:cNvPr id="4" name="Содержимое 3"/>
          <p:cNvSpPr>
            <a:spLocks noGrp="1"/>
          </p:cNvSpPr>
          <p:nvPr>
            <p:ph sz="half" idx="2"/>
          </p:nvPr>
        </p:nvSpPr>
        <p:spPr/>
        <p:txBody>
          <a:bodyPr rtlCol="0">
            <a:normAutofit fontScale="92500" lnSpcReduction="10000"/>
          </a:bodyPr>
          <a:lstStyle/>
          <a:p>
            <a:pPr>
              <a:buFont typeface="Arial" pitchFamily="34" charset="0"/>
              <a:buChar char="•"/>
              <a:defRPr/>
            </a:pPr>
            <a:r>
              <a:rPr lang="en-US" b="1" dirty="0" smtClean="0"/>
              <a:t>St George's Cross (the II degree) </a:t>
            </a:r>
          </a:p>
          <a:p>
            <a:pPr>
              <a:buFont typeface="Arial" pitchFamily="34" charset="0"/>
              <a:buChar char="•"/>
              <a:defRPr/>
            </a:pPr>
            <a:r>
              <a:rPr lang="en-US" dirty="0" smtClean="0"/>
              <a:t>Cross from silver with gilding. On the bottom end of the back of a cross — an inscription: "2nd step. ". Rushes on the pentagonal block fitted by a silk, </a:t>
            </a:r>
            <a:r>
              <a:rPr lang="en-US" dirty="0" err="1" smtClean="0"/>
              <a:t>moire</a:t>
            </a:r>
            <a:r>
              <a:rPr lang="en-US" dirty="0" smtClean="0"/>
              <a:t> tape of flowers of an award of Sacred George. Tape width — 24 mm.</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Содержимое 4" descr="Георгиевский Крест (III ст.)">
            <a:hlinkClick r:id="rId2"/>
          </p:cNvPr>
          <p:cNvPicPr>
            <a:picLocks noGrp="1"/>
          </p:cNvPicPr>
          <p:nvPr>
            <p:ph sz="half" idx="1"/>
          </p:nvPr>
        </p:nvPicPr>
        <p:blipFill>
          <a:blip r:embed="rId3" cstate="print"/>
          <a:srcRect/>
          <a:stretch>
            <a:fillRect/>
          </a:stretch>
        </p:blipFill>
        <p:spPr>
          <a:xfrm>
            <a:off x="827088" y="1700213"/>
            <a:ext cx="3643312" cy="3857625"/>
          </a:xfrm>
        </p:spPr>
      </p:pic>
      <p:sp>
        <p:nvSpPr>
          <p:cNvPr id="4" name="Содержимое 3"/>
          <p:cNvSpPr>
            <a:spLocks noGrp="1"/>
          </p:cNvSpPr>
          <p:nvPr>
            <p:ph sz="half" idx="2"/>
          </p:nvPr>
        </p:nvSpPr>
        <p:spPr/>
        <p:txBody>
          <a:bodyPr rtlCol="0">
            <a:normAutofit fontScale="92500" lnSpcReduction="10000"/>
          </a:bodyPr>
          <a:lstStyle/>
          <a:p>
            <a:pPr>
              <a:buFont typeface="Arial" pitchFamily="34" charset="0"/>
              <a:buChar char="•"/>
              <a:defRPr/>
            </a:pPr>
            <a:r>
              <a:rPr lang="en-US" b="1" dirty="0" smtClean="0"/>
              <a:t>St George's Cross (the III degree) </a:t>
            </a:r>
          </a:p>
          <a:p>
            <a:pPr>
              <a:buFont typeface="Arial" pitchFamily="34" charset="0"/>
              <a:buChar char="•"/>
              <a:defRPr/>
            </a:pPr>
            <a:r>
              <a:rPr lang="en-US" dirty="0" smtClean="0"/>
              <a:t>Cross from silver. On the bottom end of the back of a cross — an inscription: "3rd step. ". Rushes on the pentagonal block fitted by a silk, </a:t>
            </a:r>
            <a:r>
              <a:rPr lang="en-US" dirty="0" err="1" smtClean="0"/>
              <a:t>moire</a:t>
            </a:r>
            <a:r>
              <a:rPr lang="en-US" dirty="0" smtClean="0"/>
              <a:t> tape with a bow of flowers of an award of Sacred George. Tape width — 24 mm.</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Содержимое 4" descr="Георгиевский Крест (IV ст.)">
            <a:hlinkClick r:id="rId2"/>
          </p:cNvPr>
          <p:cNvPicPr>
            <a:picLocks noGrp="1"/>
          </p:cNvPicPr>
          <p:nvPr>
            <p:ph sz="half" idx="1"/>
          </p:nvPr>
        </p:nvPicPr>
        <p:blipFill>
          <a:blip r:embed="rId3" cstate="print"/>
          <a:srcRect/>
          <a:stretch>
            <a:fillRect/>
          </a:stretch>
        </p:blipFill>
        <p:spPr>
          <a:xfrm>
            <a:off x="500063" y="1643063"/>
            <a:ext cx="3786187" cy="3857625"/>
          </a:xfrm>
        </p:spPr>
      </p:pic>
      <p:sp>
        <p:nvSpPr>
          <p:cNvPr id="4" name="Содержимое 3"/>
          <p:cNvSpPr>
            <a:spLocks noGrp="1"/>
          </p:cNvSpPr>
          <p:nvPr>
            <p:ph sz="half" idx="2"/>
          </p:nvPr>
        </p:nvSpPr>
        <p:spPr/>
        <p:txBody>
          <a:bodyPr rtlCol="0">
            <a:normAutofit fontScale="85000" lnSpcReduction="20000"/>
          </a:bodyPr>
          <a:lstStyle/>
          <a:p>
            <a:pPr>
              <a:buFont typeface="Arial" pitchFamily="34" charset="0"/>
              <a:buChar char="•"/>
              <a:defRPr/>
            </a:pPr>
            <a:r>
              <a:rPr lang="en-US" b="1" dirty="0" smtClean="0"/>
              <a:t>St George's Cross (the VI degree) </a:t>
            </a:r>
          </a:p>
          <a:p>
            <a:pPr>
              <a:buFont typeface="Arial" pitchFamily="34" charset="0"/>
              <a:buChar char="•"/>
              <a:defRPr/>
            </a:pPr>
            <a:r>
              <a:rPr lang="en-US" dirty="0" smtClean="0"/>
              <a:t>Cross from silver.  On the bottom end of the back of a cross — an inscription:  "4th step.  ".  Rushes on the pentagonal block fitted by a silk, </a:t>
            </a:r>
            <a:r>
              <a:rPr lang="en-US" dirty="0" err="1" smtClean="0"/>
              <a:t>moire</a:t>
            </a:r>
            <a:r>
              <a:rPr lang="en-US" dirty="0" smtClean="0"/>
              <a:t> tape of flowers of an award of Sacred George.  Tape width — 24 mm. </a:t>
            </a:r>
          </a:p>
          <a:p>
            <a:pPr>
              <a:buFont typeface="Arial" pitchFamily="34" charset="0"/>
              <a:buChar char="•"/>
              <a:defRPr/>
            </a:pPr>
            <a:r>
              <a:rPr lang="en-US" dirty="0" smtClean="0"/>
              <a:t>When carrying tapes without crosses the level 8 mm high, tape width — 24 mm is used.</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May9MasterSlaid"/>
          <p:cNvPicPr>
            <a:picLocks noGrp="1" noChangeAspect="1" noChangeArrowheads="1"/>
          </p:cNvPicPr>
          <p:nvPr>
            <p:ph idx="1"/>
          </p:nvPr>
        </p:nvPicPr>
        <p:blipFill>
          <a:blip r:embed="rId2" cstate="print"/>
          <a:srcRect/>
          <a:stretch>
            <a:fillRect/>
          </a:stretch>
        </p:blipFill>
        <p:spPr>
          <a:xfrm>
            <a:off x="0" y="0"/>
            <a:ext cx="9144000" cy="6858000"/>
          </a:xfrm>
        </p:spPr>
      </p:pic>
      <p:sp>
        <p:nvSpPr>
          <p:cNvPr id="19459" name="Rectangle 8"/>
          <p:cNvSpPr>
            <a:spLocks noGrp="1" noChangeArrowheads="1"/>
          </p:cNvSpPr>
          <p:nvPr>
            <p:ph type="body" idx="4294967295"/>
          </p:nvPr>
        </p:nvSpPr>
        <p:spPr>
          <a:xfrm>
            <a:off x="-108520" y="1052736"/>
            <a:ext cx="5904655" cy="4608513"/>
          </a:xfrm>
        </p:spPr>
        <p:txBody>
          <a:bodyPr>
            <a:normAutofit fontScale="92500" lnSpcReduction="10000"/>
          </a:bodyPr>
          <a:lstStyle/>
          <a:p>
            <a:pPr>
              <a:buNone/>
            </a:pPr>
            <a:r>
              <a:rPr lang="ru-RU" sz="2800" b="1" dirty="0" smtClean="0"/>
              <a:t>   </a:t>
            </a:r>
            <a:r>
              <a:rPr lang="en-US" sz="2800" b="1" dirty="0" smtClean="0">
                <a:solidFill>
                  <a:srgbClr val="FF0000"/>
                </a:solidFill>
              </a:rPr>
              <a:t>In days of the Great Patriotic War, </a:t>
            </a:r>
            <a:r>
              <a:rPr lang="en-US" sz="2800" b="1" dirty="0" smtClean="0"/>
              <a:t>continuing fighting traditions of the Russian army, </a:t>
            </a:r>
            <a:r>
              <a:rPr lang="en-US" sz="2800" b="1" dirty="0" smtClean="0">
                <a:solidFill>
                  <a:srgbClr val="FF0000"/>
                </a:solidFill>
              </a:rPr>
              <a:t>the award of Glory </a:t>
            </a:r>
            <a:r>
              <a:rPr lang="en-US" sz="2800" b="1" dirty="0" smtClean="0"/>
              <a:t>of three degrees on November 8, 1943 was founded. Its status as well as yellow-black coloring of a tape, reminded of the St George's Cross. Then a </a:t>
            </a:r>
            <a:r>
              <a:rPr lang="en-US" sz="2800" b="1" dirty="0" err="1" smtClean="0"/>
              <a:t>St.George's</a:t>
            </a:r>
            <a:r>
              <a:rPr lang="en-US" sz="2800" b="1" dirty="0" smtClean="0"/>
              <a:t> Ribbon, confirming traditional colors of the Russian military valor, I decorated many soldier's and modern Russian prize medals and signs.</a:t>
            </a:r>
            <a:endParaRPr lang="ru-RU" sz="2800" b="1" dirty="0" smtClean="0"/>
          </a:p>
        </p:txBody>
      </p:sp>
      <p:pic>
        <p:nvPicPr>
          <p:cNvPr id="9220" name="Picture 2"/>
          <p:cNvPicPr>
            <a:picLocks noChangeAspect="1" noChangeArrowheads="1"/>
          </p:cNvPicPr>
          <p:nvPr/>
        </p:nvPicPr>
        <p:blipFill>
          <a:blip r:embed="rId3" cstate="print"/>
          <a:srcRect/>
          <a:stretch>
            <a:fillRect/>
          </a:stretch>
        </p:blipFill>
        <p:spPr bwMode="auto">
          <a:xfrm>
            <a:off x="5857875" y="357188"/>
            <a:ext cx="1362075" cy="2786062"/>
          </a:xfrm>
          <a:prstGeom prst="rect">
            <a:avLst/>
          </a:prstGeom>
          <a:noFill/>
          <a:ln w="9525">
            <a:noFill/>
            <a:miter lim="800000"/>
            <a:headEnd/>
            <a:tailEnd/>
          </a:ln>
        </p:spPr>
      </p:pic>
      <p:pic>
        <p:nvPicPr>
          <p:cNvPr id="9222" name="Рисунок 6" descr="150px-OrderOfGlory3rdClass.jpg"/>
          <p:cNvPicPr>
            <a:picLocks noChangeAspect="1"/>
          </p:cNvPicPr>
          <p:nvPr/>
        </p:nvPicPr>
        <p:blipFill>
          <a:blip r:embed="rId4" cstate="print"/>
          <a:srcRect/>
          <a:stretch>
            <a:fillRect/>
          </a:stretch>
        </p:blipFill>
        <p:spPr bwMode="auto">
          <a:xfrm>
            <a:off x="6500813" y="3143250"/>
            <a:ext cx="1357312" cy="2787650"/>
          </a:xfrm>
          <a:prstGeom prst="rect">
            <a:avLst/>
          </a:prstGeom>
          <a:noFill/>
          <a:ln w="9525">
            <a:noFill/>
            <a:miter lim="800000"/>
            <a:headEnd/>
            <a:tailEnd/>
          </a:ln>
        </p:spPr>
      </p:pic>
      <p:pic>
        <p:nvPicPr>
          <p:cNvPr id="9223" name="Рисунок 7" descr="Order_of_Glory.jpg"/>
          <p:cNvPicPr>
            <a:picLocks noChangeAspect="1"/>
          </p:cNvPicPr>
          <p:nvPr/>
        </p:nvPicPr>
        <p:blipFill>
          <a:blip r:embed="rId5" cstate="print"/>
          <a:srcRect/>
          <a:stretch>
            <a:fillRect/>
          </a:stretch>
        </p:blipFill>
        <p:spPr bwMode="auto">
          <a:xfrm>
            <a:off x="7572375" y="357188"/>
            <a:ext cx="1347788" cy="27860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circle(out)">
                                      <p:cBhvr>
                                        <p:cTn id="7" dur="3000"/>
                                        <p:tgtEl>
                                          <p:spTgt spid="9220"/>
                                        </p:tgtEl>
                                      </p:cBhvr>
                                    </p:animEffect>
                                  </p:childTnLst>
                                </p:cTn>
                              </p:par>
                              <p:par>
                                <p:cTn id="8" presetID="6" presetClass="entr" presetSubtype="32" fill="hold" nodeType="withEffect">
                                  <p:stCondLst>
                                    <p:cond delay="0"/>
                                  </p:stCondLst>
                                  <p:childTnLst>
                                    <p:set>
                                      <p:cBhvr>
                                        <p:cTn id="9" dur="1" fill="hold">
                                          <p:stCondLst>
                                            <p:cond delay="0"/>
                                          </p:stCondLst>
                                        </p:cTn>
                                        <p:tgtEl>
                                          <p:spTgt spid="9223"/>
                                        </p:tgtEl>
                                        <p:attrNameLst>
                                          <p:attrName>style.visibility</p:attrName>
                                        </p:attrNameLst>
                                      </p:cBhvr>
                                      <p:to>
                                        <p:strVal val="visible"/>
                                      </p:to>
                                    </p:set>
                                    <p:animEffect transition="in" filter="circle(out)">
                                      <p:cBhvr>
                                        <p:cTn id="10" dur="3000"/>
                                        <p:tgtEl>
                                          <p:spTgt spid="9223"/>
                                        </p:tgtEl>
                                      </p:cBhvr>
                                    </p:animEffect>
                                  </p:childTnLst>
                                </p:cTn>
                              </p:par>
                              <p:par>
                                <p:cTn id="11" presetID="6" presetClass="entr" presetSubtype="32" fill="hold" nodeType="withEffect">
                                  <p:stCondLst>
                                    <p:cond delay="0"/>
                                  </p:stCondLst>
                                  <p:childTnLst>
                                    <p:set>
                                      <p:cBhvr>
                                        <p:cTn id="12" dur="1" fill="hold">
                                          <p:stCondLst>
                                            <p:cond delay="0"/>
                                          </p:stCondLst>
                                        </p:cTn>
                                        <p:tgtEl>
                                          <p:spTgt spid="9222"/>
                                        </p:tgtEl>
                                        <p:attrNameLst>
                                          <p:attrName>style.visibility</p:attrName>
                                        </p:attrNameLst>
                                      </p:cBhvr>
                                      <p:to>
                                        <p:strVal val="visible"/>
                                      </p:to>
                                    </p:set>
                                    <p:animEffect transition="in" filter="circle(out)">
                                      <p:cBhvr>
                                        <p:cTn id="13" dur="3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332656"/>
            <a:ext cx="7772400" cy="1562100"/>
          </a:xfrm>
        </p:spPr>
        <p:txBody>
          <a:bodyPr rtlCol="0">
            <a:normAutofit/>
          </a:bodyPr>
          <a:lstStyle/>
          <a:p>
            <a:pPr eaLnBrk="1" fontAlgn="auto" hangingPunct="1">
              <a:spcAft>
                <a:spcPts val="0"/>
              </a:spcAft>
              <a:defRPr/>
            </a:pPr>
            <a:r>
              <a:rPr lang="en-US" sz="6000" dirty="0" err="1" smtClean="0">
                <a:solidFill>
                  <a:schemeClr val="accent6">
                    <a:lumMod val="75000"/>
                  </a:schemeClr>
                </a:solidFill>
                <a:effectLst>
                  <a:outerShdw blurRad="38100" dist="38100" dir="2700000" algn="tl">
                    <a:srgbClr val="000000">
                      <a:alpha val="43137"/>
                    </a:srgbClr>
                  </a:outerShdw>
                </a:effectLst>
              </a:rPr>
              <a:t>St.George's</a:t>
            </a:r>
            <a:r>
              <a:rPr lang="en-US" sz="6000" dirty="0" smtClean="0">
                <a:solidFill>
                  <a:schemeClr val="accent6">
                    <a:lumMod val="75000"/>
                  </a:schemeClr>
                </a:solidFill>
                <a:effectLst>
                  <a:outerShdw blurRad="38100" dist="38100" dir="2700000" algn="tl">
                    <a:srgbClr val="000000">
                      <a:alpha val="43137"/>
                    </a:srgbClr>
                  </a:outerShdw>
                </a:effectLst>
              </a:rPr>
              <a:t> Ribbon</a:t>
            </a:r>
            <a:endParaRPr lang="ru-RU" sz="6000" dirty="0">
              <a:solidFill>
                <a:schemeClr val="accent6">
                  <a:lumMod val="75000"/>
                </a:schemeClr>
              </a:solidFill>
              <a:effectLst>
                <a:outerShdw blurRad="38100" dist="38100" dir="2700000" algn="tl">
                  <a:srgbClr val="000000">
                    <a:alpha val="43137"/>
                  </a:srgbClr>
                </a:outerShdw>
              </a:effectLst>
            </a:endParaRPr>
          </a:p>
        </p:txBody>
      </p:sp>
      <p:sp>
        <p:nvSpPr>
          <p:cNvPr id="6" name="Подзаголовок 5"/>
          <p:cNvSpPr>
            <a:spLocks noGrp="1"/>
          </p:cNvSpPr>
          <p:nvPr>
            <p:ph type="subTitle" idx="1"/>
          </p:nvPr>
        </p:nvSpPr>
        <p:spPr>
          <a:xfrm>
            <a:off x="1331640" y="1916832"/>
            <a:ext cx="7127875" cy="2304256"/>
          </a:xfrm>
        </p:spPr>
        <p:txBody>
          <a:bodyPr>
            <a:noAutofit/>
          </a:bodyPr>
          <a:lstStyle/>
          <a:p>
            <a:pPr>
              <a:defRPr/>
            </a:pPr>
            <a:r>
              <a:rPr lang="en-US" sz="3200" b="1" dirty="0" smtClean="0">
                <a:solidFill>
                  <a:schemeClr val="accent6">
                    <a:lumMod val="50000"/>
                  </a:schemeClr>
                </a:solidFill>
              </a:rPr>
              <a:t>The </a:t>
            </a:r>
            <a:r>
              <a:rPr lang="en-US" sz="3200" b="1" dirty="0" err="1" smtClean="0">
                <a:solidFill>
                  <a:schemeClr val="accent6">
                    <a:lumMod val="50000"/>
                  </a:schemeClr>
                </a:solidFill>
              </a:rPr>
              <a:t>St.George's</a:t>
            </a:r>
            <a:r>
              <a:rPr lang="en-US" sz="3200" b="1" dirty="0" smtClean="0">
                <a:solidFill>
                  <a:schemeClr val="accent6">
                    <a:lumMod val="50000"/>
                  </a:schemeClr>
                </a:solidFill>
              </a:rPr>
              <a:t> Ribbon </a:t>
            </a:r>
            <a:r>
              <a:rPr lang="en-US" sz="3200" dirty="0" smtClean="0">
                <a:solidFill>
                  <a:schemeClr val="accent6">
                    <a:lumMod val="50000"/>
                  </a:schemeClr>
                </a:solidFill>
              </a:rPr>
              <a:t>— is attribute of a set of fighting awards of the Russian Empire, the Soviet Union and modern Russia, being characterized as a special distinction.</a:t>
            </a:r>
            <a:endParaRPr lang="ru-RU" sz="3200" dirty="0">
              <a:solidFill>
                <a:schemeClr val="accent6">
                  <a:lumMod val="50000"/>
                </a:schemeClr>
              </a:solidFill>
            </a:endParaRPr>
          </a:p>
        </p:txBody>
      </p:sp>
      <p:pic>
        <p:nvPicPr>
          <p:cNvPr id="2051" name="Рисунок 3" descr="http://www.formula-prazdnika.ru/files/images/lenta.jpg"/>
          <p:cNvPicPr>
            <a:picLocks noChangeAspect="1" noChangeArrowheads="1"/>
          </p:cNvPicPr>
          <p:nvPr/>
        </p:nvPicPr>
        <p:blipFill>
          <a:blip r:embed="rId2" cstate="print"/>
          <a:srcRect/>
          <a:stretch>
            <a:fillRect/>
          </a:stretch>
        </p:blipFill>
        <p:spPr bwMode="auto">
          <a:xfrm>
            <a:off x="179512" y="4509120"/>
            <a:ext cx="3071813" cy="2214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3"/>
          <p:cNvSpPr>
            <a:spLocks noGrp="1"/>
          </p:cNvSpPr>
          <p:nvPr>
            <p:ph type="title"/>
          </p:nvPr>
        </p:nvSpPr>
        <p:spPr>
          <a:xfrm>
            <a:off x="0" y="116632"/>
            <a:ext cx="9144000" cy="1251062"/>
          </a:xfrm>
        </p:spPr>
        <p:txBody>
          <a:bodyPr/>
          <a:lstStyle/>
          <a:p>
            <a:pPr algn="ctr"/>
            <a:r>
              <a:rPr lang="en-US" dirty="0" smtClean="0"/>
              <a:t>Award of Patriotic war</a:t>
            </a:r>
            <a:endParaRPr lang="ru-RU" dirty="0" smtClean="0"/>
          </a:p>
        </p:txBody>
      </p:sp>
      <p:pic>
        <p:nvPicPr>
          <p:cNvPr id="20484" name="Picture 2" descr="C:\Documents and Settings\ЮРА\Мои документы\Мои рисунки\Order_gpw1_rib.png"/>
          <p:cNvPicPr>
            <a:picLocks noGrp="1" noChangeAspect="1" noChangeArrowheads="1"/>
          </p:cNvPicPr>
          <p:nvPr>
            <p:ph sz="half" idx="1"/>
          </p:nvPr>
        </p:nvPicPr>
        <p:blipFill>
          <a:blip r:embed="rId2" cstate="print"/>
          <a:srcRect/>
          <a:stretch>
            <a:fillRect/>
          </a:stretch>
        </p:blipFill>
        <p:spPr>
          <a:xfrm>
            <a:off x="251520" y="2852936"/>
            <a:ext cx="1677293" cy="1991785"/>
          </a:xfrm>
        </p:spPr>
      </p:pic>
      <p:sp>
        <p:nvSpPr>
          <p:cNvPr id="20483" name="Содержимое 5"/>
          <p:cNvSpPr>
            <a:spLocks noGrp="1"/>
          </p:cNvSpPr>
          <p:nvPr>
            <p:ph sz="half" idx="2"/>
          </p:nvPr>
        </p:nvSpPr>
        <p:spPr>
          <a:xfrm>
            <a:off x="4644008" y="1916832"/>
            <a:ext cx="4038600" cy="4623816"/>
          </a:xfrm>
        </p:spPr>
        <p:txBody>
          <a:bodyPr/>
          <a:lstStyle/>
          <a:p>
            <a:r>
              <a:rPr lang="en-US" dirty="0" smtClean="0"/>
              <a:t>In the heat of fight with fascists in 1942 the award of Patriotic war was founded. On it too there is a </a:t>
            </a:r>
            <a:r>
              <a:rPr lang="en-US" dirty="0" err="1" smtClean="0"/>
              <a:t>St.George's</a:t>
            </a:r>
            <a:r>
              <a:rPr lang="en-US" dirty="0" smtClean="0"/>
              <a:t> Ribbon – as a symbol of communication with the Russian fighting tradition.</a:t>
            </a:r>
            <a:endParaRPr lang="ru-RU" dirty="0" smtClean="0"/>
          </a:p>
        </p:txBody>
      </p:sp>
      <p:pic>
        <p:nvPicPr>
          <p:cNvPr id="20485" name="Picture 4" descr="C:\Documents and Settings\ЮРА\Мои документы\Мои рисунки\2009-05-06\150px-Orden_Ot_voine.jpg"/>
          <p:cNvPicPr>
            <a:picLocks noChangeAspect="1" noChangeArrowheads="1"/>
          </p:cNvPicPr>
          <p:nvPr/>
        </p:nvPicPr>
        <p:blipFill>
          <a:blip r:embed="rId3" cstate="print"/>
          <a:srcRect/>
          <a:stretch>
            <a:fillRect/>
          </a:stretch>
        </p:blipFill>
        <p:spPr bwMode="auto">
          <a:xfrm>
            <a:off x="2051721" y="2420888"/>
            <a:ext cx="2664296" cy="28831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Содержимое 2"/>
          <p:cNvSpPr>
            <a:spLocks noGrp="1"/>
          </p:cNvSpPr>
          <p:nvPr>
            <p:ph sz="half" idx="1"/>
          </p:nvPr>
        </p:nvSpPr>
        <p:spPr/>
        <p:txBody>
          <a:bodyPr/>
          <a:lstStyle/>
          <a:p>
            <a:r>
              <a:rPr lang="en-US" dirty="0" smtClean="0"/>
              <a:t>Soldiers of Alexander </a:t>
            </a:r>
            <a:r>
              <a:rPr lang="en-US" dirty="0" err="1" smtClean="0"/>
              <a:t>Nevsky</a:t>
            </a:r>
            <a:r>
              <a:rPr lang="en-US" dirty="0" smtClean="0"/>
              <a:t>, Dmitry </a:t>
            </a:r>
            <a:r>
              <a:rPr lang="en-US" dirty="0" err="1" smtClean="0"/>
              <a:t>Donskogo's</a:t>
            </a:r>
            <a:r>
              <a:rPr lang="en-US" dirty="0" smtClean="0"/>
              <a:t> combatants, Suvorov's soldiers and million Soviet soldiers went into battle for the Homeland, for honor and freedom of the earth. And they WON!</a:t>
            </a:r>
            <a:endParaRPr lang="ru-RU" dirty="0" smtClean="0"/>
          </a:p>
        </p:txBody>
      </p:sp>
      <p:pic>
        <p:nvPicPr>
          <p:cNvPr id="21507" name="Picture 2" descr="C:\Documents and Settings\ЮРА\Мои документы\Мои рисунки\2009-05-06\Scan10107.JPG"/>
          <p:cNvPicPr>
            <a:picLocks noGrp="1" noChangeAspect="1" noChangeArrowheads="1"/>
          </p:cNvPicPr>
          <p:nvPr>
            <p:ph sz="half" idx="2"/>
          </p:nvPr>
        </p:nvPicPr>
        <p:blipFill>
          <a:blip r:embed="rId2" cstate="print"/>
          <a:srcRect/>
          <a:stretch>
            <a:fillRect/>
          </a:stretch>
        </p:blipFill>
        <p:spPr>
          <a:xfrm>
            <a:off x="4648200" y="1643063"/>
            <a:ext cx="4038600" cy="4143375"/>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p:txBody>
          <a:bodyPr rtlCol="0">
            <a:normAutofit fontScale="92500" lnSpcReduction="20000"/>
          </a:bodyPr>
          <a:lstStyle/>
          <a:p>
            <a:pPr>
              <a:buFont typeface="Arial" pitchFamily="34" charset="0"/>
              <a:buChar char="•"/>
              <a:defRPr/>
            </a:pPr>
            <a:r>
              <a:rPr lang="en-US" dirty="0" smtClean="0"/>
              <a:t>The stock "</a:t>
            </a:r>
            <a:r>
              <a:rPr lang="en-US" dirty="0" err="1" smtClean="0"/>
              <a:t>St.George's</a:t>
            </a:r>
            <a:r>
              <a:rPr lang="en-US" dirty="0" smtClean="0"/>
              <a:t> Ribbon" was conceived and is carried out by "RIA </a:t>
            </a:r>
            <a:r>
              <a:rPr lang="en-US" dirty="0" err="1" smtClean="0"/>
              <a:t>Novosti</a:t>
            </a:r>
            <a:r>
              <a:rPr lang="en-US" dirty="0" smtClean="0"/>
              <a:t> news agency" and "A student's community" with support of Government of the city of Moscow.</a:t>
            </a:r>
            <a:endParaRPr lang="ru-RU" dirty="0"/>
          </a:p>
        </p:txBody>
      </p:sp>
      <p:sp>
        <p:nvSpPr>
          <p:cNvPr id="4" name="Содержимое 3"/>
          <p:cNvSpPr>
            <a:spLocks noGrp="1"/>
          </p:cNvSpPr>
          <p:nvPr>
            <p:ph sz="half" idx="2"/>
          </p:nvPr>
        </p:nvSpPr>
        <p:spPr/>
        <p:txBody>
          <a:bodyPr rtlCol="0">
            <a:normAutofit fontScale="92500" lnSpcReduction="20000"/>
          </a:bodyPr>
          <a:lstStyle/>
          <a:p>
            <a:pPr>
              <a:buFont typeface="Arial" pitchFamily="34" charset="0"/>
              <a:buChar char="•"/>
              <a:defRPr/>
            </a:pPr>
            <a:r>
              <a:rPr lang="en-US" dirty="0" smtClean="0"/>
              <a:t>The purpose of this action, according to initiators of this project, creation of the atmosphere of a general holiday, expression of respect and pride of our veterans is. It not only a tribute to the memory of those who fell in the battlefield, but also gratitude to the people who have passed through WAR.</a:t>
            </a:r>
            <a:endParaRPr lang="ru-RU" dirty="0"/>
          </a:p>
        </p:txBody>
      </p:sp>
      <p:pic>
        <p:nvPicPr>
          <p:cNvPr id="22532" name="Рисунок 4" descr="http://www.formula-prazdnika.ru/files/images/lenta.jpg"/>
          <p:cNvPicPr>
            <a:picLocks noChangeAspect="1" noChangeArrowheads="1"/>
          </p:cNvPicPr>
          <p:nvPr/>
        </p:nvPicPr>
        <p:blipFill>
          <a:blip r:embed="rId2" cstate="print"/>
          <a:srcRect/>
          <a:stretch>
            <a:fillRect/>
          </a:stretch>
        </p:blipFill>
        <p:spPr bwMode="auto">
          <a:xfrm>
            <a:off x="2555776" y="116632"/>
            <a:ext cx="3960440" cy="1250665"/>
          </a:xfrm>
          <a:prstGeom prst="rect">
            <a:avLst/>
          </a:prstGeom>
          <a:noFill/>
          <a:ln w="9525">
            <a:noFill/>
            <a:miter lim="800000"/>
            <a:headEnd/>
            <a:tailEnd/>
          </a:ln>
        </p:spPr>
      </p:pic>
      <p:pic>
        <p:nvPicPr>
          <p:cNvPr id="5" name="Содержимое 4" descr="http://www.formula-prazdnika.ru/files/images/lenta.jpg"/>
          <p:cNvPicPr>
            <a:picLocks/>
          </p:cNvPicPr>
          <p:nvPr/>
        </p:nvPicPr>
        <p:blipFill>
          <a:blip r:embed="rId2" cstate="print"/>
          <a:srcRect/>
          <a:stretch>
            <a:fillRect/>
          </a:stretch>
        </p:blipFill>
        <p:spPr>
          <a:xfrm>
            <a:off x="899592" y="4509120"/>
            <a:ext cx="2952328" cy="220486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p:txBody>
          <a:bodyPr rtlCol="0">
            <a:normAutofit fontScale="92500" lnSpcReduction="10000"/>
          </a:bodyPr>
          <a:lstStyle/>
          <a:p>
            <a:pPr>
              <a:buFont typeface="Arial" pitchFamily="34" charset="0"/>
              <a:buChar char="•"/>
              <a:defRPr/>
            </a:pPr>
            <a:r>
              <a:rPr lang="en-US" dirty="0" err="1" smtClean="0"/>
              <a:t>St.George's</a:t>
            </a:r>
            <a:r>
              <a:rPr lang="en-US" dirty="0" smtClean="0"/>
              <a:t> Ribbons have semantic </a:t>
            </a:r>
            <a:r>
              <a:rPr lang="en-US" dirty="0" err="1" smtClean="0"/>
              <a:t>symbolics</a:t>
            </a:r>
            <a:r>
              <a:rPr lang="en-US" dirty="0" smtClean="0"/>
              <a:t>. Their color execution — black and orange color — mean "a smoke and the fire", characteristic for a wartime. </a:t>
            </a:r>
            <a:r>
              <a:rPr lang="en-US" dirty="0" err="1" smtClean="0"/>
              <a:t>St.George's</a:t>
            </a:r>
            <a:r>
              <a:rPr lang="en-US" dirty="0" smtClean="0"/>
              <a:t> Ribbons represent a feat of the Russian soldier on fields of battles, in the back and on a front line.</a:t>
            </a:r>
            <a:endParaRPr lang="ru-RU" dirty="0"/>
          </a:p>
        </p:txBody>
      </p:sp>
      <p:pic>
        <p:nvPicPr>
          <p:cNvPr id="23555" name="Содержимое 4" descr="http://www.formula-prazdnika.ru/files/images/lenta.jpg"/>
          <p:cNvPicPr>
            <a:picLocks noGrp="1"/>
          </p:cNvPicPr>
          <p:nvPr>
            <p:ph sz="half" idx="2"/>
          </p:nvPr>
        </p:nvPicPr>
        <p:blipFill>
          <a:blip r:embed="rId2" cstate="print"/>
          <a:srcRect/>
          <a:stretch>
            <a:fillRect/>
          </a:stretch>
        </p:blipFill>
        <p:spPr>
          <a:xfrm>
            <a:off x="4929188" y="1857375"/>
            <a:ext cx="3500437" cy="371475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Содержимое 5"/>
          <p:cNvSpPr>
            <a:spLocks noGrp="1"/>
          </p:cNvSpPr>
          <p:nvPr>
            <p:ph idx="1"/>
          </p:nvPr>
        </p:nvSpPr>
        <p:spPr/>
        <p:txBody>
          <a:bodyPr>
            <a:normAutofit/>
          </a:bodyPr>
          <a:lstStyle/>
          <a:p>
            <a:r>
              <a:rPr lang="en-US" dirty="0" smtClean="0"/>
              <a:t>This, still rather young, rather new </a:t>
            </a:r>
            <a:r>
              <a:rPr lang="en-US" dirty="0" err="1" smtClean="0"/>
              <a:t>symbolics</a:t>
            </a:r>
            <a:r>
              <a:rPr lang="en-US" dirty="0" smtClean="0"/>
              <a:t> awakens in people, first of all, patriotic feelings, being filled with their pride for the winner country. Besides all aforesaid, bright ribbons cause cheerful, festive emotions, give feeling of firmness and unity.</a:t>
            </a:r>
            <a:endParaRPr lang="ru-RU" dirty="0" smtClean="0"/>
          </a:p>
        </p:txBody>
      </p:sp>
      <p:pic>
        <p:nvPicPr>
          <p:cNvPr id="24579" name="Рисунок 6" descr="http://www.formula-prazdnika.ru/files/images/lenta.jpg"/>
          <p:cNvPicPr>
            <a:picLocks noChangeAspect="1" noChangeArrowheads="1"/>
          </p:cNvPicPr>
          <p:nvPr/>
        </p:nvPicPr>
        <p:blipFill>
          <a:blip r:embed="rId2" cstate="print"/>
          <a:srcRect/>
          <a:stretch>
            <a:fillRect/>
          </a:stretch>
        </p:blipFill>
        <p:spPr bwMode="auto">
          <a:xfrm>
            <a:off x="2267744" y="116632"/>
            <a:ext cx="4320480" cy="12241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Information sources:</a:t>
            </a:r>
            <a:endParaRPr lang="ru-RU" dirty="0"/>
          </a:p>
        </p:txBody>
      </p:sp>
      <p:sp>
        <p:nvSpPr>
          <p:cNvPr id="3" name="Содержимое 2"/>
          <p:cNvSpPr>
            <a:spLocks noGrp="1"/>
          </p:cNvSpPr>
          <p:nvPr>
            <p:ph idx="1"/>
          </p:nvPr>
        </p:nvSpPr>
        <p:spPr/>
        <p:txBody>
          <a:bodyPr>
            <a:normAutofit fontScale="70000" lnSpcReduction="20000"/>
          </a:bodyPr>
          <a:lstStyle/>
          <a:p>
            <a:r>
              <a:rPr lang="en-US" b="1" dirty="0" smtClean="0"/>
              <a:t>Presentation</a:t>
            </a:r>
            <a:r>
              <a:rPr lang="en-US" b="1" dirty="0" smtClean="0"/>
              <a:t>: </a:t>
            </a:r>
            <a:r>
              <a:rPr lang="en-US" dirty="0" smtClean="0"/>
              <a:t>http</a:t>
            </a:r>
            <a:r>
              <a:rPr lang="en-US" dirty="0" smtClean="0"/>
              <a:t>://</a:t>
            </a:r>
            <a:r>
              <a:rPr lang="en-US" dirty="0" smtClean="0"/>
              <a:t>nsportal.ru/shkola/klassnoe-rukovodstvo/library/prezentatsiya-georgievskaya-lentochka.ru</a:t>
            </a:r>
            <a:endParaRPr lang="en-US" sz="2400" dirty="0" smtClean="0"/>
          </a:p>
          <a:p>
            <a:r>
              <a:rPr lang="en-US" b="1" dirty="0" smtClean="0"/>
              <a:t>Pictures: </a:t>
            </a:r>
            <a:r>
              <a:rPr lang="en-US" dirty="0" smtClean="0"/>
              <a:t>https://www.google.ru/search?q=%D0%B3%D0%B5%D0%BE%D1%80%D0%B3%D0%B8%D0%B5%D0%B2%D1%81%D0%BA%D0%B0%D1%8F+%D0%BB%D0%B5%D0%BD%D1%82%D0%B0&amp;hl=ru&amp;newwindow=1&amp;rlz=1C1UXZO_enRU478RU478&amp;tbm=isch&amp;tbo=u&amp;source=univ&amp;sa=X&amp;ei=UChUUd-tIIiM4gS9zYH4Bg&amp;sqi=2&amp;ved=0CCwQsAQ&amp;biw=1920&amp;bih=1099#imgrc=57ysh9oGcH_gQM%3A%3BAFrt05gnpvLSXM%3Bhttp%253A%252F%252Fdjimbo.ru%252Fuploads%252Fposts%252F2012-04%252F1335506336_bcf9403ea2c2.jpg%3Bhttp%253A%252F%252Fdjimbo.ru%252Fmain%252F249-gde-mozhno-polu4it-georgievskuyu-lento4ku.html%3B2926%3B1165</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1251062"/>
          </a:xfrm>
        </p:spPr>
        <p:txBody>
          <a:bodyPr>
            <a:normAutofit fontScale="90000"/>
          </a:bodyPr>
          <a:lstStyle/>
          <a:p>
            <a:r>
              <a:rPr lang="en-US" dirty="0" smtClean="0"/>
              <a:t>THANKS FOR YOUR ATTENTION!</a:t>
            </a:r>
            <a:endParaRPr lang="ru-RU" dirty="0"/>
          </a:p>
        </p:txBody>
      </p:sp>
      <p:pic>
        <p:nvPicPr>
          <p:cNvPr id="36866" name="Picture 2" descr="http://djimbo.ru/uploads/posts/2012-04/1335506336_bcf9403ea2c2.jpg"/>
          <p:cNvPicPr>
            <a:picLocks noChangeAspect="1" noChangeArrowheads="1"/>
          </p:cNvPicPr>
          <p:nvPr/>
        </p:nvPicPr>
        <p:blipFill>
          <a:blip r:embed="rId2" cstate="print"/>
          <a:srcRect/>
          <a:stretch>
            <a:fillRect/>
          </a:stretch>
        </p:blipFill>
        <p:spPr bwMode="auto">
          <a:xfrm>
            <a:off x="0" y="1988840"/>
            <a:ext cx="9144000" cy="36407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Заголовок 1"/>
          <p:cNvSpPr>
            <a:spLocks noGrp="1"/>
          </p:cNvSpPr>
          <p:nvPr>
            <p:ph type="title"/>
          </p:nvPr>
        </p:nvSpPr>
        <p:spPr>
          <a:xfrm>
            <a:off x="3857625" y="274638"/>
            <a:ext cx="4071938" cy="2797175"/>
          </a:xfrm>
        </p:spPr>
        <p:txBody>
          <a:bodyPr/>
          <a:lstStyle/>
          <a:p>
            <a:pPr eaLnBrk="1" hangingPunct="1"/>
            <a:r>
              <a:rPr lang="ru-RU" sz="7200" smtClean="0">
                <a:solidFill>
                  <a:srgbClr val="FF0000"/>
                </a:solidFill>
              </a:rPr>
              <a:t>9 Мая</a:t>
            </a:r>
          </a:p>
        </p:txBody>
      </p:sp>
      <p:pic>
        <p:nvPicPr>
          <p:cNvPr id="3074" name="Picture 2" descr="C:\Documents and Settings\ЮРА\Мои документы\Мои рисунки\left_bg.jpg"/>
          <p:cNvPicPr>
            <a:picLocks noGrp="1" noChangeAspect="1" noChangeArrowheads="1"/>
          </p:cNvPicPr>
          <p:nvPr>
            <p:ph idx="1"/>
          </p:nvPr>
        </p:nvPicPr>
        <p:blipFill>
          <a:blip r:embed="rId2" cstate="print"/>
          <a:srcRect/>
          <a:stretch>
            <a:fillRect/>
          </a:stretch>
        </p:blipFill>
        <p:spPr>
          <a:xfrm>
            <a:off x="0" y="27758"/>
            <a:ext cx="9144000" cy="6830242"/>
          </a:xfrm>
        </p:spPr>
      </p:pic>
      <p:sp>
        <p:nvSpPr>
          <p:cNvPr id="4" name="Прямоугольник 3"/>
          <p:cNvSpPr/>
          <p:nvPr/>
        </p:nvSpPr>
        <p:spPr>
          <a:xfrm>
            <a:off x="2627784" y="548680"/>
            <a:ext cx="3536546" cy="1569660"/>
          </a:xfrm>
          <a:prstGeom prst="rect">
            <a:avLst/>
          </a:prstGeom>
        </p:spPr>
        <p:txBody>
          <a:bodyPr wrap="none">
            <a:spAutoFit/>
          </a:bodyPr>
          <a:lstStyle/>
          <a:p>
            <a:r>
              <a:rPr lang="en-US" sz="9600" dirty="0" smtClean="0">
                <a:solidFill>
                  <a:srgbClr val="FF0000"/>
                </a:solidFill>
              </a:rPr>
              <a:t>May 9</a:t>
            </a:r>
            <a:endParaRPr lang="ru-RU" sz="96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May9MasterSlaid"/>
          <p:cNvPicPr>
            <a:picLocks noGrp="1" noChangeAspect="1" noChangeArrowheads="1"/>
          </p:cNvPicPr>
          <p:nvPr>
            <p:ph idx="1"/>
          </p:nvPr>
        </p:nvPicPr>
        <p:blipFill>
          <a:blip r:embed="rId2" cstate="print"/>
          <a:srcRect/>
          <a:stretch>
            <a:fillRect/>
          </a:stretch>
        </p:blipFill>
        <p:spPr>
          <a:xfrm>
            <a:off x="0" y="0"/>
            <a:ext cx="9144000" cy="6858000"/>
          </a:xfrm>
        </p:spPr>
      </p:pic>
      <p:sp>
        <p:nvSpPr>
          <p:cNvPr id="4" name="Прямоугольник 3"/>
          <p:cNvSpPr>
            <a:spLocks noChangeArrowheads="1"/>
          </p:cNvSpPr>
          <p:nvPr/>
        </p:nvSpPr>
        <p:spPr bwMode="auto">
          <a:xfrm>
            <a:off x="3707904" y="1628800"/>
            <a:ext cx="5286375" cy="3046988"/>
          </a:xfrm>
          <a:prstGeom prst="rect">
            <a:avLst/>
          </a:prstGeom>
          <a:noFill/>
          <a:ln w="9525">
            <a:noFill/>
            <a:miter lim="800000"/>
            <a:headEnd/>
            <a:tailEnd/>
          </a:ln>
        </p:spPr>
        <p:txBody>
          <a:bodyPr>
            <a:spAutoFit/>
          </a:bodyPr>
          <a:lstStyle/>
          <a:p>
            <a:pPr algn="ctr"/>
            <a:r>
              <a:rPr lang="en-US" sz="2400" b="1" dirty="0" smtClean="0">
                <a:solidFill>
                  <a:srgbClr val="FF0000"/>
                </a:solidFill>
                <a:latin typeface="Times New Roman" pitchFamily="18" charset="0"/>
                <a:cs typeface="Times New Roman" pitchFamily="18" charset="0"/>
              </a:rPr>
              <a:t>The </a:t>
            </a:r>
            <a:r>
              <a:rPr lang="en-US" sz="2400" b="1" dirty="0" err="1" smtClean="0">
                <a:solidFill>
                  <a:srgbClr val="FF0000"/>
                </a:solidFill>
                <a:latin typeface="Times New Roman" pitchFamily="18" charset="0"/>
                <a:cs typeface="Times New Roman" pitchFamily="18" charset="0"/>
              </a:rPr>
              <a:t>St.George's</a:t>
            </a:r>
            <a:r>
              <a:rPr lang="en-US" sz="2400" b="1" dirty="0" smtClean="0">
                <a:solidFill>
                  <a:srgbClr val="FF0000"/>
                </a:solidFill>
                <a:latin typeface="Times New Roman" pitchFamily="18" charset="0"/>
                <a:cs typeface="Times New Roman" pitchFamily="18" charset="0"/>
              </a:rPr>
              <a:t> Ribbon </a:t>
            </a:r>
            <a:r>
              <a:rPr lang="en-US" sz="2400" b="1" dirty="0" smtClean="0">
                <a:latin typeface="Times New Roman" pitchFamily="18" charset="0"/>
                <a:cs typeface="Times New Roman" pitchFamily="18" charset="0"/>
              </a:rPr>
              <a:t>initially appeared with the Imperial Military award of the Sacred Great martyr and </a:t>
            </a:r>
            <a:r>
              <a:rPr lang="en-US" sz="2400" b="1" dirty="0" err="1" smtClean="0">
                <a:latin typeface="Times New Roman" pitchFamily="18" charset="0"/>
                <a:cs typeface="Times New Roman" pitchFamily="18" charset="0"/>
              </a:rPr>
              <a:t>Pobedonosts</a:t>
            </a:r>
            <a:r>
              <a:rPr lang="en-US" sz="2400" b="1" dirty="0" smtClean="0">
                <a:latin typeface="Times New Roman" pitchFamily="18" charset="0"/>
                <a:cs typeface="Times New Roman" pitchFamily="18" charset="0"/>
              </a:rPr>
              <a:t> George — the highest military award of the Russian Empire. This award was founded by empress Ekaterina II in 1769 for difference of officers for merits in the battlefield.</a:t>
            </a:r>
            <a:endParaRPr lang="ru-RU" sz="2400" b="1" dirty="0">
              <a:latin typeface="Times New Roman" pitchFamily="18" charset="0"/>
              <a:cs typeface="Times New Roman" pitchFamily="18" charset="0"/>
            </a:endParaRPr>
          </a:p>
        </p:txBody>
      </p:sp>
      <p:pic>
        <p:nvPicPr>
          <p:cNvPr id="7" name="Рисунок 6" descr="1241118698_soldatskij-georgij-4-st..jpg"/>
          <p:cNvPicPr>
            <a:picLocks noChangeAspect="1"/>
          </p:cNvPicPr>
          <p:nvPr/>
        </p:nvPicPr>
        <p:blipFill>
          <a:blip r:embed="rId3" cstate="print"/>
          <a:srcRect/>
          <a:stretch>
            <a:fillRect/>
          </a:stretch>
        </p:blipFill>
        <p:spPr bwMode="auto">
          <a:xfrm>
            <a:off x="500063" y="1285875"/>
            <a:ext cx="2819400" cy="3781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3000"/>
                                        <p:tgtEl>
                                          <p:spTgt spid="4">
                                            <p:txEl>
                                              <p:pRg st="0" end="0"/>
                                            </p:txEl>
                                          </p:spTgt>
                                        </p:tgtEl>
                                      </p:cBhvr>
                                    </p:animEffect>
                                  </p:childTnLst>
                                </p:cTn>
                              </p:par>
                              <p:par>
                                <p:cTn id="8" presetID="6" presetClass="entr" presetSubtype="3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out)">
                                      <p:cBhvr>
                                        <p:cTn id="1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755576" y="188640"/>
            <a:ext cx="8229600" cy="1251062"/>
          </a:xfrm>
        </p:spPr>
        <p:txBody>
          <a:bodyPr>
            <a:normAutofit fontScale="90000"/>
          </a:bodyPr>
          <a:lstStyle/>
          <a:p>
            <a:r>
              <a:rPr lang="en-US" dirty="0" smtClean="0"/>
              <a:t>Sacred George – the great </a:t>
            </a:r>
            <a:r>
              <a:rPr lang="en-US" dirty="0" smtClean="0"/>
              <a:t>martyr</a:t>
            </a:r>
            <a:endParaRPr lang="ru-RU" dirty="0" smtClean="0"/>
          </a:p>
        </p:txBody>
      </p:sp>
      <p:pic>
        <p:nvPicPr>
          <p:cNvPr id="5124" name="Picture 2" descr="C:\Documents and Settings\ЮРА\Мои документы\Мои рисунки\2009-05-06\Копия Scan10104.JPG"/>
          <p:cNvPicPr>
            <a:picLocks noGrp="1" noChangeAspect="1" noChangeArrowheads="1"/>
          </p:cNvPicPr>
          <p:nvPr>
            <p:ph sz="half" idx="1"/>
          </p:nvPr>
        </p:nvPicPr>
        <p:blipFill>
          <a:blip r:embed="rId2" cstate="print"/>
          <a:srcRect/>
          <a:stretch>
            <a:fillRect/>
          </a:stretch>
        </p:blipFill>
        <p:spPr>
          <a:xfrm>
            <a:off x="611560" y="1700808"/>
            <a:ext cx="3786188" cy="4357687"/>
          </a:xfrm>
        </p:spPr>
      </p:pic>
      <p:sp>
        <p:nvSpPr>
          <p:cNvPr id="4" name="Содержимое 3"/>
          <p:cNvSpPr>
            <a:spLocks noGrp="1"/>
          </p:cNvSpPr>
          <p:nvPr>
            <p:ph sz="half" idx="2"/>
          </p:nvPr>
        </p:nvSpPr>
        <p:spPr/>
        <p:txBody>
          <a:bodyPr rtlCol="0">
            <a:normAutofit fontScale="92500" lnSpcReduction="10000"/>
          </a:bodyPr>
          <a:lstStyle/>
          <a:p>
            <a:pPr>
              <a:buFont typeface="Arial" pitchFamily="34" charset="0"/>
              <a:buChar char="•"/>
              <a:defRPr/>
            </a:pPr>
            <a:r>
              <a:rPr lang="en-US" dirty="0" smtClean="0"/>
              <a:t>He was tortured and killed by enemies of Christianity – pagans. For courage and for a spiritual victory over torturers who couldn't force it to refuse Christianity, and also for the miracle help to people in sacred George's danger name still </a:t>
            </a:r>
            <a:r>
              <a:rPr lang="en-US" dirty="0" err="1" smtClean="0"/>
              <a:t>Pobedonosts</a:t>
            </a:r>
            <a:r>
              <a:rPr lang="en-US" dirty="0" smtClean="0"/>
              <a:t>.</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Содержимое 2"/>
          <p:cNvSpPr>
            <a:spLocks noGrp="1"/>
          </p:cNvSpPr>
          <p:nvPr>
            <p:ph sz="half" idx="1"/>
          </p:nvPr>
        </p:nvSpPr>
        <p:spPr>
          <a:xfrm>
            <a:off x="323528" y="2060848"/>
            <a:ext cx="4038600" cy="4797152"/>
          </a:xfrm>
        </p:spPr>
        <p:txBody>
          <a:bodyPr>
            <a:normAutofit/>
          </a:bodyPr>
          <a:lstStyle/>
          <a:p>
            <a:r>
              <a:rPr lang="en-US" dirty="0" smtClean="0"/>
              <a:t>On icons sacred George is represented sitting on a white horse and striking spear of a dragon. This image is based on the legend and treats posthumous miracles of sacred great martyr George.</a:t>
            </a:r>
            <a:endParaRPr lang="ru-RU" dirty="0" smtClean="0"/>
          </a:p>
        </p:txBody>
      </p:sp>
      <p:pic>
        <p:nvPicPr>
          <p:cNvPr id="6147" name="Picture 2" descr="C:\Documents and Settings\ЮРА\Мои документы\Мои рисунки\2009-05-06\Scan10103.JPG"/>
          <p:cNvPicPr>
            <a:picLocks noGrp="1" noChangeAspect="1" noChangeArrowheads="1"/>
          </p:cNvPicPr>
          <p:nvPr>
            <p:ph sz="half" idx="2"/>
          </p:nvPr>
        </p:nvPicPr>
        <p:blipFill>
          <a:blip r:embed="rId2" cstate="print"/>
          <a:srcRect/>
          <a:stretch>
            <a:fillRect/>
          </a:stretch>
        </p:blipFill>
        <p:spPr>
          <a:xfrm>
            <a:off x="4860032" y="1452563"/>
            <a:ext cx="3929062" cy="5405437"/>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ЮРА\Мои документы\Мои рисунки\2009-05-06\Scan10104.JPG"/>
          <p:cNvPicPr>
            <a:picLocks noGrp="1" noChangeAspect="1" noChangeArrowheads="1"/>
          </p:cNvPicPr>
          <p:nvPr>
            <p:ph idx="1"/>
          </p:nvPr>
        </p:nvPicPr>
        <p:blipFill>
          <a:blip r:embed="rId2" cstate="print"/>
          <a:srcRect/>
          <a:stretch>
            <a:fillRect/>
          </a:stretch>
        </p:blipFill>
        <p:spPr>
          <a:xfrm>
            <a:off x="1908175" y="0"/>
            <a:ext cx="5616575" cy="6858000"/>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1619672" y="152400"/>
            <a:ext cx="7067128" cy="1251062"/>
          </a:xfrm>
        </p:spPr>
        <p:txBody>
          <a:bodyPr/>
          <a:lstStyle/>
          <a:p>
            <a:r>
              <a:rPr lang="en-US" dirty="0" smtClean="0"/>
              <a:t>Sacred George's award</a:t>
            </a:r>
            <a:endParaRPr lang="ru-RU" dirty="0" smtClean="0"/>
          </a:p>
        </p:txBody>
      </p:sp>
      <p:pic>
        <p:nvPicPr>
          <p:cNvPr id="8196" name="Picture 2" descr="C:\Documents and Settings\ЮРА\Мои документы\Мои рисунки\2009-05-06\Scan10105.JPG"/>
          <p:cNvPicPr>
            <a:picLocks noGrp="1" noChangeAspect="1" noChangeArrowheads="1"/>
          </p:cNvPicPr>
          <p:nvPr>
            <p:ph sz="half" idx="1"/>
          </p:nvPr>
        </p:nvPicPr>
        <p:blipFill>
          <a:blip r:embed="rId2" cstate="print"/>
          <a:srcRect/>
          <a:stretch>
            <a:fillRect/>
          </a:stretch>
        </p:blipFill>
        <p:spPr>
          <a:xfrm>
            <a:off x="428625" y="1785938"/>
            <a:ext cx="3929063" cy="4429125"/>
          </a:xfrm>
        </p:spPr>
      </p:pic>
      <p:sp>
        <p:nvSpPr>
          <p:cNvPr id="4" name="Содержимое 3"/>
          <p:cNvSpPr>
            <a:spLocks noGrp="1"/>
          </p:cNvSpPr>
          <p:nvPr>
            <p:ph sz="half" idx="2"/>
          </p:nvPr>
        </p:nvSpPr>
        <p:spPr/>
        <p:txBody>
          <a:bodyPr rtlCol="0">
            <a:normAutofit lnSpcReduction="10000"/>
          </a:bodyPr>
          <a:lstStyle/>
          <a:p>
            <a:pPr>
              <a:buFont typeface="Arial" pitchFamily="34" charset="0"/>
              <a:buChar char="•"/>
              <a:defRPr/>
            </a:pPr>
            <a:r>
              <a:rPr lang="en-US" dirty="0" smtClean="0"/>
              <a:t>In Russia very much loved and read sacred great martyr George. Therefore gave his name to the most </a:t>
            </a:r>
            <a:r>
              <a:rPr lang="en-US" dirty="0" err="1" smtClean="0"/>
              <a:t>honourable</a:t>
            </a:r>
            <a:r>
              <a:rPr lang="en-US" dirty="0" smtClean="0"/>
              <a:t> military award. This award awarded only officers and generals for personal services in battle.</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rtlCol="0">
            <a:normAutofit/>
          </a:bodyPr>
          <a:lstStyle/>
          <a:p>
            <a:pPr eaLnBrk="1" fontAlgn="auto" hangingPunct="1">
              <a:spcAft>
                <a:spcPts val="0"/>
              </a:spcAft>
              <a:defRPr/>
            </a:pPr>
            <a:r>
              <a:rPr lang="ru-RU" dirty="0" smtClean="0">
                <a:solidFill>
                  <a:schemeClr val="accent3">
                    <a:lumMod val="75000"/>
                  </a:schemeClr>
                </a:solidFill>
              </a:rPr>
              <a:t>Орденом награждались:</a:t>
            </a:r>
            <a:endParaRPr lang="ru-RU" dirty="0">
              <a:solidFill>
                <a:schemeClr val="accent3">
                  <a:lumMod val="75000"/>
                </a:schemeClr>
              </a:solidFill>
            </a:endParaRPr>
          </a:p>
        </p:txBody>
      </p:sp>
      <p:sp>
        <p:nvSpPr>
          <p:cNvPr id="6" name="Содержимое 5"/>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ru-RU" dirty="0" smtClean="0"/>
              <a:t>Те, кто «лично предводительствуя войском, одержит над неприятелем, в значительных силах состоящим, полную победу, последствием которой будет совершенное его уничтожение».</a:t>
            </a:r>
          </a:p>
          <a:p>
            <a:pPr eaLnBrk="1" fontAlgn="auto" hangingPunct="1">
              <a:spcAft>
                <a:spcPts val="0"/>
              </a:spcAft>
              <a:buFont typeface="Arial" pitchFamily="34" charset="0"/>
              <a:buChar char="•"/>
              <a:defRPr/>
            </a:pPr>
            <a:r>
              <a:rPr lang="ru-RU" dirty="0" smtClean="0"/>
              <a:t>«лично предводительствуя войском, возьмет крепость»</a:t>
            </a:r>
          </a:p>
          <a:p>
            <a:pPr eaLnBrk="1" fontAlgn="auto" hangingPunct="1">
              <a:spcAft>
                <a:spcPts val="0"/>
              </a:spcAft>
              <a:buFont typeface="Arial" pitchFamily="34" charset="0"/>
              <a:buChar char="•"/>
              <a:defRPr/>
            </a:pPr>
            <a:r>
              <a:rPr lang="ru-RU" dirty="0" smtClean="0"/>
              <a:t>За взятие неприятельского знамени, захват в плен главнокомандующего неприятельского войска и другие выдающиеся подвиги.</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circle(in)">
                                      <p:cBhvr>
                                        <p:cTn id="15" dur="20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circle(in)">
                                      <p:cBhvr>
                                        <p:cTn id="20" dur="20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circle(in)">
                                      <p:cBhvr>
                                        <p:cTn id="25"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одульная">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Модульная">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оду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334</TotalTime>
  <Words>1190</Words>
  <Application>Microsoft Office PowerPoint</Application>
  <PresentationFormat>Экран (4:3)</PresentationFormat>
  <Paragraphs>62</Paragraphs>
  <Slides>26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26</vt:i4>
      </vt:variant>
    </vt:vector>
  </HeadingPairs>
  <TitlesOfParts>
    <vt:vector size="30" baseType="lpstr">
      <vt:lpstr>Arial</vt:lpstr>
      <vt:lpstr>Calibri</vt:lpstr>
      <vt:lpstr>Times New Roman</vt:lpstr>
      <vt:lpstr>Модульная</vt:lpstr>
      <vt:lpstr>The St.George's Ribbon</vt:lpstr>
      <vt:lpstr>St.George's Ribbon</vt:lpstr>
      <vt:lpstr>9 Мая</vt:lpstr>
      <vt:lpstr>Слайд 4</vt:lpstr>
      <vt:lpstr>Sacred George – the great martyr</vt:lpstr>
      <vt:lpstr>Слайд 6</vt:lpstr>
      <vt:lpstr>Слайд 7</vt:lpstr>
      <vt:lpstr>Sacred George's award</vt:lpstr>
      <vt:lpstr>Орденом награждались:</vt:lpstr>
      <vt:lpstr>Порядок награждения орденом</vt:lpstr>
      <vt:lpstr>Слайд 11</vt:lpstr>
      <vt:lpstr>Слайд 12</vt:lpstr>
      <vt:lpstr>Слайд 13</vt:lpstr>
      <vt:lpstr>Слайд 14</vt:lpstr>
      <vt:lpstr>Distinction — the St George's Cross</vt:lpstr>
      <vt:lpstr>Слайд 16</vt:lpstr>
      <vt:lpstr>Слайд 17</vt:lpstr>
      <vt:lpstr>Слайд 18</vt:lpstr>
      <vt:lpstr>Слайд 19</vt:lpstr>
      <vt:lpstr>Award of Patriotic war</vt:lpstr>
      <vt:lpstr>Слайд 21</vt:lpstr>
      <vt:lpstr>Слайд 22</vt:lpstr>
      <vt:lpstr>Слайд 23</vt:lpstr>
      <vt:lpstr>Слайд 24</vt:lpstr>
      <vt:lpstr>Information sources:</vt:lpstr>
      <vt:lpstr>THANKS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Юра</dc:creator>
  <cp:lastModifiedBy>Наталья</cp:lastModifiedBy>
  <cp:revision>41</cp:revision>
  <dcterms:created xsi:type="dcterms:W3CDTF">2009-05-06T15:09:46Z</dcterms:created>
  <dcterms:modified xsi:type="dcterms:W3CDTF">2013-03-28T12:30:13Z</dcterms:modified>
</cp:coreProperties>
</file>