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9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14763-21A1-4D66-860F-9F702B363195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D32241A-2550-4F82-9316-A4C25E265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44C9F-D40B-4E23-8073-D36AFC7115AF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45B9C-A8B0-49F6-914A-B0C87EA48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0A21B-E8E6-4E6C-9A97-69B453452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46096-B395-4067-89E6-D808DBEEA90E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023F4-CCF5-49BF-A633-D6A9D39163B8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F4BE0-9BF4-4386-82A5-2C0344E19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BDE1C-1899-477E-8A51-5815C70CAA9F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EDCC7AF-EDB0-49A8-A348-71CDE6FC9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7964-D72F-44B8-8B4B-0EDFDF408C66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7DC7-2660-495F-BC46-BA070A695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4E54-958F-46AB-A667-D59DE81BF079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6980053-9DCB-4572-9AE8-ECEB69E12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14308-D870-4AC5-BCB2-230CCF7406AE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616B9-E93D-4A88-93F8-2AB3DEA11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42590-D6A1-456E-A3A2-614D9438D6FF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75F9820-9069-4B94-AB7B-8A5195AC1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CE5021E-1C78-4CD0-8D1E-0B19C330A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1D3D5-33E7-447C-87D2-F44669E02AFD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AC870-0022-491A-9C71-604E07005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BFEDC-9ABA-4BFB-BBE6-CFC45609E2C6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F631341-AF60-484D-82C3-005096A6120A}" type="datetimeFigureOut">
              <a:rPr lang="ru-RU"/>
              <a:pPr>
                <a:defRPr/>
              </a:pPr>
              <a:t>10.05.2013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DBFD11-A48F-4C83-B15B-B8D1756BF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80" r:id="rId10"/>
    <p:sldLayoutId id="21474838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89006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89006F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005BD3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accent1"/>
                </a:solidFill>
              </a:rPr>
              <a:t>Артикль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The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Article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2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3500438"/>
            <a:ext cx="3214688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395536" y="4077072"/>
            <a:ext cx="4680520" cy="1608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US" sz="2400" b="1" spc="25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E.S. </a:t>
            </a:r>
            <a:r>
              <a:rPr lang="en-US" sz="2400" b="1" spc="250" dirty="0" err="1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Medvedeva</a:t>
            </a:r>
            <a:endParaRPr lang="en-US" sz="2400" b="1" spc="250" dirty="0" smtClean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2400" b="1" i="0" u="none" strike="noStrike" kern="1200" spc="25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Gymnasium No.1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US" sz="2400" b="1" spc="250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Bryansk</a:t>
            </a:r>
            <a:endParaRPr kumimoji="0" lang="ru-RU" sz="2400" b="1" i="0" u="none" strike="noStrike" kern="1200" spc="25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000" smtClean="0"/>
              <a:t>	Во всех вышеперечисленных случаях исчисляемые имена существительные во </a:t>
            </a:r>
            <a:r>
              <a:rPr lang="ru-RU" sz="4000" b="1" smtClean="0"/>
              <a:t>множественном числе</a:t>
            </a:r>
            <a:r>
              <a:rPr lang="ru-RU" sz="4000" smtClean="0"/>
              <a:t>, а также </a:t>
            </a:r>
            <a:r>
              <a:rPr lang="ru-RU" sz="4000" b="1" smtClean="0"/>
              <a:t>неисчисляемые</a:t>
            </a:r>
            <a:r>
              <a:rPr lang="ru-RU" sz="4000" smtClean="0"/>
              <a:t> имена существительные употребляются </a:t>
            </a:r>
            <a:r>
              <a:rPr lang="ru-RU" sz="4000" b="1" u="sng" smtClean="0"/>
              <a:t>без артикля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произошел от древнеанглийского указательного местоимения </a:t>
            </a:r>
            <a:r>
              <a:rPr lang="en-US" b="1" i="1" dirty="0" smtClean="0"/>
              <a:t>that</a:t>
            </a:r>
            <a:endParaRPr lang="ru-RU" b="1" i="1" dirty="0" smtClean="0"/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употребляется с</a:t>
            </a:r>
            <a:r>
              <a:rPr lang="en-US" dirty="0" smtClean="0"/>
              <a:t> </a:t>
            </a:r>
            <a:r>
              <a:rPr lang="ru-RU" dirty="0" smtClean="0"/>
              <a:t>именами существительными как в единственном, так и во множественном числе</a:t>
            </a:r>
            <a:endParaRPr lang="ru-RU" b="1" u="sng" dirty="0" smtClean="0"/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имеет одну форму </a:t>
            </a:r>
            <a:r>
              <a:rPr lang="en-US" b="1" dirty="0" smtClean="0"/>
              <a:t>“the”, </a:t>
            </a:r>
            <a:r>
              <a:rPr lang="ru-RU" dirty="0" smtClean="0"/>
              <a:t>который произносится </a:t>
            </a:r>
          </a:p>
          <a:p>
            <a:pPr lvl="2" eaLnBrk="1" hangingPunct="1">
              <a:lnSpc>
                <a:spcPct val="90000"/>
              </a:lnSpc>
            </a:pPr>
            <a:r>
              <a:rPr lang="ru-RU" sz="3400" dirty="0" smtClean="0">
                <a:solidFill>
                  <a:srgbClr val="2B0010"/>
                </a:solidFill>
              </a:rPr>
              <a:t>	 </a:t>
            </a:r>
            <a:r>
              <a:rPr lang="en-US" sz="3400" dirty="0" smtClean="0">
                <a:solidFill>
                  <a:srgbClr val="2B0010"/>
                </a:solidFill>
              </a:rPr>
              <a:t>[</a:t>
            </a:r>
            <a:r>
              <a:rPr lang="en-US" sz="3400" dirty="0" err="1" smtClean="0">
                <a:solidFill>
                  <a:srgbClr val="2B0010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ðə</a:t>
            </a:r>
            <a:r>
              <a:rPr lang="en-US" sz="3400" dirty="0" smtClean="0">
                <a:solidFill>
                  <a:srgbClr val="2B0010"/>
                </a:solidFill>
              </a:rPr>
              <a:t>]</a:t>
            </a:r>
            <a:r>
              <a:rPr lang="en-US" dirty="0" smtClean="0">
                <a:solidFill>
                  <a:srgbClr val="2B001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ru-RU" dirty="0" smtClean="0">
                <a:solidFill>
                  <a:schemeClr val="bg1"/>
                </a:solidFill>
              </a:rPr>
              <a:t>перед согласными)</a:t>
            </a:r>
          </a:p>
          <a:p>
            <a:pPr lvl="2" eaLnBrk="1" hangingPunct="1">
              <a:lnSpc>
                <a:spcPct val="90000"/>
              </a:lnSpc>
            </a:pPr>
            <a:r>
              <a:rPr lang="ru-RU" sz="3200" dirty="0" smtClean="0">
                <a:solidFill>
                  <a:srgbClr val="2B0010"/>
                </a:solidFill>
              </a:rPr>
              <a:t>	 </a:t>
            </a:r>
            <a:r>
              <a:rPr lang="en-US" sz="3200" dirty="0" smtClean="0">
                <a:solidFill>
                  <a:srgbClr val="2B0010"/>
                </a:solidFill>
              </a:rPr>
              <a:t>[</a:t>
            </a:r>
            <a:r>
              <a:rPr lang="en-US" sz="3200" dirty="0" err="1" smtClean="0">
                <a:solidFill>
                  <a:srgbClr val="2B0010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ði</a:t>
            </a:r>
            <a:r>
              <a:rPr lang="en-US" sz="3200" dirty="0" smtClean="0">
                <a:solidFill>
                  <a:srgbClr val="2B0010"/>
                </a:solidFill>
                <a:latin typeface="Lucida Sans Unicode" pitchFamily="34" charset="0"/>
                <a:ea typeface="Lucida Sans Unicode" pitchFamily="34" charset="0"/>
                <a:cs typeface="Lucida Sans Unicode" pitchFamily="34" charset="0"/>
              </a:rPr>
              <a:t>:</a:t>
            </a:r>
            <a:r>
              <a:rPr lang="en-US" sz="3200" dirty="0" smtClean="0">
                <a:solidFill>
                  <a:srgbClr val="2B0010"/>
                </a:solidFill>
              </a:rPr>
              <a:t>]</a:t>
            </a:r>
            <a:r>
              <a:rPr lang="ru-RU" dirty="0" smtClean="0">
                <a:solidFill>
                  <a:schemeClr val="bg1"/>
                </a:solidFill>
              </a:rPr>
              <a:t>(перед гласными)</a:t>
            </a:r>
          </a:p>
        </p:txBody>
      </p:sp>
      <p:pic>
        <p:nvPicPr>
          <p:cNvPr id="22532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514350" indent="-514350" eaLnBrk="1" hangingPunct="1">
              <a:buSzPct val="100000"/>
              <a:buFont typeface="Georgia" pitchFamily="18" charset="0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Когда существительное известно из ситуации или </a:t>
            </a:r>
            <a:r>
              <a:rPr lang="ru-RU" dirty="0" smtClean="0">
                <a:solidFill>
                  <a:schemeClr val="bg1"/>
                </a:solidFill>
              </a:rPr>
              <a:t>контекста</a:t>
            </a: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Georgia" pitchFamily="18" charset="0"/>
              <a:buAutoNum type="arabicPeriod"/>
            </a:pP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en-US" i="1" dirty="0" smtClean="0">
                <a:solidFill>
                  <a:schemeClr val="bg1"/>
                </a:solidFill>
              </a:rPr>
              <a:t>Close </a:t>
            </a:r>
            <a:r>
              <a:rPr lang="en-US" i="1" dirty="0" smtClean="0">
                <a:solidFill>
                  <a:srgbClr val="FF0000"/>
                </a:solidFill>
              </a:rPr>
              <a:t>the</a:t>
            </a:r>
            <a:r>
              <a:rPr lang="en-US" i="1" dirty="0" smtClean="0">
                <a:solidFill>
                  <a:schemeClr val="bg1"/>
                </a:solidFill>
              </a:rPr>
              <a:t> </a:t>
            </a:r>
            <a:r>
              <a:rPr lang="en-US" i="1" u="sng" dirty="0" smtClean="0">
                <a:solidFill>
                  <a:schemeClr val="bg1"/>
                </a:solidFill>
              </a:rPr>
              <a:t>door</a:t>
            </a:r>
            <a:r>
              <a:rPr lang="en-US" i="1" dirty="0" smtClean="0">
                <a:solidFill>
                  <a:schemeClr val="bg1"/>
                </a:solidFill>
              </a:rPr>
              <a:t>, please!</a:t>
            </a:r>
            <a:endParaRPr lang="ru-RU" i="1" dirty="0" smtClean="0">
              <a:solidFill>
                <a:schemeClr val="bg1"/>
              </a:solidFill>
            </a:endParaRPr>
          </a:p>
        </p:txBody>
      </p:sp>
      <p:pic>
        <p:nvPicPr>
          <p:cNvPr id="23556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OORS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5" y="4214813"/>
            <a:ext cx="150018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514350" indent="-514350" eaLnBrk="1" hangingPunct="1">
              <a:buSzPct val="100000"/>
              <a:buFont typeface="Georgia" pitchFamily="18" charset="0"/>
              <a:buAutoNum type="arabicPeriod" startAt="2"/>
            </a:pPr>
            <a:r>
              <a:rPr lang="ru-RU" dirty="0" smtClean="0">
                <a:solidFill>
                  <a:schemeClr val="bg1"/>
                </a:solidFill>
              </a:rPr>
              <a:t>Когда существительное уже </a:t>
            </a:r>
            <a:r>
              <a:rPr lang="ru-RU" dirty="0" smtClean="0">
                <a:solidFill>
                  <a:schemeClr val="bg1"/>
                </a:solidFill>
              </a:rPr>
              <a:t>употреблялось</a:t>
            </a: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Georgia" pitchFamily="18" charset="0"/>
              <a:buAutoNum type="arabicPeriod" startAt="2"/>
            </a:pP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en-US" i="1" dirty="0" smtClean="0">
                <a:solidFill>
                  <a:schemeClr val="bg1"/>
                </a:solidFill>
              </a:rPr>
              <a:t>I’ve bought some peaches. </a:t>
            </a:r>
            <a:r>
              <a:rPr lang="en-US" i="1" dirty="0" smtClean="0">
                <a:solidFill>
                  <a:srgbClr val="FF0000"/>
                </a:solidFill>
              </a:rPr>
              <a:t>The</a:t>
            </a:r>
            <a:r>
              <a:rPr lang="en-US" i="1" dirty="0" smtClean="0">
                <a:solidFill>
                  <a:schemeClr val="bg1"/>
                </a:solidFill>
              </a:rPr>
              <a:t> peaches are tasty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ru-RU" i="1" dirty="0" smtClean="0">
              <a:solidFill>
                <a:schemeClr val="bg1"/>
              </a:solidFill>
            </a:endParaRPr>
          </a:p>
        </p:txBody>
      </p:sp>
      <p:pic>
        <p:nvPicPr>
          <p:cNvPr id="24580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5" descr="PEACHES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3357563"/>
            <a:ext cx="3243263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3"/>
              <a:defRPr/>
            </a:pPr>
            <a:r>
              <a:rPr lang="ru-RU" dirty="0" smtClean="0">
                <a:solidFill>
                  <a:schemeClr val="bg1"/>
                </a:solidFill>
              </a:rPr>
              <a:t>Когда существительное имеет при себе уточняющее </a:t>
            </a:r>
            <a:r>
              <a:rPr lang="ru-RU" dirty="0" smtClean="0">
                <a:solidFill>
                  <a:schemeClr val="bg1"/>
                </a:solidFill>
              </a:rPr>
              <a:t>определение</a:t>
            </a: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 startAt="3"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en-US" i="1" dirty="0" smtClean="0">
                <a:solidFill>
                  <a:schemeClr val="bg1"/>
                </a:solidFill>
              </a:rPr>
              <a:t>Here is </a:t>
            </a:r>
            <a:r>
              <a:rPr lang="en-US" i="1" dirty="0" smtClean="0">
                <a:solidFill>
                  <a:srgbClr val="FF0000"/>
                </a:solidFill>
              </a:rPr>
              <a:t>the</a:t>
            </a:r>
            <a:r>
              <a:rPr lang="en-US" i="1" dirty="0" smtClean="0">
                <a:solidFill>
                  <a:schemeClr val="bg1"/>
                </a:solidFill>
              </a:rPr>
              <a:t> book </a:t>
            </a:r>
            <a:r>
              <a:rPr lang="en-US" i="1" u="wavy" dirty="0" smtClean="0">
                <a:solidFill>
                  <a:schemeClr val="bg1"/>
                </a:solidFill>
              </a:rPr>
              <a:t>I’ve told you about</a:t>
            </a:r>
            <a:r>
              <a:rPr lang="en-US" i="1" dirty="0" smtClean="0">
                <a:solidFill>
                  <a:schemeClr val="bg1"/>
                </a:solidFill>
              </a:rPr>
              <a:t>.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25604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6" descr="BOOK4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3714750"/>
            <a:ext cx="1643063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571500" y="5072063"/>
            <a:ext cx="60721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all, whole, very, right, wrong, left, only, last, next, following, main, opposite, same</a:t>
            </a: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514350" indent="-514350" eaLnBrk="1" hangingPunct="1">
              <a:buSzPct val="100000"/>
              <a:buFont typeface="Georgia" pitchFamily="18" charset="0"/>
              <a:buAutoNum type="arabicPeriod" startAt="4"/>
            </a:pPr>
            <a:r>
              <a:rPr lang="ru-RU" smtClean="0">
                <a:solidFill>
                  <a:schemeClr val="bg1"/>
                </a:solidFill>
              </a:rPr>
              <a:t>Когда существительное обозначает уникальный</a:t>
            </a:r>
            <a:r>
              <a:rPr lang="en-US" smtClean="0">
                <a:solidFill>
                  <a:schemeClr val="bg1"/>
                </a:solidFill>
              </a:rPr>
              <a:t>,</a:t>
            </a:r>
            <a:r>
              <a:rPr lang="ru-RU" smtClean="0">
                <a:solidFill>
                  <a:schemeClr val="bg1"/>
                </a:solidFill>
              </a:rPr>
              <a:t> единственный в своем роде предмет</a:t>
            </a:r>
            <a:r>
              <a:rPr lang="en-US" smtClean="0">
                <a:solidFill>
                  <a:schemeClr val="bg1"/>
                </a:solidFill>
              </a:rPr>
              <a:t> (the noun describes unique objects)</a:t>
            </a:r>
            <a:endParaRPr lang="ru-RU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Georgia" pitchFamily="18" charset="0"/>
              <a:buAutoNum type="arabicPeriod" startAt="4"/>
            </a:pPr>
            <a:endParaRPr lang="ru-RU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smtClean="0">
                <a:solidFill>
                  <a:schemeClr val="bg1"/>
                </a:solidFill>
              </a:rPr>
              <a:t>	</a:t>
            </a:r>
            <a:r>
              <a:rPr lang="ru-RU" i="1" smtClean="0">
                <a:solidFill>
                  <a:schemeClr val="bg1"/>
                </a:solidFill>
              </a:rPr>
              <a:t> </a:t>
            </a:r>
            <a:r>
              <a:rPr lang="en-US" i="1" smtClean="0">
                <a:solidFill>
                  <a:srgbClr val="FF0000"/>
                </a:solidFill>
              </a:rPr>
              <a:t>The</a:t>
            </a:r>
            <a:r>
              <a:rPr lang="en-US" i="1" smtClean="0">
                <a:solidFill>
                  <a:schemeClr val="bg1"/>
                </a:solidFill>
              </a:rPr>
              <a:t> sun rises in the east.</a:t>
            </a:r>
            <a:endParaRPr lang="ru-RU" i="1" smtClean="0">
              <a:solidFill>
                <a:schemeClr val="bg1"/>
              </a:solidFill>
            </a:endParaRPr>
          </a:p>
        </p:txBody>
      </p:sp>
      <p:pic>
        <p:nvPicPr>
          <p:cNvPr id="26628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Содержимое 10" descr="SUNFACE5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41433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514350" indent="-514350" eaLnBrk="1" hangingPunct="1">
              <a:buSzPct val="100000"/>
              <a:buFont typeface="Georgia" pitchFamily="18" charset="0"/>
              <a:buAutoNum type="arabicPeriod" startAt="5"/>
            </a:pPr>
            <a:r>
              <a:rPr lang="ru-RU" dirty="0" smtClean="0">
                <a:solidFill>
                  <a:schemeClr val="bg1"/>
                </a:solidFill>
              </a:rPr>
              <a:t>Когда существительное обозначает целый класс лиц или </a:t>
            </a:r>
            <a:r>
              <a:rPr lang="ru-RU" dirty="0" smtClean="0">
                <a:solidFill>
                  <a:schemeClr val="bg1"/>
                </a:solidFill>
              </a:rPr>
              <a:t>предметов</a:t>
            </a: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Georgia" pitchFamily="18" charset="0"/>
              <a:buAutoNum type="arabicPeriod" startAt="5"/>
            </a:pP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The</a:t>
            </a:r>
            <a:r>
              <a:rPr lang="en-US" i="1" dirty="0" smtClean="0">
                <a:solidFill>
                  <a:schemeClr val="bg1"/>
                </a:solidFill>
              </a:rPr>
              <a:t> tiger is in danger of dying out.</a:t>
            </a:r>
            <a:endParaRPr lang="ru-RU" i="1" dirty="0" smtClean="0">
              <a:solidFill>
                <a:schemeClr val="bg1"/>
              </a:solidFill>
            </a:endParaRPr>
          </a:p>
        </p:txBody>
      </p:sp>
      <p:pic>
        <p:nvPicPr>
          <p:cNvPr id="27652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5" descr="TIGER3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4143375"/>
            <a:ext cx="3500438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75882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Определенный артикль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514350" indent="-514350" eaLnBrk="1" hangingPunct="1">
              <a:buSzPct val="100000"/>
              <a:buFont typeface="Georgia" pitchFamily="18" charset="0"/>
              <a:buAutoNum type="arabicPeriod" startAt="6"/>
            </a:pPr>
            <a:r>
              <a:rPr lang="ru-RU" dirty="0" smtClean="0">
                <a:solidFill>
                  <a:schemeClr val="bg1"/>
                </a:solidFill>
              </a:rPr>
              <a:t>Когда существительное является обстоятельством </a:t>
            </a:r>
            <a:r>
              <a:rPr lang="ru-RU" dirty="0" smtClean="0">
                <a:solidFill>
                  <a:schemeClr val="bg1"/>
                </a:solidFill>
              </a:rPr>
              <a:t>места</a:t>
            </a: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Georgia" pitchFamily="18" charset="0"/>
              <a:buAutoNum type="arabicPeriod" startAt="6"/>
            </a:pPr>
            <a:endParaRPr lang="ru-RU" dirty="0" smtClean="0">
              <a:solidFill>
                <a:schemeClr val="bg1"/>
              </a:solidFill>
            </a:endParaRPr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en-US" i="1" dirty="0" smtClean="0">
                <a:solidFill>
                  <a:schemeClr val="bg1"/>
                </a:solidFill>
              </a:rPr>
              <a:t> Jane is in </a:t>
            </a:r>
            <a:r>
              <a:rPr lang="en-US" i="1" dirty="0" smtClean="0">
                <a:solidFill>
                  <a:srgbClr val="FF0000"/>
                </a:solidFill>
              </a:rPr>
              <a:t>the</a:t>
            </a:r>
            <a:r>
              <a:rPr lang="en-US" i="1" dirty="0" smtClean="0">
                <a:solidFill>
                  <a:schemeClr val="bg1"/>
                </a:solidFill>
              </a:rPr>
              <a:t> library</a:t>
            </a:r>
            <a:endParaRPr lang="ru-RU" i="1" dirty="0" smtClean="0">
              <a:solidFill>
                <a:schemeClr val="bg1"/>
              </a:solidFill>
            </a:endParaRPr>
          </a:p>
        </p:txBody>
      </p:sp>
      <p:pic>
        <p:nvPicPr>
          <p:cNvPr id="28676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4" descr="LIBRARY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929063"/>
            <a:ext cx="17145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Афанасьева О.В. Английский язык</a:t>
            </a:r>
            <a:r>
              <a:rPr lang="en-US" dirty="0" smtClean="0"/>
              <a:t>:</a:t>
            </a:r>
            <a:r>
              <a:rPr lang="ru-RU" dirty="0" smtClean="0"/>
              <a:t> Учебник для </a:t>
            </a:r>
            <a:r>
              <a:rPr lang="en-US" dirty="0" smtClean="0"/>
              <a:t>VII</a:t>
            </a:r>
            <a:r>
              <a:rPr lang="ru-RU" dirty="0" smtClean="0"/>
              <a:t>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  <a:r>
              <a:rPr lang="ru-RU" dirty="0" err="1" smtClean="0"/>
              <a:t>шк</a:t>
            </a:r>
            <a:r>
              <a:rPr lang="ru-RU" dirty="0" smtClean="0"/>
              <a:t>. с </a:t>
            </a:r>
            <a:r>
              <a:rPr lang="ru-RU" dirty="0" err="1" smtClean="0"/>
              <a:t>углубл</a:t>
            </a:r>
            <a:r>
              <a:rPr lang="ru-RU" dirty="0" smtClean="0"/>
              <a:t>. изучением англ.яз. – М.: Просвещение, 2000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Артикль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ru-RU" dirty="0" smtClean="0"/>
              <a:t>определитель имени существительного </a:t>
            </a:r>
          </a:p>
          <a:p>
            <a:pPr eaLnBrk="1" hangingPunct="1"/>
            <a:r>
              <a:rPr lang="ru-RU" dirty="0" smtClean="0"/>
              <a:t> употребляется только с именем существительным</a:t>
            </a:r>
          </a:p>
          <a:p>
            <a:pPr eaLnBrk="1" hangingPunct="1"/>
            <a:r>
              <a:rPr lang="ru-RU" dirty="0" smtClean="0"/>
              <a:t>два артикля:</a:t>
            </a:r>
          </a:p>
          <a:p>
            <a:pPr lvl="2" eaLnBrk="1" hangingPunct="1"/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25" y="3571875"/>
          <a:ext cx="7572428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4"/>
                <a:gridCol w="3786214"/>
              </a:tblGrid>
              <a:tr h="2214578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sng" dirty="0" smtClean="0"/>
                        <a:t>определенный артикль </a:t>
                      </a:r>
                      <a:r>
                        <a:rPr lang="en-US" u="sng" dirty="0" smtClean="0"/>
                        <a:t> / </a:t>
                      </a: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u="sng" dirty="0" smtClean="0"/>
                        <a:t>the  definite article</a:t>
                      </a: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u="sng" dirty="0" smtClean="0"/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u="none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</a:rPr>
                        <a:t>the</a:t>
                      </a:r>
                    </a:p>
                    <a:p>
                      <a:pPr algn="ctr"/>
                      <a:endParaRPr lang="ru-RU" u="sng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sng" dirty="0" smtClean="0">
                          <a:hlinkClick r:id="rId2" action="ppaction://hlinksldjump"/>
                        </a:rPr>
                        <a:t>неопределенный артикль </a:t>
                      </a:r>
                      <a:r>
                        <a:rPr lang="en-US" u="sng" dirty="0" smtClean="0">
                          <a:hlinkClick r:id="rId2" action="ppaction://hlinksldjump"/>
                        </a:rPr>
                        <a:t>/ the indefinite article</a:t>
                      </a:r>
                      <a:endParaRPr lang="en-US" u="sng" dirty="0" smtClean="0"/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u="sng" dirty="0" smtClean="0"/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400" b="1" u="none" kern="1200" dirty="0" smtClean="0">
                          <a:solidFill>
                            <a:schemeClr val="accent1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a/an</a:t>
                      </a:r>
                    </a:p>
                    <a:p>
                      <a:pPr algn="ctr"/>
                      <a:endParaRPr lang="ru-RU" u="sng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3324" name="Рисунок 4" descr="TBLTPNCL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Неопределенный артикль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произошел от древнеанглийского числительного  «один»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употребляется только с </a:t>
            </a:r>
            <a:r>
              <a:rPr lang="ru-RU" b="1" u="sng" dirty="0" smtClean="0"/>
              <a:t>исчисляемыми существительными в единственном числе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имеет две формы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"/>
              <a:defRPr/>
            </a:pPr>
            <a:r>
              <a:rPr lang="ru-RU" sz="3400" dirty="0" smtClean="0">
                <a:solidFill>
                  <a:schemeClr val="accent1">
                    <a:lumMod val="25000"/>
                  </a:schemeClr>
                </a:solidFill>
              </a:rPr>
              <a:t>	 </a:t>
            </a:r>
            <a:r>
              <a:rPr lang="en-US" sz="3400" dirty="0" smtClean="0">
                <a:solidFill>
                  <a:schemeClr val="accent1">
                    <a:lumMod val="25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ru-RU" dirty="0" smtClean="0">
                <a:solidFill>
                  <a:schemeClr val="bg1"/>
                </a:solidFill>
              </a:rPr>
              <a:t>перед согласными)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"/>
              <a:defRPr/>
            </a:pPr>
            <a:r>
              <a:rPr lang="ru-RU" sz="3200" dirty="0" smtClean="0">
                <a:solidFill>
                  <a:schemeClr val="accent1">
                    <a:lumMod val="25000"/>
                  </a:schemeClr>
                </a:solidFill>
              </a:rPr>
              <a:t>	 </a:t>
            </a:r>
            <a:r>
              <a:rPr lang="en-US" sz="3200" dirty="0" smtClean="0">
                <a:solidFill>
                  <a:schemeClr val="accent1">
                    <a:lumMod val="25000"/>
                  </a:schemeClr>
                </a:solidFill>
              </a:rPr>
              <a:t>an </a:t>
            </a:r>
            <a:r>
              <a:rPr lang="ru-RU" dirty="0" smtClean="0">
                <a:solidFill>
                  <a:schemeClr val="bg1"/>
                </a:solidFill>
              </a:rPr>
              <a:t>(перед гласными)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340" name="Рисунок 3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en-US" b="1" dirty="0" smtClean="0">
                <a:solidFill>
                  <a:schemeClr val="accent3">
                    <a:shade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or</a:t>
            </a:r>
            <a:r>
              <a:rPr lang="en-US" b="1" dirty="0" smtClean="0">
                <a:solidFill>
                  <a:schemeClr val="accent3">
                    <a:shade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an</a:t>
            </a:r>
            <a:r>
              <a:rPr lang="en-US" sz="4000" b="1" dirty="0" smtClean="0">
                <a:solidFill>
                  <a:schemeClr val="bg1"/>
                </a:solidFill>
              </a:rPr>
              <a:t>?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1763688" y="1340768"/>
            <a:ext cx="2625725" cy="46815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house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apple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uncle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mouse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university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flower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1371600"/>
            <a:ext cx="3331096" cy="46815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horse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umbrella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elephant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hour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lemon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3200" dirty="0" smtClean="0"/>
              <a:t>orange</a:t>
            </a:r>
          </a:p>
          <a:p>
            <a:pPr eaLnBrk="1" hangingPunct="1">
              <a:buFont typeface="Wingdings 2" pitchFamily="18" charset="2"/>
              <a:buNone/>
            </a:pPr>
            <a:endParaRPr lang="ru-RU" sz="3200" dirty="0" smtClean="0"/>
          </a:p>
        </p:txBody>
      </p:sp>
      <p:pic>
        <p:nvPicPr>
          <p:cNvPr id="15365" name="Рисунок 4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4048" y="134076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</a:t>
            </a:r>
            <a:endParaRPr lang="ru-RU" sz="32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91683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an</a:t>
            </a:r>
            <a:endParaRPr lang="ru-RU" sz="32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30689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</a:t>
            </a:r>
            <a:endParaRPr lang="ru-RU" sz="32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422108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</a:t>
            </a:r>
            <a:endParaRPr lang="ru-RU" sz="32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364502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</a:t>
            </a:r>
            <a:endParaRPr lang="ru-RU" sz="32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249289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an</a:t>
            </a:r>
            <a:endParaRPr lang="ru-RU" sz="32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134076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</a:t>
            </a:r>
            <a:endParaRPr lang="ru-RU" sz="32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24" y="198884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an</a:t>
            </a:r>
            <a:endParaRPr lang="ru-RU" sz="3200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24" y="256490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an</a:t>
            </a:r>
            <a:endParaRPr lang="ru-RU" sz="32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0032" y="314096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an</a:t>
            </a:r>
            <a:endParaRPr lang="ru-RU" sz="32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371703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</a:t>
            </a:r>
            <a:endParaRPr lang="ru-RU" sz="3200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0032" y="429309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an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Неопределенный артикль 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имя существительное выражено </a:t>
            </a: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/>
              <a:defRPr/>
            </a:pPr>
            <a:r>
              <a:rPr lang="ru-RU" u="sng" dirty="0" smtClean="0">
                <a:uFill>
                  <a:solidFill>
                    <a:srgbClr val="FF0000"/>
                  </a:solidFill>
                </a:uFill>
              </a:rPr>
              <a:t>подлежащим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+mj-lt"/>
              <a:buAutoNum type="alphaLcPeriod"/>
              <a:defRPr/>
            </a:pPr>
            <a:r>
              <a:rPr lang="ru-RU" sz="2800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после конструкции  </a:t>
            </a:r>
            <a:r>
              <a:rPr lang="en-US" sz="28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there is / there was</a:t>
            </a:r>
            <a:endParaRPr lang="ru-RU" sz="2800" i="1" dirty="0" smtClean="0">
              <a:solidFill>
                <a:schemeClr val="bg1"/>
              </a:solidFill>
              <a:uFill>
                <a:solidFill>
                  <a:srgbClr val="FF0000"/>
                </a:solidFill>
              </a:uFill>
            </a:endParaRP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/>
              <a:buNone/>
              <a:defRPr/>
            </a:pPr>
            <a:r>
              <a:rPr lang="en-US" sz="2400" b="1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There is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n-US" sz="2400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n-US" sz="2400" i="1" u="sng" dirty="0" smtClean="0">
                <a:solidFill>
                  <a:schemeClr val="bg1"/>
                </a:solidFill>
              </a:rPr>
              <a:t>plane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in the sky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/>
              <a:buNone/>
              <a:defRPr/>
            </a:pPr>
            <a:r>
              <a:rPr lang="en-US" sz="2400" b="1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There was </a:t>
            </a:r>
            <a:r>
              <a:rPr lang="en-US" sz="2400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blue </a:t>
            </a:r>
            <a:r>
              <a:rPr lang="en-US" sz="2400" i="1" u="sng" dirty="0" smtClean="0">
                <a:solidFill>
                  <a:schemeClr val="bg1"/>
                </a:solidFill>
              </a:rPr>
              <a:t>cup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on the table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+mj-lt"/>
              <a:buAutoNum type="alphaLcPeriod" startAt="2"/>
              <a:defRPr/>
            </a:pPr>
            <a:r>
              <a:rPr lang="ru-RU" sz="2800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в значении – </a:t>
            </a:r>
            <a:r>
              <a:rPr lang="ru-RU" sz="2800" b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любой, всякий, каждый</a:t>
            </a:r>
            <a:endParaRPr lang="en-US" sz="2800" b="1" dirty="0" smtClean="0">
              <a:solidFill>
                <a:schemeClr val="bg1"/>
              </a:solidFill>
              <a:uFill>
                <a:solidFill>
                  <a:srgbClr val="FF0000"/>
                </a:solidFill>
              </a:uFill>
            </a:endParaRP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/>
              <a:buNone/>
              <a:defRPr/>
            </a:pPr>
            <a:r>
              <a:rPr lang="en-US" sz="2800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</a:t>
            </a:r>
            <a:r>
              <a:rPr lang="en-US" sz="2800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n-US" sz="2800" u="sng" dirty="0" smtClean="0">
                <a:solidFill>
                  <a:schemeClr val="bg1"/>
                </a:solidFill>
              </a:rPr>
              <a:t>dog</a:t>
            </a:r>
            <a:r>
              <a:rPr lang="en-US" sz="2800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is an animal.</a:t>
            </a:r>
            <a:endParaRPr lang="ru-RU" sz="2800" dirty="0">
              <a:solidFill>
                <a:schemeClr val="bg1"/>
              </a:solidFill>
              <a:uFill>
                <a:solidFill>
                  <a:srgbClr val="FF0000"/>
                </a:solidFill>
              </a:uFill>
            </a:endParaRPr>
          </a:p>
        </p:txBody>
      </p:sp>
      <p:pic>
        <p:nvPicPr>
          <p:cNvPr id="16388" name="Рисунок 5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Неопределенный артикль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имя существительное выражено </a:t>
            </a: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2"/>
              <a:defRPr/>
            </a:pPr>
            <a:r>
              <a:rPr lang="ru-RU" u="sng" dirty="0" smtClean="0">
                <a:uFill>
                  <a:solidFill>
                    <a:srgbClr val="FF0000"/>
                  </a:solidFill>
                </a:uFill>
              </a:rPr>
              <a:t>именной частью составного сказуемого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после </a:t>
            </a:r>
            <a:r>
              <a:rPr lang="en-US" sz="2800" i="1" u="sng" dirty="0" smtClean="0">
                <a:solidFill>
                  <a:schemeClr val="bg1"/>
                </a:solidFill>
              </a:rPr>
              <a:t>to be, to look, to seem, to become</a:t>
            </a:r>
            <a:endParaRPr lang="ru-RU" sz="2800" i="1" u="sng" dirty="0" smtClean="0">
              <a:solidFill>
                <a:schemeClr val="bg1"/>
              </a:solidFill>
            </a:endParaRP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/>
              <a:buNone/>
              <a:defRPr/>
            </a:pP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He</a:t>
            </a:r>
            <a:r>
              <a:rPr lang="en-US" sz="2400" b="1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is </a:t>
            </a:r>
            <a:r>
              <a:rPr lang="en-US" sz="2400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 </a:t>
            </a:r>
            <a:r>
              <a:rPr lang="en-US" sz="2400" i="1" u="sng" dirty="0" smtClean="0">
                <a:solidFill>
                  <a:schemeClr val="bg1"/>
                </a:solidFill>
              </a:rPr>
              <a:t>student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/>
              <a:buNone/>
              <a:defRPr/>
            </a:pP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She</a:t>
            </a:r>
            <a:r>
              <a:rPr lang="en-US" sz="2400" b="1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has become </a:t>
            </a:r>
            <a:r>
              <a:rPr lang="en-US" sz="2400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n-US" sz="2400" i="1" u="sng" dirty="0" smtClean="0">
                <a:solidFill>
                  <a:schemeClr val="bg1"/>
                </a:solidFill>
              </a:rPr>
              <a:t>teacher</a:t>
            </a:r>
            <a:r>
              <a:rPr lang="en-US" sz="2400" b="1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.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/>
              <a:buNone/>
              <a:defRPr/>
            </a:pP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He</a:t>
            </a:r>
            <a:r>
              <a:rPr lang="en-US" sz="2400" b="1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 looks </a:t>
            </a:r>
            <a:r>
              <a:rPr lang="en-US" sz="2400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 </a:t>
            </a:r>
            <a:r>
              <a:rPr lang="en-US" sz="2400" i="1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happy </a:t>
            </a:r>
            <a:r>
              <a:rPr lang="en-US" sz="2400" i="1" u="sng" dirty="0" smtClean="0">
                <a:solidFill>
                  <a:schemeClr val="bg1"/>
                </a:solidFill>
              </a:rPr>
              <a:t>child.</a:t>
            </a:r>
          </a:p>
        </p:txBody>
      </p:sp>
      <p:pic>
        <p:nvPicPr>
          <p:cNvPr id="17412" name="Рисунок 5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Неопределенный артикль 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имя существительное выражено </a:t>
            </a: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3"/>
              <a:defRPr/>
            </a:pPr>
            <a:r>
              <a:rPr lang="ru-RU" u="sng" dirty="0" smtClean="0">
                <a:uFill>
                  <a:solidFill>
                    <a:srgbClr val="FF0000"/>
                  </a:solidFill>
                </a:uFill>
              </a:rPr>
              <a:t>дополнением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  <a:uFill>
                  <a:solidFill>
                    <a:srgbClr val="FF0000"/>
                  </a:solidFill>
                </a:uFill>
              </a:rPr>
              <a:t>после глаголов </a:t>
            </a:r>
            <a:r>
              <a:rPr lang="en-US" sz="2800" i="1" u="sng" dirty="0" smtClean="0">
                <a:solidFill>
                  <a:schemeClr val="bg1"/>
                </a:solidFill>
              </a:rPr>
              <a:t>to have, to see, to show, to give, to like: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+mj-lt"/>
              <a:buAutoNum type="alphaUcPeriod"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В значении «один»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Wingdings" pitchFamily="2" charset="2"/>
              <a:buNone/>
              <a:defRPr/>
            </a:pPr>
            <a:r>
              <a:rPr lang="en-US" sz="2400" i="1" dirty="0" smtClean="0">
                <a:solidFill>
                  <a:schemeClr val="bg1"/>
                </a:solidFill>
              </a:rPr>
              <a:t>Give me </a:t>
            </a:r>
            <a:r>
              <a:rPr lang="en-US" sz="2400" i="1" dirty="0" smtClean="0">
                <a:solidFill>
                  <a:srgbClr val="FF0000"/>
                </a:solidFill>
              </a:rPr>
              <a:t>an</a:t>
            </a:r>
            <a:r>
              <a:rPr lang="en-US" sz="2400" i="1" dirty="0" smtClean="0">
                <a:solidFill>
                  <a:schemeClr val="bg1"/>
                </a:solidFill>
              </a:rPr>
              <a:t> apple, please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+mj-lt"/>
              <a:buAutoNum type="alphaUcPeriod" startAt="2"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для описания однократного действия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788670" lvl="1" indent="-514350" eaLnBrk="1" fontAlgn="auto" hangingPunct="1">
              <a:spcAft>
                <a:spcPts val="0"/>
              </a:spcAft>
              <a:buSzPct val="100000"/>
              <a:buFont typeface="+mj-lt"/>
              <a:buAutoNum type="alphaUcPeriod" startAt="2"/>
              <a:defRPr/>
            </a:pPr>
            <a:r>
              <a:rPr lang="en-US" sz="2400" i="1" dirty="0" smtClean="0">
                <a:solidFill>
                  <a:schemeClr val="bg1"/>
                </a:solidFill>
              </a:rPr>
              <a:t>Let’s have </a:t>
            </a:r>
            <a:r>
              <a:rPr lang="en-US" sz="2400" i="1" dirty="0" smtClean="0">
                <a:solidFill>
                  <a:srgbClr val="FF0000"/>
                </a:solidFill>
              </a:rPr>
              <a:t>a</a:t>
            </a:r>
            <a:r>
              <a:rPr lang="en-US" sz="2400" i="1" dirty="0" smtClean="0">
                <a:solidFill>
                  <a:schemeClr val="bg1"/>
                </a:solidFill>
              </a:rPr>
              <a:t> swim!</a:t>
            </a:r>
          </a:p>
        </p:txBody>
      </p:sp>
      <p:pic>
        <p:nvPicPr>
          <p:cNvPr id="18436" name="Рисунок 5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Неопределенный артикль 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4"/>
              <a:defRPr/>
            </a:pPr>
            <a:r>
              <a:rPr lang="ru-RU" u="sng" dirty="0" smtClean="0">
                <a:uFill>
                  <a:solidFill>
                    <a:srgbClr val="FF0000"/>
                  </a:solidFill>
                </a:uFill>
              </a:rPr>
              <a:t>В восклицательных предложениях</a:t>
            </a: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4"/>
              <a:defRPr/>
            </a:pPr>
            <a:endParaRPr lang="ru-RU" u="sng" dirty="0" smtClean="0">
              <a:uFill>
                <a:solidFill>
                  <a:srgbClr val="FF0000"/>
                </a:solidFill>
              </a:uFill>
            </a:endParaRP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Wingdings 2" pitchFamily="18" charset="2"/>
              <a:buNone/>
              <a:defRPr/>
            </a:pPr>
            <a:r>
              <a:rPr lang="en-US" dirty="0" smtClean="0">
                <a:uFill>
                  <a:solidFill>
                    <a:srgbClr val="FF0000"/>
                  </a:solidFill>
                </a:uFill>
              </a:rPr>
              <a:t>	</a:t>
            </a:r>
            <a:r>
              <a:rPr lang="en-US" b="1" i="1" dirty="0" smtClean="0">
                <a:uFill>
                  <a:solidFill>
                    <a:srgbClr val="FF0000"/>
                  </a:solidFill>
                </a:uFill>
              </a:rPr>
              <a:t>What </a:t>
            </a:r>
            <a:r>
              <a:rPr lang="en-US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</a:t>
            </a:r>
            <a:r>
              <a:rPr lang="en-US" i="1" dirty="0" smtClean="0">
                <a:uFill>
                  <a:solidFill>
                    <a:srgbClr val="FF0000"/>
                  </a:solidFill>
                </a:uFill>
              </a:rPr>
              <a:t> picturesque </a:t>
            </a:r>
            <a:r>
              <a:rPr lang="en-US" i="1" u="sng" dirty="0" smtClean="0"/>
              <a:t>valley</a:t>
            </a:r>
            <a:r>
              <a:rPr lang="en-US" i="1" dirty="0" smtClean="0">
                <a:uFill>
                  <a:solidFill>
                    <a:srgbClr val="FF0000"/>
                  </a:solidFill>
                </a:uFill>
              </a:rPr>
              <a:t>!</a:t>
            </a: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Wingdings 2" pitchFamily="18" charset="2"/>
              <a:buNone/>
              <a:defRPr/>
            </a:pPr>
            <a:r>
              <a:rPr lang="en-US" i="1" dirty="0" smtClean="0">
                <a:uFill>
                  <a:solidFill>
                    <a:srgbClr val="FF0000"/>
                  </a:solidFill>
                </a:uFill>
              </a:rPr>
              <a:t>	</a:t>
            </a:r>
            <a:r>
              <a:rPr lang="en-US" b="1" i="1" dirty="0" smtClean="0">
                <a:uFill>
                  <a:solidFill>
                    <a:srgbClr val="FF0000"/>
                  </a:solidFill>
                </a:uFill>
              </a:rPr>
              <a:t>What</a:t>
            </a:r>
            <a:r>
              <a:rPr lang="en-US" i="1" dirty="0" smtClean="0"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n-US" i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</a:t>
            </a:r>
            <a:r>
              <a:rPr lang="en-US" i="1" dirty="0" smtClean="0">
                <a:uFill>
                  <a:solidFill>
                    <a:srgbClr val="FF0000"/>
                  </a:solidFill>
                </a:uFill>
              </a:rPr>
              <a:t> deep </a:t>
            </a:r>
            <a:r>
              <a:rPr lang="en-US" i="1" u="sng" dirty="0" smtClean="0"/>
              <a:t>lake</a:t>
            </a:r>
            <a:r>
              <a:rPr lang="en-US" i="1" dirty="0" smtClean="0">
                <a:uFill>
                  <a:solidFill>
                    <a:srgbClr val="FF0000"/>
                  </a:solidFill>
                </a:uFill>
              </a:rPr>
              <a:t>!</a:t>
            </a: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Wingdings 2" pitchFamily="18" charset="2"/>
              <a:buNone/>
              <a:defRPr/>
            </a:pPr>
            <a:endParaRPr lang="ru-RU" u="sng" dirty="0" smtClean="0">
              <a:uFill>
                <a:solidFill>
                  <a:srgbClr val="FF0000"/>
                </a:solidFill>
              </a:uFill>
            </a:endParaRPr>
          </a:p>
        </p:txBody>
      </p:sp>
      <p:pic>
        <p:nvPicPr>
          <p:cNvPr id="19460" name="Рисунок 5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Неопределенный артикль 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5"/>
              <a:defRPr/>
            </a:pPr>
            <a:r>
              <a:rPr lang="ru-RU" u="sng" dirty="0" smtClean="0">
                <a:uFill>
                  <a:solidFill>
                    <a:srgbClr val="FF0000"/>
                  </a:solidFill>
                </a:uFill>
              </a:rPr>
              <a:t>При наличии описательного определения</a:t>
            </a:r>
            <a:endParaRPr lang="ru-RU" u="sng" dirty="0" smtClean="0">
              <a:uFill>
                <a:solidFill>
                  <a:srgbClr val="FF0000"/>
                </a:solidFill>
              </a:uFill>
            </a:endParaRPr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+mj-lt"/>
              <a:buAutoNum type="arabicPeriod" startAt="5"/>
              <a:defRPr/>
            </a:pPr>
            <a:endParaRPr lang="ru-RU" u="sng" dirty="0" smtClean="0">
              <a:uFill>
                <a:solidFill>
                  <a:srgbClr val="FF0000"/>
                </a:solidFill>
              </a:uFill>
            </a:endParaRPr>
          </a:p>
          <a:p>
            <a:pPr marL="514350" indent="-514350">
              <a:buNone/>
            </a:pPr>
            <a:r>
              <a:rPr lang="en-US" dirty="0" smtClean="0">
                <a:uFill>
                  <a:solidFill>
                    <a:srgbClr val="FF0000"/>
                  </a:solidFill>
                </a:uFill>
              </a:rPr>
              <a:t>	</a:t>
            </a:r>
            <a:r>
              <a:rPr lang="en-US" i="1" dirty="0" smtClean="0"/>
              <a:t>It happened in </a:t>
            </a:r>
            <a:r>
              <a:rPr lang="en-US" i="1" dirty="0" smtClean="0">
                <a:solidFill>
                  <a:srgbClr val="FF0000"/>
                </a:solidFill>
              </a:rPr>
              <a:t>a</a:t>
            </a:r>
            <a:r>
              <a:rPr lang="en-US" i="1" dirty="0" smtClean="0"/>
              <a:t> </a:t>
            </a:r>
            <a:r>
              <a:rPr lang="en-US" i="1" u="wavy" dirty="0" smtClean="0">
                <a:uFill>
                  <a:solidFill>
                    <a:srgbClr val="FF0000"/>
                  </a:solidFill>
                </a:uFill>
              </a:rPr>
              <a:t>little</a:t>
            </a:r>
            <a:r>
              <a:rPr lang="en-US" i="1" dirty="0" smtClean="0"/>
              <a:t> town.</a:t>
            </a:r>
            <a:endParaRPr lang="ru-RU" i="1" dirty="0" smtClean="0"/>
          </a:p>
          <a:p>
            <a:pPr marL="514350" indent="-514350" eaLnBrk="1" fontAlgn="auto" hangingPunct="1">
              <a:spcAft>
                <a:spcPts val="0"/>
              </a:spcAft>
              <a:buSzPct val="100000"/>
              <a:buFont typeface="Wingdings 2" pitchFamily="18" charset="2"/>
              <a:buNone/>
              <a:defRPr/>
            </a:pPr>
            <a:endParaRPr lang="ru-RU" u="sng" dirty="0" smtClean="0">
              <a:uFill>
                <a:solidFill>
                  <a:srgbClr val="FF0000"/>
                </a:solidFill>
              </a:uFill>
            </a:endParaRPr>
          </a:p>
        </p:txBody>
      </p:sp>
      <p:pic>
        <p:nvPicPr>
          <p:cNvPr id="19460" name="Рисунок 5" descr="TBLTPNCL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5143500"/>
            <a:ext cx="1330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29">
      <a:dk1>
        <a:sysClr val="windowText" lastClr="000000"/>
      </a:dk1>
      <a:lt1>
        <a:srgbClr val="000000"/>
      </a:lt1>
      <a:dk2>
        <a:srgbClr val="CCFFCC"/>
      </a:dk2>
      <a:lt2>
        <a:srgbClr val="D2D2D2"/>
      </a:lt2>
      <a:accent1>
        <a:srgbClr val="006600"/>
      </a:accent1>
      <a:accent2>
        <a:srgbClr val="008000"/>
      </a:accent2>
      <a:accent3>
        <a:srgbClr val="009900"/>
      </a:accent3>
      <a:accent4>
        <a:srgbClr val="008000"/>
      </a:accent4>
      <a:accent5>
        <a:srgbClr val="005BD3"/>
      </a:accent5>
      <a:accent6>
        <a:srgbClr val="00349E"/>
      </a:accent6>
      <a:hlink>
        <a:srgbClr val="006600"/>
      </a:hlink>
      <a:folHlink>
        <a:srgbClr val="00330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226</TotalTime>
  <Words>364</Words>
  <Application>Microsoft Office PowerPoint</Application>
  <PresentationFormat>Экран (4:3)</PresentationFormat>
  <Paragraphs>113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Официальная</vt:lpstr>
      <vt:lpstr>The Article</vt:lpstr>
      <vt:lpstr>Артикль</vt:lpstr>
      <vt:lpstr>Неопределенный артикль</vt:lpstr>
      <vt:lpstr> a or an?</vt:lpstr>
      <vt:lpstr>Неопределенный артикль :</vt:lpstr>
      <vt:lpstr>Неопределенный артикль</vt:lpstr>
      <vt:lpstr>Неопределенный артикль :</vt:lpstr>
      <vt:lpstr>Неопределенный артикль :</vt:lpstr>
      <vt:lpstr>Неопределенный артикль :</vt:lpstr>
      <vt:lpstr>Слайд 10</vt:lpstr>
      <vt:lpstr>Определенный артикль</vt:lpstr>
      <vt:lpstr>Определенный артикль</vt:lpstr>
      <vt:lpstr>Определенный артикль</vt:lpstr>
      <vt:lpstr>Определенный артикль</vt:lpstr>
      <vt:lpstr>Определенный артикль</vt:lpstr>
      <vt:lpstr>Определенный артикль</vt:lpstr>
      <vt:lpstr>Определенный артикль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Article</dc:title>
  <dc:creator>Home</dc:creator>
  <cp:lastModifiedBy>Катя</cp:lastModifiedBy>
  <cp:revision>28</cp:revision>
  <dcterms:created xsi:type="dcterms:W3CDTF">2009-11-12T11:57:34Z</dcterms:created>
  <dcterms:modified xsi:type="dcterms:W3CDTF">2013-05-10T12:15:54Z</dcterms:modified>
</cp:coreProperties>
</file>