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6F52C-36B8-40AE-9D02-E09D45C3A6B9}" type="datetimeFigureOut">
              <a:rPr lang="ru-RU" smtClean="0"/>
              <a:t>10.05.2013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92CE-85DE-4739-A5A4-CAF72E9BDBD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tive-english.ru/grammar/present-perfec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tive-english.ru/grammar/past-simpl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tive-english.ru/grammar/past-simpl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Present Perfect Tense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Autho</a:t>
            </a:r>
            <a:r>
              <a:rPr lang="en-US" sz="4000" dirty="0" smtClean="0">
                <a:solidFill>
                  <a:schemeClr val="bg1">
                    <a:lumMod val="95000"/>
                  </a:schemeClr>
                </a:solidFill>
              </a:rPr>
              <a:t>r: </a:t>
            </a:r>
            <a:r>
              <a:rPr lang="en-US" sz="4000" dirty="0" err="1" smtClean="0">
                <a:solidFill>
                  <a:schemeClr val="accent2">
                    <a:lumMod val="75000"/>
                  </a:schemeClr>
                </a:solidFill>
              </a:rPr>
              <a:t>Chebotareva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 A. P.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Спутники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Present Perfect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</a:rPr>
              <a:t>just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smtClean="0"/>
              <a:t>– </a:t>
            </a:r>
            <a:r>
              <a:rPr lang="ru-RU" sz="4000" dirty="0" smtClean="0"/>
              <a:t>только что</a:t>
            </a:r>
            <a:endParaRPr lang="en-US" sz="4000" dirty="0" smtClean="0"/>
          </a:p>
          <a:p>
            <a:r>
              <a:rPr lang="en-US" sz="4000" b="1" dirty="0" smtClean="0">
                <a:solidFill>
                  <a:srgbClr val="FF0000"/>
                </a:solidFill>
              </a:rPr>
              <a:t>already</a:t>
            </a:r>
            <a:r>
              <a:rPr lang="ru-RU" sz="4000" dirty="0" smtClean="0"/>
              <a:t> – уже </a:t>
            </a:r>
            <a:endParaRPr lang="en-US" sz="4000" dirty="0" smtClean="0"/>
          </a:p>
          <a:p>
            <a:r>
              <a:rPr lang="en-US" sz="4000" b="1" dirty="0" smtClean="0">
                <a:solidFill>
                  <a:srgbClr val="FF0000"/>
                </a:solidFill>
              </a:rPr>
              <a:t>never</a:t>
            </a:r>
            <a:r>
              <a:rPr lang="ru-RU" sz="4000" dirty="0" smtClean="0"/>
              <a:t> – никогда </a:t>
            </a:r>
            <a:endParaRPr lang="en-US" sz="4000" dirty="0" smtClean="0"/>
          </a:p>
          <a:p>
            <a:r>
              <a:rPr lang="en-US" sz="4000" b="1" dirty="0" smtClean="0">
                <a:solidFill>
                  <a:srgbClr val="FF0000"/>
                </a:solidFill>
              </a:rPr>
              <a:t>ever</a:t>
            </a:r>
            <a:r>
              <a:rPr lang="ru-RU" sz="4000" dirty="0" smtClean="0"/>
              <a:t> – когда-либо</a:t>
            </a:r>
          </a:p>
          <a:p>
            <a:pPr>
              <a:buFontTx/>
              <a:buNone/>
            </a:pPr>
            <a:r>
              <a:rPr lang="ru-RU" sz="4000" b="1" i="1" dirty="0" smtClean="0"/>
              <a:t>Обычно они ставятся перед</a:t>
            </a:r>
            <a:r>
              <a:rPr lang="en-US" sz="4000" b="1" i="1" dirty="0" smtClean="0"/>
              <a:t> </a:t>
            </a:r>
            <a:r>
              <a:rPr lang="en-US" sz="6000" b="1" i="1" dirty="0" smtClean="0">
                <a:solidFill>
                  <a:srgbClr val="002060"/>
                </a:solidFill>
              </a:rPr>
              <a:t>V</a:t>
            </a:r>
            <a:r>
              <a:rPr lang="en-US" sz="2400" b="1" i="1" dirty="0" smtClean="0">
                <a:solidFill>
                  <a:srgbClr val="002060"/>
                </a:solidFill>
              </a:rPr>
              <a:t>3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4000" dirty="0" smtClean="0"/>
              <a:t>I </a:t>
            </a:r>
            <a:r>
              <a:rPr lang="en-US" sz="4000" b="1" dirty="0" smtClean="0"/>
              <a:t>have</a:t>
            </a:r>
            <a:r>
              <a:rPr lang="en-US" sz="4000" dirty="0" smtClean="0"/>
              <a:t> </a:t>
            </a:r>
            <a:r>
              <a:rPr lang="en-US" sz="4000" b="1" dirty="0" smtClean="0">
                <a:solidFill>
                  <a:srgbClr val="FF0000"/>
                </a:solidFill>
              </a:rPr>
              <a:t>just</a:t>
            </a:r>
            <a:r>
              <a:rPr lang="en-US" sz="4000" dirty="0" smtClean="0"/>
              <a:t> </a:t>
            </a:r>
            <a:r>
              <a:rPr lang="en-US" sz="4000" b="1" dirty="0" smtClean="0"/>
              <a:t>drunk</a:t>
            </a:r>
            <a:r>
              <a:rPr lang="en-US" sz="4000" dirty="0" smtClean="0"/>
              <a:t> milk.</a:t>
            </a:r>
            <a:r>
              <a:rPr lang="ru-RU" sz="4000" dirty="0" smtClean="0"/>
              <a:t> </a:t>
            </a:r>
            <a:endParaRPr lang="en-US" sz="4000" dirty="0" smtClean="0"/>
          </a:p>
          <a:p>
            <a:pPr>
              <a:buFont typeface="Wingdings" pitchFamily="2" charset="2"/>
              <a:buChar char="v"/>
            </a:pPr>
            <a:r>
              <a:rPr lang="en-US" sz="4000" dirty="0" smtClean="0"/>
              <a:t>She </a:t>
            </a:r>
            <a:r>
              <a:rPr lang="en-US" sz="4000" b="1" dirty="0" smtClean="0"/>
              <a:t>has </a:t>
            </a:r>
            <a:r>
              <a:rPr lang="en-US" sz="4000" b="1" dirty="0" smtClean="0">
                <a:solidFill>
                  <a:srgbClr val="FF0000"/>
                </a:solidFill>
              </a:rPr>
              <a:t>already</a:t>
            </a:r>
            <a:r>
              <a:rPr lang="en-US" sz="4000" b="1" dirty="0" smtClean="0"/>
              <a:t> flown</a:t>
            </a:r>
            <a:r>
              <a:rPr lang="en-US" sz="4000" dirty="0" smtClean="0"/>
              <a:t> to America.</a:t>
            </a:r>
          </a:p>
          <a:p>
            <a:pPr>
              <a:buFont typeface="Wingdings" pitchFamily="2" charset="2"/>
              <a:buChar char="v"/>
            </a:pPr>
            <a:r>
              <a:rPr lang="en-US" sz="4000" dirty="0" smtClean="0"/>
              <a:t>He </a:t>
            </a:r>
            <a:r>
              <a:rPr lang="en-US" sz="4000" b="1" dirty="0" smtClean="0"/>
              <a:t>has </a:t>
            </a:r>
            <a:r>
              <a:rPr lang="en-US" sz="4000" b="1" dirty="0" smtClean="0">
                <a:solidFill>
                  <a:srgbClr val="FF0000"/>
                </a:solidFill>
              </a:rPr>
              <a:t>never</a:t>
            </a:r>
            <a:r>
              <a:rPr lang="en-US" sz="4000" b="1" dirty="0" smtClean="0"/>
              <a:t> flown</a:t>
            </a:r>
            <a:r>
              <a:rPr lang="en-US" sz="4000" dirty="0" smtClean="0"/>
              <a:t> to Africa.</a:t>
            </a:r>
            <a:endParaRPr lang="ru-RU" sz="4000" dirty="0" smtClean="0"/>
          </a:p>
          <a:p>
            <a:pPr>
              <a:buNone/>
            </a:pPr>
            <a:endParaRPr lang="ru-RU" sz="5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Materials: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http://www.native-english.ru/grammar/present-perfect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Образование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Present Perfect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28800"/>
            <a:ext cx="7690048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/>
              <a:t>I </a:t>
            </a:r>
            <a:endParaRPr lang="en-US" b="1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/>
              <a:t>We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/>
              <a:t>You               </a:t>
            </a:r>
            <a:r>
              <a:rPr lang="en-US" sz="5200" b="1" dirty="0" smtClean="0"/>
              <a:t> </a:t>
            </a:r>
            <a:r>
              <a:rPr lang="en-US" sz="5200" b="1" dirty="0" smtClean="0">
                <a:solidFill>
                  <a:srgbClr val="FF0000"/>
                </a:solidFill>
              </a:rPr>
              <a:t>HAVE</a:t>
            </a:r>
            <a:endParaRPr lang="en-US" sz="52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/>
              <a:t>They </a:t>
            </a:r>
            <a:endParaRPr lang="en-US" b="1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/>
              <a:t>                                        </a:t>
            </a:r>
            <a:r>
              <a:rPr lang="en-US" sz="8800" b="1" dirty="0" smtClean="0">
                <a:solidFill>
                  <a:srgbClr val="7030A0"/>
                </a:solidFill>
              </a:rPr>
              <a:t>    +   </a:t>
            </a:r>
            <a:r>
              <a:rPr lang="en-US" sz="7200" b="1" dirty="0" smtClean="0">
                <a:solidFill>
                  <a:srgbClr val="7030A0"/>
                </a:solidFill>
              </a:rPr>
              <a:t>V</a:t>
            </a:r>
            <a:r>
              <a:rPr lang="en-US" b="1" dirty="0" smtClean="0">
                <a:solidFill>
                  <a:srgbClr val="7030A0"/>
                </a:solidFill>
              </a:rPr>
              <a:t>3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/>
              <a:t>He                                                  </a:t>
            </a:r>
            <a:endParaRPr lang="en-US" b="1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/>
              <a:t>She                 </a:t>
            </a:r>
            <a:r>
              <a:rPr lang="en-US" sz="5200" b="1" dirty="0" smtClean="0"/>
              <a:t> </a:t>
            </a:r>
            <a:r>
              <a:rPr lang="en-US" sz="5200" b="1" dirty="0" smtClean="0">
                <a:solidFill>
                  <a:srgbClr val="FF0000"/>
                </a:solidFill>
              </a:rPr>
              <a:t>HAS</a:t>
            </a:r>
            <a:endParaRPr lang="en-US" sz="52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 smtClean="0"/>
              <a:t>It 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Participle II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V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Правильные глаголы (начальная форма значимого глагола + окончание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examine – examin</a:t>
            </a:r>
            <a:r>
              <a:rPr lang="en-US" b="1" dirty="0" smtClean="0">
                <a:solidFill>
                  <a:srgbClr val="002060"/>
                </a:solidFill>
              </a:rPr>
              <a:t>ed</a:t>
            </a:r>
            <a:r>
              <a:rPr lang="en-US" dirty="0" smtClean="0">
                <a:solidFill>
                  <a:srgbClr val="002060"/>
                </a:solidFill>
              </a:rPr>
              <a:t>,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 enjoy – enjoy</a:t>
            </a:r>
            <a:r>
              <a:rPr lang="en-US" b="1" dirty="0" smtClean="0">
                <a:solidFill>
                  <a:srgbClr val="002060"/>
                </a:solidFill>
              </a:rPr>
              <a:t>ed</a:t>
            </a:r>
            <a:endParaRPr lang="ru-RU" dirty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Неправильные глаголы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(меняется форма)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rgbClr val="002060"/>
                </a:solidFill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002060"/>
                </a:solidFill>
                <a:cs typeface="Times New Roman" pitchFamily="18" charset="0"/>
              </a:rPr>
              <a:t>ee-saw-seen</a:t>
            </a:r>
          </a:p>
          <a:p>
            <a:r>
              <a:rPr lang="en-US" dirty="0">
                <a:solidFill>
                  <a:srgbClr val="002060"/>
                </a:solidFill>
                <a:cs typeface="Times New Roman" pitchFamily="18" charset="0"/>
              </a:rPr>
              <a:t>b</a:t>
            </a:r>
            <a:r>
              <a:rPr lang="en-US" dirty="0" smtClean="0">
                <a:solidFill>
                  <a:srgbClr val="002060"/>
                </a:solidFill>
                <a:cs typeface="Times New Roman" pitchFamily="18" charset="0"/>
              </a:rPr>
              <a:t>egin-began-begun</a:t>
            </a:r>
            <a:endParaRPr lang="ru-RU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Форму неправильных глаголов </a:t>
            </a:r>
            <a:r>
              <a:rPr lang="ru-RU" dirty="0">
                <a:solidFill>
                  <a:srgbClr val="FF0000"/>
                </a:solidFill>
              </a:rPr>
              <a:t>н</a:t>
            </a:r>
            <a:r>
              <a:rPr lang="ru-RU" dirty="0" smtClean="0">
                <a:solidFill>
                  <a:srgbClr val="FF0000"/>
                </a:solidFill>
              </a:rPr>
              <a:t>ужно запомнить!!!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Утвердительное предложение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</a:t>
            </a:r>
            <a:r>
              <a:rPr lang="en-US" b="1" dirty="0"/>
              <a:t>h</a:t>
            </a:r>
            <a:r>
              <a:rPr lang="ru-RU" b="1" dirty="0" err="1" smtClean="0"/>
              <a:t>ave</a:t>
            </a:r>
            <a:r>
              <a:rPr lang="ru-RU" b="1" dirty="0" smtClean="0"/>
              <a:t> </a:t>
            </a:r>
            <a:r>
              <a:rPr lang="ru-RU" b="1" dirty="0" err="1" smtClean="0"/>
              <a:t>seen</a:t>
            </a:r>
            <a:r>
              <a:rPr lang="ru-RU" b="1" dirty="0" smtClean="0"/>
              <a:t> </a:t>
            </a:r>
            <a:r>
              <a:rPr lang="ru-RU" dirty="0" err="1" smtClean="0"/>
              <a:t>this</a:t>
            </a:r>
            <a:r>
              <a:rPr lang="ru-RU" dirty="0" smtClean="0"/>
              <a:t> </a:t>
            </a:r>
            <a:r>
              <a:rPr lang="ru-RU" dirty="0" err="1" smtClean="0"/>
              <a:t>film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Я смотрел этот фильм?</a:t>
            </a:r>
          </a:p>
          <a:p>
            <a:pPr>
              <a:buNone/>
            </a:pP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dirty="0" smtClean="0"/>
              <a:t>S</a:t>
            </a:r>
            <a:r>
              <a:rPr lang="ru-RU" dirty="0" err="1" smtClean="0"/>
              <a:t>he</a:t>
            </a:r>
            <a:r>
              <a:rPr lang="en-US" dirty="0" smtClean="0"/>
              <a:t> </a:t>
            </a:r>
            <a:r>
              <a:rPr lang="en-US" b="1" dirty="0" smtClean="0"/>
              <a:t>h</a:t>
            </a:r>
            <a:r>
              <a:rPr lang="ru-RU" b="1" dirty="0" err="1" smtClean="0"/>
              <a:t>as</a:t>
            </a:r>
            <a:r>
              <a:rPr lang="ru-RU" b="1" dirty="0" smtClean="0"/>
              <a:t> </a:t>
            </a:r>
            <a:r>
              <a:rPr lang="en-US" dirty="0" smtClean="0"/>
              <a:t>already</a:t>
            </a:r>
            <a:r>
              <a:rPr lang="en-US" b="1" dirty="0" smtClean="0"/>
              <a:t> </a:t>
            </a:r>
            <a:r>
              <a:rPr lang="ru-RU" b="1" dirty="0" err="1" smtClean="0"/>
              <a:t>come</a:t>
            </a:r>
            <a:r>
              <a:rPr lang="en-US" b="1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Она уже пришла.</a:t>
            </a:r>
          </a:p>
          <a:p>
            <a:pPr>
              <a:buNone/>
            </a:pP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dirty="0" smtClean="0"/>
              <a:t>We </a:t>
            </a:r>
            <a:r>
              <a:rPr lang="en-US" b="1" dirty="0" smtClean="0"/>
              <a:t>have</a:t>
            </a:r>
            <a:r>
              <a:rPr lang="en-US" dirty="0" smtClean="0"/>
              <a:t> already </a:t>
            </a:r>
            <a:r>
              <a:rPr lang="en-US" b="1" dirty="0" smtClean="0"/>
              <a:t>met</a:t>
            </a:r>
            <a:r>
              <a:rPr lang="en-US" dirty="0" smtClean="0"/>
              <a:t> him.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Мы уже встречали его.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Вопросительное предложение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Вспомогательный глагол выносится на место подлежащего.</a:t>
            </a:r>
          </a:p>
          <a:p>
            <a:r>
              <a:rPr lang="ru-RU" b="1" dirty="0" err="1" smtClean="0"/>
              <a:t>Have</a:t>
            </a:r>
            <a:r>
              <a:rPr lang="ru-RU" b="1" dirty="0" smtClean="0"/>
              <a:t> </a:t>
            </a:r>
            <a:r>
              <a:rPr lang="ru-RU" dirty="0" err="1" smtClean="0"/>
              <a:t>you</a:t>
            </a:r>
            <a:r>
              <a:rPr lang="ru-RU" dirty="0" smtClean="0"/>
              <a:t> </a:t>
            </a:r>
            <a:r>
              <a:rPr lang="ru-RU" b="1" dirty="0" err="1" smtClean="0"/>
              <a:t>seen</a:t>
            </a:r>
            <a:r>
              <a:rPr lang="ru-RU" b="1" dirty="0" smtClean="0"/>
              <a:t> </a:t>
            </a:r>
            <a:r>
              <a:rPr lang="ru-RU" dirty="0" err="1" smtClean="0"/>
              <a:t>this</a:t>
            </a:r>
            <a:r>
              <a:rPr lang="ru-RU" dirty="0" smtClean="0"/>
              <a:t> </a:t>
            </a:r>
            <a:r>
              <a:rPr lang="ru-RU" dirty="0" err="1" smtClean="0"/>
              <a:t>film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Ты смотрел этот фильм?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Has</a:t>
            </a:r>
            <a:r>
              <a:rPr lang="ru-RU" b="1" dirty="0" smtClean="0"/>
              <a:t> </a:t>
            </a:r>
            <a:r>
              <a:rPr lang="ru-RU" dirty="0" err="1" smtClean="0"/>
              <a:t>she</a:t>
            </a:r>
            <a:r>
              <a:rPr lang="ru-RU" dirty="0" smtClean="0"/>
              <a:t> </a:t>
            </a:r>
            <a:r>
              <a:rPr lang="ru-RU" b="1" dirty="0" err="1" smtClean="0"/>
              <a:t>come</a:t>
            </a:r>
            <a:r>
              <a:rPr lang="ru-RU" b="1" dirty="0" smtClean="0"/>
              <a:t> </a:t>
            </a:r>
            <a:r>
              <a:rPr lang="ru-RU" dirty="0" err="1" smtClean="0"/>
              <a:t>yet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Она еще не пришла?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Отрицательное предложение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вспомогательным глаголом следует отрицательная частица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b="1" dirty="0" smtClean="0"/>
          </a:p>
          <a:p>
            <a:r>
              <a:rPr lang="ru-RU" dirty="0" smtClean="0"/>
              <a:t>I </a:t>
            </a:r>
            <a:r>
              <a:rPr lang="ru-RU" b="1" dirty="0" err="1" smtClean="0"/>
              <a:t>haven’t</a:t>
            </a:r>
            <a:r>
              <a:rPr lang="ru-RU" b="1" dirty="0" smtClean="0"/>
              <a:t> </a:t>
            </a:r>
            <a:r>
              <a:rPr lang="ru-RU" b="1" dirty="0" err="1" smtClean="0"/>
              <a:t>seen</a:t>
            </a:r>
            <a:r>
              <a:rPr lang="ru-RU" dirty="0" smtClean="0"/>
              <a:t> </a:t>
            </a:r>
            <a:r>
              <a:rPr lang="ru-RU" dirty="0" err="1" smtClean="0"/>
              <a:t>him</a:t>
            </a:r>
            <a:r>
              <a:rPr lang="ru-RU" dirty="0" smtClean="0"/>
              <a:t> </a:t>
            </a:r>
            <a:r>
              <a:rPr lang="ru-RU" dirty="0" err="1" smtClean="0"/>
              <a:t>since</a:t>
            </a:r>
            <a:r>
              <a:rPr lang="ru-RU" dirty="0" smtClean="0"/>
              <a:t> </a:t>
            </a:r>
            <a:r>
              <a:rPr lang="ru-RU" dirty="0" err="1" smtClean="0"/>
              <a:t>then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 тех пор я его так и не видел.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Случаи употребления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Present Perfect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200" b="1" i="1" dirty="0" smtClean="0">
                <a:latin typeface="Times New Roman" pitchFamily="18" charset="0"/>
                <a:cs typeface="Times New Roman" pitchFamily="18" charset="0"/>
              </a:rPr>
              <a:t>Если важен сам факт произошедшего действия, а не его время или обстоятельства:</a:t>
            </a:r>
          </a:p>
          <a:p>
            <a:r>
              <a:rPr lang="en-US" dirty="0" smtClean="0"/>
              <a:t>I </a:t>
            </a:r>
            <a:r>
              <a:rPr lang="en-US" b="1" dirty="0" smtClean="0"/>
              <a:t>have visited</a:t>
            </a:r>
            <a:r>
              <a:rPr lang="en-US" dirty="0" smtClean="0"/>
              <a:t> the Louvre 3 times.</a:t>
            </a:r>
            <a:br>
              <a:rPr lang="en-US" dirty="0" smtClean="0"/>
            </a:b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Я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посетил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Лувр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три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раза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buNone/>
            </a:pPr>
            <a:r>
              <a:rPr lang="ru-RU" sz="4300" dirty="0" smtClean="0"/>
              <a:t>   </a:t>
            </a:r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>Если время события имеет значение, то нужно использовать время </a:t>
            </a:r>
            <a:r>
              <a:rPr lang="ru-RU" sz="4300" b="1" i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Past</a:t>
            </a:r>
            <a:r>
              <a:rPr lang="ru-RU" sz="4300" b="1" i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sz="4300" b="1" i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Simple</a:t>
            </a:r>
            <a:r>
              <a:rPr lang="ru-RU" sz="43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/>
              <a:t>I </a:t>
            </a:r>
            <a:r>
              <a:rPr lang="ru-RU" b="1" dirty="0" err="1" smtClean="0"/>
              <a:t>visited</a:t>
            </a:r>
            <a:r>
              <a:rPr lang="ru-RU" b="1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Louvre</a:t>
            </a:r>
            <a:r>
              <a:rPr lang="ru-RU" dirty="0" smtClean="0"/>
              <a:t> </a:t>
            </a:r>
            <a:r>
              <a:rPr lang="ru-RU" dirty="0" err="1" smtClean="0"/>
              <a:t>last</a:t>
            </a:r>
            <a:r>
              <a:rPr lang="ru-RU" dirty="0" smtClean="0"/>
              <a:t> </a:t>
            </a:r>
            <a:r>
              <a:rPr lang="ru-RU" dirty="0" err="1" smtClean="0"/>
              <a:t>year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 посетил Лувр в прошлом году.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Если период, в который произошло действие, еще не закончился: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I</a:t>
            </a:r>
            <a:r>
              <a:rPr lang="ru-RU" b="1" dirty="0" smtClean="0"/>
              <a:t> </a:t>
            </a:r>
            <a:r>
              <a:rPr lang="ru-RU" b="1" dirty="0" err="1" smtClean="0"/>
              <a:t>have</a:t>
            </a:r>
            <a:r>
              <a:rPr lang="ru-RU" b="1" dirty="0" smtClean="0"/>
              <a:t> </a:t>
            </a:r>
            <a:r>
              <a:rPr lang="ru-RU" b="1" dirty="0" err="1" smtClean="0"/>
              <a:t>finished</a:t>
            </a:r>
            <a:r>
              <a:rPr lang="ru-RU" dirty="0" smtClean="0"/>
              <a:t> </a:t>
            </a:r>
            <a:r>
              <a:rPr lang="ru-RU" dirty="0" err="1" smtClean="0"/>
              <a:t>reading</a:t>
            </a:r>
            <a:r>
              <a:rPr lang="ru-RU" dirty="0" smtClean="0"/>
              <a:t> “</a:t>
            </a:r>
            <a:r>
              <a:rPr lang="ru-RU" dirty="0" err="1" smtClean="0"/>
              <a:t>Dracula</a:t>
            </a:r>
            <a:r>
              <a:rPr lang="ru-RU" dirty="0" smtClean="0"/>
              <a:t>” </a:t>
            </a:r>
            <a:r>
              <a:rPr lang="ru-RU" dirty="0" err="1" smtClean="0"/>
              <a:t>this</a:t>
            </a:r>
            <a:r>
              <a:rPr lang="ru-RU" dirty="0" smtClean="0"/>
              <a:t> </a:t>
            </a:r>
            <a:r>
              <a:rPr lang="ru-RU" dirty="0" err="1" smtClean="0"/>
              <a:t>week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этой неделе я закончил читать «Дракулу».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 противном случае используется время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Past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Simple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I </a:t>
            </a:r>
            <a:r>
              <a:rPr lang="ru-RU" b="1" dirty="0" err="1" smtClean="0"/>
              <a:t>finished</a:t>
            </a:r>
            <a:r>
              <a:rPr lang="ru-RU" b="1" dirty="0" smtClean="0"/>
              <a:t> </a:t>
            </a:r>
            <a:r>
              <a:rPr lang="ru-RU" dirty="0" err="1" smtClean="0"/>
              <a:t>reading</a:t>
            </a:r>
            <a:r>
              <a:rPr lang="ru-RU" dirty="0" smtClean="0"/>
              <a:t> “</a:t>
            </a:r>
            <a:r>
              <a:rPr lang="ru-RU" dirty="0" err="1" smtClean="0"/>
              <a:t>Dracula</a:t>
            </a:r>
            <a:r>
              <a:rPr lang="ru-RU" dirty="0" smtClean="0"/>
              <a:t>” 2 </a:t>
            </a:r>
            <a:r>
              <a:rPr lang="ru-RU" dirty="0" err="1" smtClean="0"/>
              <a:t>weeks</a:t>
            </a:r>
            <a:r>
              <a:rPr lang="ru-RU" dirty="0" smtClean="0"/>
              <a:t> </a:t>
            </a:r>
            <a:r>
              <a:rPr lang="ru-RU" dirty="0" err="1" smtClean="0"/>
              <a:t>ago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Я закончил читать «Дракулу» две недели назад.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Для обозначения действий, которые начались в прошлом и продолжаются в момент разговора: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3849291"/>
          </a:xfrm>
        </p:spPr>
        <p:txBody>
          <a:bodyPr/>
          <a:lstStyle/>
          <a:p>
            <a:r>
              <a:rPr lang="en-US" dirty="0" smtClean="0"/>
              <a:t>I’</a:t>
            </a:r>
            <a:r>
              <a:rPr lang="en-US" b="1" dirty="0" smtClean="0"/>
              <a:t>ve studied</a:t>
            </a:r>
            <a:r>
              <a:rPr lang="en-US" dirty="0" smtClean="0"/>
              <a:t> Spanish since childhood.</a:t>
            </a:r>
            <a:br>
              <a:rPr lang="en-US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Я учил испанский с детства.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I </a:t>
            </a:r>
            <a:r>
              <a:rPr lang="en-US" b="1" dirty="0" smtClean="0"/>
              <a:t>haven’t seen</a:t>
            </a:r>
            <a:r>
              <a:rPr lang="en-US" dirty="0" smtClean="0"/>
              <a:t> my hometown for 45 years.</a:t>
            </a:r>
            <a:br>
              <a:rPr lang="en-US" dirty="0" smtClean="0"/>
            </a:b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Я не видел свой родной город 45 лет.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228</TotalTime>
  <Words>224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The Present Perfect Tense</vt:lpstr>
      <vt:lpstr>Образование Present Perfect </vt:lpstr>
      <vt:lpstr>Participle II (V3)</vt:lpstr>
      <vt:lpstr>Утвердительное предложение</vt:lpstr>
      <vt:lpstr>Вопросительное предложение</vt:lpstr>
      <vt:lpstr>Отрицательное предложение</vt:lpstr>
      <vt:lpstr>Случаи употребления Present Perfect </vt:lpstr>
      <vt:lpstr>Если период, в который произошло действие, еще не закончился:</vt:lpstr>
      <vt:lpstr>Для обозначения действий, которые начались в прошлом и продолжаются в момент разговора:</vt:lpstr>
      <vt:lpstr>Спутники Present Perfect</vt:lpstr>
      <vt:lpstr>Materials: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Present Perfect Tense</dc:title>
  <dc:creator>Admin</dc:creator>
  <cp:lastModifiedBy>Admin</cp:lastModifiedBy>
  <cp:revision>23</cp:revision>
  <dcterms:created xsi:type="dcterms:W3CDTF">2013-05-10T12:42:44Z</dcterms:created>
  <dcterms:modified xsi:type="dcterms:W3CDTF">2013-05-10T16:31:00Z</dcterms:modified>
</cp:coreProperties>
</file>