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81" r:id="rId2"/>
    <p:sldId id="279" r:id="rId3"/>
    <p:sldId id="286" r:id="rId4"/>
    <p:sldId id="267" r:id="rId5"/>
    <p:sldId id="280" r:id="rId6"/>
    <p:sldId id="285" r:id="rId7"/>
    <p:sldId id="259" r:id="rId8"/>
    <p:sldId id="258" r:id="rId9"/>
    <p:sldId id="260" r:id="rId10"/>
    <p:sldId id="261" r:id="rId11"/>
    <p:sldId id="262" r:id="rId12"/>
    <p:sldId id="263" r:id="rId13"/>
    <p:sldId id="264" r:id="rId14"/>
    <p:sldId id="276" r:id="rId15"/>
    <p:sldId id="277" r:id="rId16"/>
    <p:sldId id="287" r:id="rId17"/>
    <p:sldId id="282" r:id="rId18"/>
    <p:sldId id="28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98B097-4443-4AD6-9BF6-EFE30BCDA3A3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1D570-FB55-4417-967F-D56E65073E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2A92C-9815-4CE8-8D7B-BB89FC7AC76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11FF0-DCE9-4A62-956D-ABCDC2D7B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2A92C-9815-4CE8-8D7B-BB89FC7AC76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11FF0-DCE9-4A62-956D-ABCDC2D7B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2A92C-9815-4CE8-8D7B-BB89FC7AC76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11FF0-DCE9-4A62-956D-ABCDC2D7B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2A92C-9815-4CE8-8D7B-BB89FC7AC76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11FF0-DCE9-4A62-956D-ABCDC2D7B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2A92C-9815-4CE8-8D7B-BB89FC7AC76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11FF0-DCE9-4A62-956D-ABCDC2D7B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2A92C-9815-4CE8-8D7B-BB89FC7AC76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11FF0-DCE9-4A62-956D-ABCDC2D7B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2A92C-9815-4CE8-8D7B-BB89FC7AC76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11FF0-DCE9-4A62-956D-ABCDC2D7B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2A92C-9815-4CE8-8D7B-BB89FC7AC76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11FF0-DCE9-4A62-956D-ABCDC2D7B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2A92C-9815-4CE8-8D7B-BB89FC7AC76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11FF0-DCE9-4A62-956D-ABCDC2D7B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2A92C-9815-4CE8-8D7B-BB89FC7AC76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11FF0-DCE9-4A62-956D-ABCDC2D7B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2A92C-9815-4CE8-8D7B-BB89FC7AC76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11FF0-DCE9-4A62-956D-ABCDC2D7B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4000">
              <a:schemeClr val="accent1">
                <a:lumMod val="60000"/>
                <a:lumOff val="40000"/>
              </a:schemeClr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2A92C-9815-4CE8-8D7B-BB89FC7AC760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411FF0-DCE9-4A62-956D-ABCDC2D7B3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hyperlink" Target="05_-_Lesson_39-40._Ex._1.1)_p.92.mp3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4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file:///C:\Documents%20and%20Settings\User\&#1056;&#1072;&#1073;&#1086;&#1095;&#1080;&#1081;%20&#1089;&#1090;&#1086;&#1083;\&#1044;&#1086;&#1089;&#1090;&#1086;&#1087;&#1088;&#1080;&#1084;&#1077;&#1095;&#1072;&#1090;&#1077;&#1083;&#1100;&#1085;&#1086;&#1089;&#1090;&#1080;%20&#1051;&#1086;&#1085;&#1076;&#1086;&#1085;&#1072;.flv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214290"/>
            <a:ext cx="4643470" cy="197167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600" b="1" dirty="0" smtClean="0"/>
              <a:t>У слона букву "С" отнимите </a:t>
            </a:r>
          </a:p>
          <a:p>
            <a:pPr>
              <a:buNone/>
            </a:pPr>
            <a:r>
              <a:rPr lang="ru-RU" sz="3600" b="1" dirty="0" smtClean="0"/>
              <a:t>И названье реки припишите. </a:t>
            </a:r>
          </a:p>
          <a:p>
            <a:pPr>
              <a:buNone/>
            </a:pPr>
            <a:r>
              <a:rPr lang="ru-RU" sz="3600" b="1" dirty="0" smtClean="0"/>
              <a:t>Получиться столица должна, </a:t>
            </a:r>
          </a:p>
          <a:p>
            <a:pPr>
              <a:buNone/>
            </a:pPr>
            <a:r>
              <a:rPr lang="ru-RU" sz="3600" b="1" dirty="0" smtClean="0"/>
              <a:t>Что на карте мира видна.</a:t>
            </a:r>
          </a:p>
          <a:p>
            <a:pPr>
              <a:buNone/>
            </a:pPr>
            <a:r>
              <a:rPr lang="ru-RU" dirty="0" smtClean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4857760"/>
            <a:ext cx="42243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b="1" dirty="0" smtClean="0">
                <a:solidFill>
                  <a:prstClr val="black"/>
                </a:solidFill>
              </a:rPr>
              <a:t>Лон + Дон = Лондон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7" name="Picture 2" descr="C:\Documents and Settings\User\Рабочий стол\62844-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214290"/>
            <a:ext cx="2047876" cy="2047876"/>
          </a:xfrm>
          <a:prstGeom prst="rect">
            <a:avLst/>
          </a:prstGeom>
          <a:noFill/>
        </p:spPr>
      </p:pic>
      <p:pic>
        <p:nvPicPr>
          <p:cNvPr id="8" name="Picture 3" descr="C:\Documents and Settings\User\Рабочий стол\Donrivermap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357430"/>
            <a:ext cx="2913004" cy="293485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714348" y="5572140"/>
            <a:ext cx="52864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4400" b="1" dirty="0" smtClean="0">
                <a:solidFill>
                  <a:prstClr val="black"/>
                </a:solidFill>
              </a:rPr>
              <a:t>London ['</a:t>
            </a:r>
            <a:r>
              <a:rPr lang="en-US" sz="4400" b="1" dirty="0" err="1" smtClean="0">
                <a:solidFill>
                  <a:prstClr val="black"/>
                </a:solidFill>
              </a:rPr>
              <a:t>lʌndən</a:t>
            </a:r>
            <a:r>
              <a:rPr lang="en-US" sz="4400" b="1" dirty="0" smtClean="0">
                <a:solidFill>
                  <a:prstClr val="black"/>
                </a:solidFill>
              </a:rPr>
              <a:t>]</a:t>
            </a:r>
            <a:endParaRPr lang="ru-RU" sz="4400" b="1" dirty="0">
              <a:solidFill>
                <a:prstClr val="black"/>
              </a:solidFill>
            </a:endParaRPr>
          </a:p>
        </p:txBody>
      </p:sp>
      <p:pic>
        <p:nvPicPr>
          <p:cNvPr id="11" name="Picture 2" descr="C:\Documents and Settings\User\Рабочий стол\london-na-karte-mir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285992"/>
            <a:ext cx="4257676" cy="2228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ar</a:t>
            </a:r>
            <a:r>
              <a:rPr lang="en-US" b="1" dirty="0" smtClean="0"/>
              <a:t>bican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Ar</a:t>
            </a:r>
            <a:r>
              <a:rPr lang="en-US" b="1" dirty="0" smtClean="0"/>
              <a:t>t Gallery</a:t>
            </a:r>
            <a:endParaRPr lang="ru-RU" b="1" dirty="0"/>
          </a:p>
        </p:txBody>
      </p:sp>
      <p:pic>
        <p:nvPicPr>
          <p:cNvPr id="4098" name="Picture 2" descr="C:\Documents and Settings\User\Рабочий стол\IMG_53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0233" y="1285860"/>
            <a:ext cx="4714909" cy="3143272"/>
          </a:xfrm>
          <a:prstGeom prst="rect">
            <a:avLst/>
          </a:prstGeom>
          <a:noFill/>
        </p:spPr>
      </p:pic>
      <p:pic>
        <p:nvPicPr>
          <p:cNvPr id="4" name="Picture 5" descr="barbican-cent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643314"/>
            <a:ext cx="4479533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Festival G</a:t>
            </a:r>
            <a:r>
              <a:rPr lang="en-US" dirty="0" smtClean="0">
                <a:solidFill>
                  <a:srgbClr val="FF0000"/>
                </a:solidFill>
              </a:rPr>
              <a:t>ar</a:t>
            </a:r>
            <a:r>
              <a:rPr lang="en-US" dirty="0" smtClean="0"/>
              <a:t>dens</a:t>
            </a:r>
            <a:endParaRPr lang="ru-RU" dirty="0"/>
          </a:p>
        </p:txBody>
      </p:sp>
      <p:pic>
        <p:nvPicPr>
          <p:cNvPr id="5122" name="Picture 2" descr="C:\Documents and Settings\User\Рабочий стол\festiva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357298"/>
            <a:ext cx="3768938" cy="5025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Hyde P</a:t>
            </a:r>
            <a:r>
              <a:rPr lang="en-US" dirty="0" smtClean="0">
                <a:solidFill>
                  <a:srgbClr val="FF0000"/>
                </a:solidFill>
              </a:rPr>
              <a:t>ar</a:t>
            </a:r>
            <a:r>
              <a:rPr lang="en-US" dirty="0" smtClean="0"/>
              <a:t>k</a:t>
            </a:r>
            <a:endParaRPr lang="ru-RU" dirty="0"/>
          </a:p>
        </p:txBody>
      </p:sp>
      <p:pic>
        <p:nvPicPr>
          <p:cNvPr id="4" name="Picture 5" descr="hyde park"/>
          <p:cNvPicPr>
            <a:picLocks noChangeAspect="1" noChangeArrowheads="1"/>
          </p:cNvPicPr>
          <p:nvPr/>
        </p:nvPicPr>
        <p:blipFill>
          <a:blip r:embed="rId2"/>
          <a:srcRect b="3569"/>
          <a:stretch>
            <a:fillRect/>
          </a:stretch>
        </p:blipFill>
        <p:spPr bwMode="auto">
          <a:xfrm>
            <a:off x="1142976" y="1214422"/>
            <a:ext cx="7241322" cy="4616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Aleksandra </a:t>
            </a:r>
            <a:r>
              <a:rPr lang="en-US" dirty="0"/>
              <a:t>P</a:t>
            </a:r>
            <a:r>
              <a:rPr lang="en-US" dirty="0" smtClean="0">
                <a:solidFill>
                  <a:srgbClr val="FF0000"/>
                </a:solidFill>
              </a:rPr>
              <a:t>ar</a:t>
            </a:r>
            <a:r>
              <a:rPr lang="en-US" dirty="0" smtClean="0"/>
              <a:t>k</a:t>
            </a:r>
            <a:endParaRPr lang="ru-RU" dirty="0"/>
          </a:p>
        </p:txBody>
      </p:sp>
      <p:pic>
        <p:nvPicPr>
          <p:cNvPr id="7170" name="Picture 2" descr="C:\Documents and Settings\User\Рабочий стол\523d6c6640f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23859" y="1285860"/>
            <a:ext cx="7509108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661988" y="2738438"/>
            <a:ext cx="1845377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3600" dirty="0" smtClean="0">
                <a:solidFill>
                  <a:srgbClr val="000066"/>
                </a:solidFill>
                <a:latin typeface="Arial Narrow" pitchFamily="34" charset="0"/>
              </a:rPr>
              <a:t>p</a:t>
            </a:r>
            <a:r>
              <a:rPr lang="en-US" sz="3600" dirty="0" smtClean="0">
                <a:solidFill>
                  <a:schemeClr val="hlink"/>
                </a:solidFill>
                <a:latin typeface="Arial Narrow" pitchFamily="34" charset="0"/>
              </a:rPr>
              <a:t>ar</a:t>
            </a:r>
            <a:r>
              <a:rPr lang="en-US" sz="3600" dirty="0" smtClean="0">
                <a:solidFill>
                  <a:srgbClr val="000066"/>
                </a:solidFill>
                <a:latin typeface="Arial Narrow" pitchFamily="34" charset="0"/>
              </a:rPr>
              <a:t>k</a:t>
            </a:r>
            <a:endParaRPr lang="en-US" sz="3600" dirty="0">
              <a:solidFill>
                <a:srgbClr val="000066"/>
              </a:solidFill>
              <a:latin typeface="Arial Narrow" pitchFamily="34" charset="0"/>
            </a:endParaRPr>
          </a:p>
          <a:p>
            <a:pPr algn="ctr"/>
            <a:r>
              <a:rPr lang="en-US" sz="3600" dirty="0" smtClean="0">
                <a:solidFill>
                  <a:srgbClr val="000066"/>
                </a:solidFill>
                <a:latin typeface="Arial Narrow" pitchFamily="34" charset="0"/>
              </a:rPr>
              <a:t>g</a:t>
            </a:r>
            <a:r>
              <a:rPr lang="en-US" sz="3600" dirty="0" smtClean="0">
                <a:solidFill>
                  <a:schemeClr val="hlink"/>
                </a:solidFill>
                <a:latin typeface="Arial Narrow" pitchFamily="34" charset="0"/>
              </a:rPr>
              <a:t>ar</a:t>
            </a:r>
            <a:r>
              <a:rPr lang="en-US" sz="3600" dirty="0" smtClean="0">
                <a:solidFill>
                  <a:srgbClr val="000066"/>
                </a:solidFill>
                <a:latin typeface="Arial Narrow" pitchFamily="34" charset="0"/>
              </a:rPr>
              <a:t>den</a:t>
            </a:r>
            <a:endParaRPr lang="en-US" sz="3600" dirty="0">
              <a:solidFill>
                <a:srgbClr val="000066"/>
              </a:solidFill>
              <a:latin typeface="Arial Narrow" pitchFamily="34" charset="0"/>
            </a:endParaRPr>
          </a:p>
          <a:p>
            <a:pPr algn="ctr"/>
            <a:r>
              <a:rPr lang="en-US" sz="3600" dirty="0">
                <a:solidFill>
                  <a:schemeClr val="hlink"/>
                </a:solidFill>
                <a:latin typeface="Arial Narrow" pitchFamily="34" charset="0"/>
              </a:rPr>
              <a:t>a</a:t>
            </a:r>
            <a:r>
              <a:rPr lang="en-US" sz="3600" dirty="0" smtClean="0">
                <a:solidFill>
                  <a:schemeClr val="hlink"/>
                </a:solidFill>
                <a:latin typeface="Arial Narrow" pitchFamily="34" charset="0"/>
              </a:rPr>
              <a:t>r</a:t>
            </a:r>
            <a:r>
              <a:rPr lang="en-US" sz="3600" dirty="0" smtClean="0">
                <a:solidFill>
                  <a:srgbClr val="000066"/>
                </a:solidFill>
                <a:latin typeface="Arial Narrow" pitchFamily="34" charset="0"/>
              </a:rPr>
              <a:t>t gallery</a:t>
            </a:r>
            <a:endParaRPr lang="en-US" sz="3600" dirty="0">
              <a:solidFill>
                <a:srgbClr val="000066"/>
              </a:solidFill>
              <a:latin typeface="Arial Narrow" pitchFamily="34" charset="0"/>
            </a:endParaRPr>
          </a:p>
          <a:p>
            <a:pPr algn="ctr"/>
            <a:r>
              <a:rPr lang="en-US" sz="3600" dirty="0" smtClean="0">
                <a:solidFill>
                  <a:srgbClr val="000066"/>
                </a:solidFill>
                <a:latin typeface="Arial Narrow" pitchFamily="34" charset="0"/>
              </a:rPr>
              <a:t>m</a:t>
            </a:r>
            <a:r>
              <a:rPr lang="en-US" sz="3600" dirty="0" smtClean="0">
                <a:solidFill>
                  <a:schemeClr val="hlink"/>
                </a:solidFill>
                <a:latin typeface="Arial Narrow" pitchFamily="34" charset="0"/>
              </a:rPr>
              <a:t>ar</a:t>
            </a:r>
            <a:r>
              <a:rPr lang="en-US" sz="3600" dirty="0" smtClean="0">
                <a:solidFill>
                  <a:srgbClr val="000066"/>
                </a:solidFill>
                <a:latin typeface="Arial Narrow" pitchFamily="34" charset="0"/>
              </a:rPr>
              <a:t>ket</a:t>
            </a:r>
            <a:endParaRPr lang="en-US" sz="3600" dirty="0">
              <a:solidFill>
                <a:srgbClr val="000066"/>
              </a:solidFill>
              <a:latin typeface="Arial Narrow" pitchFamily="34" charset="0"/>
            </a:endParaRPr>
          </a:p>
          <a:p>
            <a:pPr algn="ctr"/>
            <a:r>
              <a:rPr lang="en-US" sz="3600" dirty="0" smtClean="0">
                <a:solidFill>
                  <a:schemeClr val="hlink"/>
                </a:solidFill>
                <a:latin typeface="Arial Narrow" pitchFamily="34" charset="0"/>
              </a:rPr>
              <a:t>ar</a:t>
            </a:r>
            <a:r>
              <a:rPr lang="en-US" sz="3600" dirty="0" smtClean="0">
                <a:solidFill>
                  <a:srgbClr val="000066"/>
                </a:solidFill>
                <a:latin typeface="Arial Narrow" pitchFamily="34" charset="0"/>
              </a:rPr>
              <a:t>ch</a:t>
            </a:r>
            <a:endParaRPr lang="en-US" sz="3600" dirty="0">
              <a:solidFill>
                <a:srgbClr val="000066"/>
              </a:solidFill>
              <a:latin typeface="Arial Narrow" pitchFamily="34" charset="0"/>
            </a:endParaRPr>
          </a:p>
          <a:p>
            <a:pPr algn="ctr"/>
            <a:endParaRPr lang="ru-RU" sz="3600" dirty="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371600" y="1828800"/>
            <a:ext cx="11715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4800">
                <a:solidFill>
                  <a:schemeClr val="hlink"/>
                </a:solidFill>
              </a:rPr>
              <a:t>[</a:t>
            </a:r>
            <a:r>
              <a:rPr lang="el-GR" sz="4800" b="0">
                <a:solidFill>
                  <a:schemeClr val="hlink"/>
                </a:solidFill>
                <a:latin typeface="Bookman Old Style" pitchFamily="18" charset="0"/>
              </a:rPr>
              <a:t>α</a:t>
            </a:r>
            <a:r>
              <a:rPr lang="en-US" sz="4800">
                <a:solidFill>
                  <a:schemeClr val="hlink"/>
                </a:solidFill>
              </a:rPr>
              <a:t>:]</a:t>
            </a:r>
            <a:endParaRPr lang="el-GR" sz="4800">
              <a:solidFill>
                <a:schemeClr val="hlink"/>
              </a:solidFill>
            </a:endParaRPr>
          </a:p>
          <a:p>
            <a:endParaRPr lang="ru-RU" sz="4800">
              <a:solidFill>
                <a:schemeClr val="hlink"/>
              </a:solidFill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072198" y="1828800"/>
            <a:ext cx="145890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4800" dirty="0">
                <a:solidFill>
                  <a:schemeClr val="hlink"/>
                </a:solidFill>
              </a:rPr>
              <a:t>[</a:t>
            </a:r>
            <a:r>
              <a:rPr lang="en-US" sz="4800" dirty="0" err="1" smtClean="0">
                <a:solidFill>
                  <a:schemeClr val="hlink"/>
                </a:solidFill>
              </a:rPr>
              <a:t>e</a:t>
            </a:r>
            <a:r>
              <a:rPr lang="en-US" sz="4400" dirty="0" err="1" smtClean="0">
                <a:solidFill>
                  <a:schemeClr val="hlink"/>
                </a:solidFill>
              </a:rPr>
              <a:t>ə</a:t>
            </a:r>
            <a:r>
              <a:rPr lang="en-US" sz="4800" dirty="0" smtClean="0">
                <a:solidFill>
                  <a:schemeClr val="hlink"/>
                </a:solidFill>
              </a:rPr>
              <a:t>]</a:t>
            </a:r>
            <a:endParaRPr lang="ru-RU" sz="4800" dirty="0">
              <a:solidFill>
                <a:schemeClr val="hlink"/>
              </a:solidFill>
            </a:endParaRPr>
          </a:p>
          <a:p>
            <a:endParaRPr lang="ru-RU" sz="4800" dirty="0"/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5257800" y="2743200"/>
            <a:ext cx="33528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600" dirty="0" smtClean="0">
                <a:solidFill>
                  <a:srgbClr val="000066"/>
                </a:solidFill>
                <a:latin typeface="Arial Narrow" pitchFamily="34" charset="0"/>
              </a:rPr>
              <a:t>squ</a:t>
            </a:r>
            <a:r>
              <a:rPr lang="en-US" sz="3600" dirty="0" smtClean="0">
                <a:solidFill>
                  <a:schemeClr val="hlink"/>
                </a:solidFill>
                <a:latin typeface="Arial Narrow" pitchFamily="34" charset="0"/>
              </a:rPr>
              <a:t>are</a:t>
            </a:r>
            <a:endParaRPr lang="en-US" sz="3600" dirty="0">
              <a:solidFill>
                <a:srgbClr val="000066"/>
              </a:solidFill>
              <a:latin typeface="Arial Narrow" pitchFamily="34" charset="0"/>
            </a:endParaRPr>
          </a:p>
          <a:p>
            <a:pPr algn="ctr"/>
            <a:r>
              <a:rPr lang="en-US" sz="3600" dirty="0">
                <a:solidFill>
                  <a:srgbClr val="000066"/>
                </a:solidFill>
                <a:latin typeface="Arial Narrow" pitchFamily="34" charset="0"/>
              </a:rPr>
              <a:t>r</a:t>
            </a:r>
            <a:r>
              <a:rPr lang="en-US" sz="3600" dirty="0" smtClean="0">
                <a:solidFill>
                  <a:schemeClr val="hlink"/>
                </a:solidFill>
                <a:latin typeface="Arial Narrow" pitchFamily="34" charset="0"/>
              </a:rPr>
              <a:t>are</a:t>
            </a:r>
            <a:r>
              <a:rPr lang="en-US" sz="3600" dirty="0" smtClean="0">
                <a:solidFill>
                  <a:srgbClr val="000066"/>
                </a:solidFill>
                <a:latin typeface="Arial Narrow" pitchFamily="34" charset="0"/>
              </a:rPr>
              <a:t> animals</a:t>
            </a:r>
            <a:endParaRPr lang="en-US" sz="3600" dirty="0">
              <a:solidFill>
                <a:srgbClr val="000066"/>
              </a:solidFill>
              <a:latin typeface="Arial Narrow" pitchFamily="34" charset="0"/>
            </a:endParaRPr>
          </a:p>
          <a:p>
            <a:pPr algn="ctr"/>
            <a:r>
              <a:rPr lang="en-US" sz="3600" dirty="0" smtClean="0">
                <a:solidFill>
                  <a:srgbClr val="000066"/>
                </a:solidFill>
                <a:latin typeface="Arial Narrow" pitchFamily="34" charset="0"/>
              </a:rPr>
              <a:t>f</a:t>
            </a:r>
            <a:r>
              <a:rPr lang="en-US" sz="3600" dirty="0" smtClean="0">
                <a:solidFill>
                  <a:schemeClr val="hlink"/>
                </a:solidFill>
                <a:latin typeface="Arial Narrow" pitchFamily="34" charset="0"/>
              </a:rPr>
              <a:t>air</a:t>
            </a:r>
            <a:endParaRPr lang="en-US" sz="3600" dirty="0">
              <a:solidFill>
                <a:srgbClr val="000066"/>
              </a:solidFill>
              <a:latin typeface="Arial Narrow" pitchFamily="34" charset="0"/>
            </a:endParaRPr>
          </a:p>
          <a:p>
            <a:pPr algn="ctr"/>
            <a:r>
              <a:rPr lang="en-US" sz="3600" dirty="0" smtClean="0">
                <a:solidFill>
                  <a:schemeClr val="hlink"/>
                </a:solidFill>
                <a:latin typeface="Arial Narrow" pitchFamily="34" charset="0"/>
              </a:rPr>
              <a:t>air</a:t>
            </a:r>
            <a:r>
              <a:rPr lang="en-US" sz="3600" dirty="0" smtClean="0">
                <a:solidFill>
                  <a:srgbClr val="000066"/>
                </a:solidFill>
                <a:latin typeface="Arial Narrow" pitchFamily="34" charset="0"/>
              </a:rPr>
              <a:t>ports</a:t>
            </a:r>
            <a:endParaRPr lang="en-US" sz="3600" dirty="0">
              <a:solidFill>
                <a:srgbClr val="000066"/>
              </a:solidFill>
              <a:latin typeface="Arial Narrow" pitchFamily="34" charset="0"/>
            </a:endParaRPr>
          </a:p>
          <a:p>
            <a:pPr algn="ctr"/>
            <a:endParaRPr lang="ru-RU" sz="3600" dirty="0"/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3514725" y="1054100"/>
            <a:ext cx="18923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7200">
                <a:solidFill>
                  <a:schemeClr val="hlink"/>
                </a:solidFill>
                <a:latin typeface="Arial Narrow" pitchFamily="34" charset="0"/>
              </a:rPr>
              <a:t>“Aa”</a:t>
            </a:r>
            <a:endParaRPr lang="ru-RU" sz="7200">
              <a:solidFill>
                <a:schemeClr val="hlink"/>
              </a:solidFill>
              <a:latin typeface="Arial Narrow" pitchFamily="34" charset="0"/>
            </a:endParaRP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0" y="139463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3600" u="sng" dirty="0" smtClean="0">
                <a:solidFill>
                  <a:srgbClr val="800000"/>
                </a:solidFill>
                <a:latin typeface="Arial Narrow" pitchFamily="34" charset="0"/>
              </a:rPr>
              <a:t>Which </a:t>
            </a:r>
            <a:r>
              <a:rPr lang="en-US" sz="3600" u="sng" dirty="0">
                <a:solidFill>
                  <a:srgbClr val="800000"/>
                </a:solidFill>
                <a:latin typeface="Arial Narrow" pitchFamily="34" charset="0"/>
              </a:rPr>
              <a:t>of the following can people </a:t>
            </a:r>
            <a:r>
              <a:rPr lang="en-US" sz="3600" u="sng" dirty="0" smtClean="0">
                <a:solidFill>
                  <a:srgbClr val="800000"/>
                </a:solidFill>
                <a:latin typeface="Arial Narrow" pitchFamily="34" charset="0"/>
              </a:rPr>
              <a:t>see </a:t>
            </a:r>
            <a:r>
              <a:rPr lang="en-US" sz="3600" u="sng" dirty="0">
                <a:solidFill>
                  <a:srgbClr val="800000"/>
                </a:solidFill>
                <a:latin typeface="Arial Narrow" pitchFamily="34" charset="0"/>
              </a:rPr>
              <a:t>in a city?</a:t>
            </a:r>
            <a:endParaRPr lang="ru-RU" sz="3600" u="sng" dirty="0">
              <a:solidFill>
                <a:srgbClr val="8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65125" y="0"/>
            <a:ext cx="85502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000" dirty="0" smtClean="0">
                <a:solidFill>
                  <a:srgbClr val="800000"/>
                </a:solidFill>
                <a:latin typeface="Arial Narrow" pitchFamily="34" charset="0"/>
              </a:rPr>
              <a:t> </a:t>
            </a:r>
            <a:r>
              <a:rPr lang="ru-RU" sz="4000" u="sng" dirty="0">
                <a:solidFill>
                  <a:srgbClr val="800000"/>
                </a:solidFill>
                <a:latin typeface="Arial Narrow" pitchFamily="34" charset="0"/>
              </a:rPr>
              <a:t>Вы можете объяснить правила чтения буквы «</a:t>
            </a:r>
            <a:r>
              <a:rPr lang="en-US" sz="4000" u="sng" dirty="0" err="1">
                <a:solidFill>
                  <a:srgbClr val="800000"/>
                </a:solidFill>
                <a:latin typeface="Arial Narrow" pitchFamily="34" charset="0"/>
              </a:rPr>
              <a:t>Aa</a:t>
            </a:r>
            <a:r>
              <a:rPr lang="ru-RU" sz="4000" u="sng" dirty="0">
                <a:solidFill>
                  <a:srgbClr val="800000"/>
                </a:solidFill>
                <a:latin typeface="Arial Narrow" pitchFamily="34" charset="0"/>
              </a:rPr>
              <a:t>» ?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381000" y="2660650"/>
            <a:ext cx="1173163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6000" dirty="0" err="1">
                <a:solidFill>
                  <a:srgbClr val="FF0000"/>
                </a:solidFill>
                <a:latin typeface="Arial Narrow" pitchFamily="34" charset="0"/>
              </a:rPr>
              <a:t>Aa</a:t>
            </a:r>
            <a:r>
              <a:rPr lang="en-US" sz="6000" dirty="0"/>
              <a:t> </a:t>
            </a:r>
          </a:p>
          <a:p>
            <a:endParaRPr lang="ru-RU" sz="6000" dirty="0"/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1371600" y="1828800"/>
            <a:ext cx="117633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800">
                <a:solidFill>
                  <a:schemeClr val="hlink"/>
                </a:solidFill>
              </a:rPr>
              <a:t>[</a:t>
            </a:r>
            <a:r>
              <a:rPr lang="el-GR" sz="4800" b="0">
                <a:solidFill>
                  <a:schemeClr val="hlink"/>
                </a:solidFill>
                <a:latin typeface="Bookman Old Style" pitchFamily="18" charset="0"/>
              </a:rPr>
              <a:t>α</a:t>
            </a:r>
            <a:r>
              <a:rPr lang="en-US" sz="4800">
                <a:solidFill>
                  <a:schemeClr val="hlink"/>
                </a:solidFill>
                <a:latin typeface="Bookman Old Style" pitchFamily="18" charset="0"/>
              </a:rPr>
              <a:t>:</a:t>
            </a:r>
            <a:r>
              <a:rPr lang="en-US" sz="4800">
                <a:solidFill>
                  <a:schemeClr val="hlink"/>
                </a:solidFill>
              </a:rPr>
              <a:t>]</a:t>
            </a:r>
            <a:endParaRPr lang="ru-RU" sz="4800">
              <a:solidFill>
                <a:schemeClr val="hlink"/>
              </a:solidFill>
            </a:endParaRPr>
          </a:p>
        </p:txBody>
      </p:sp>
      <p:sp>
        <p:nvSpPr>
          <p:cNvPr id="24583" name="AutoShape 7"/>
          <p:cNvSpPr>
            <a:spLocks noChangeArrowheads="1"/>
          </p:cNvSpPr>
          <p:nvPr/>
        </p:nvSpPr>
        <p:spPr bwMode="auto">
          <a:xfrm>
            <a:off x="2514600" y="2209800"/>
            <a:ext cx="381000" cy="228600"/>
          </a:xfrm>
          <a:prstGeom prst="rightArrow">
            <a:avLst>
              <a:gd name="adj1" fmla="val 50000"/>
              <a:gd name="adj2" fmla="val 41667"/>
            </a:avLst>
          </a:prstGeom>
          <a:solidFill>
            <a:srgbClr val="000066"/>
          </a:solidFill>
          <a:ln w="9525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2895600" y="1873250"/>
            <a:ext cx="66706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0" i="1">
                <a:solidFill>
                  <a:srgbClr val="000066"/>
                </a:solidFill>
                <a:latin typeface="Arial Narrow" pitchFamily="34" charset="0"/>
              </a:rPr>
              <a:t>в сочетании</a:t>
            </a:r>
            <a:r>
              <a:rPr lang="ru-RU" sz="2800" b="0" i="1">
                <a:latin typeface="Arial Narrow" pitchFamily="34" charset="0"/>
              </a:rPr>
              <a:t>  </a:t>
            </a:r>
            <a:r>
              <a:rPr lang="en-US" sz="3600" b="0">
                <a:solidFill>
                  <a:schemeClr val="hlink"/>
                </a:solidFill>
                <a:latin typeface="Arial Narrow" pitchFamily="34" charset="0"/>
              </a:rPr>
              <a:t>a + r </a:t>
            </a:r>
            <a:r>
              <a:rPr lang="ru-RU" sz="3600" b="0">
                <a:solidFill>
                  <a:schemeClr val="hlink"/>
                </a:solidFill>
                <a:latin typeface="Arial Narrow" pitchFamily="34" charset="0"/>
              </a:rPr>
              <a:t>+ </a:t>
            </a:r>
            <a:r>
              <a:rPr lang="ru-RU" sz="2800" b="0" i="1">
                <a:solidFill>
                  <a:schemeClr val="hlink"/>
                </a:solidFill>
                <a:latin typeface="Arial Narrow" pitchFamily="34" charset="0"/>
              </a:rPr>
              <a:t>согласная буква</a:t>
            </a:r>
            <a:endParaRPr lang="en-US" sz="3600" b="0">
              <a:solidFill>
                <a:schemeClr val="hlink"/>
              </a:solidFill>
              <a:latin typeface="Arial Narrow" pitchFamily="34" charset="0"/>
            </a:endParaRPr>
          </a:p>
          <a:p>
            <a:pPr algn="ctr"/>
            <a:r>
              <a:rPr lang="ru-RU" sz="2800" b="0" i="1">
                <a:solidFill>
                  <a:srgbClr val="000066"/>
                </a:solidFill>
                <a:latin typeface="Arial Narrow" pitchFamily="34" charset="0"/>
              </a:rPr>
              <a:t>и в слове</a:t>
            </a:r>
            <a:r>
              <a:rPr lang="ru-RU" sz="2800" b="0" i="1">
                <a:latin typeface="Arial Narrow" pitchFamily="34" charset="0"/>
              </a:rPr>
              <a:t> </a:t>
            </a:r>
            <a:r>
              <a:rPr lang="ru-RU" sz="3600" b="0">
                <a:solidFill>
                  <a:srgbClr val="FFCC00"/>
                </a:solidFill>
                <a:latin typeface="Arial Narrow" pitchFamily="34" charset="0"/>
              </a:rPr>
              <a:t> </a:t>
            </a:r>
            <a:r>
              <a:rPr lang="en-US" sz="3600" b="0">
                <a:solidFill>
                  <a:schemeClr val="hlink"/>
                </a:solidFill>
                <a:latin typeface="Arial Narrow" pitchFamily="34" charset="0"/>
              </a:rPr>
              <a:t>are</a:t>
            </a:r>
            <a:endParaRPr lang="en-US" sz="2800" b="0" i="1">
              <a:solidFill>
                <a:schemeClr val="hlink"/>
              </a:solidFill>
              <a:latin typeface="Arial Narrow" pitchFamily="34" charset="0"/>
            </a:endParaRP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1285852" y="3505200"/>
            <a:ext cx="129224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4800" dirty="0">
                <a:solidFill>
                  <a:schemeClr val="hlink"/>
                </a:solidFill>
              </a:rPr>
              <a:t>[</a:t>
            </a:r>
            <a:r>
              <a:rPr lang="en-US" sz="4800" dirty="0" err="1">
                <a:solidFill>
                  <a:schemeClr val="hlink"/>
                </a:solidFill>
                <a:cs typeface="Times New Roman" pitchFamily="18" charset="0"/>
              </a:rPr>
              <a:t>e</a:t>
            </a:r>
            <a:r>
              <a:rPr lang="en-US" sz="4400" dirty="0" err="1">
                <a:solidFill>
                  <a:schemeClr val="hlink"/>
                </a:solidFill>
                <a:cs typeface="Times New Roman" pitchFamily="18" charset="0"/>
              </a:rPr>
              <a:t>ə</a:t>
            </a:r>
            <a:r>
              <a:rPr lang="en-US" sz="4800" dirty="0">
                <a:solidFill>
                  <a:schemeClr val="hlink"/>
                </a:solidFill>
              </a:rPr>
              <a:t>]</a:t>
            </a:r>
            <a:endParaRPr lang="ru-RU" sz="4800" dirty="0">
              <a:solidFill>
                <a:schemeClr val="hlink"/>
              </a:solidFill>
            </a:endParaRPr>
          </a:p>
        </p:txBody>
      </p:sp>
      <p:sp>
        <p:nvSpPr>
          <p:cNvPr id="24587" name="AutoShape 11"/>
          <p:cNvSpPr>
            <a:spLocks noChangeArrowheads="1"/>
          </p:cNvSpPr>
          <p:nvPr/>
        </p:nvSpPr>
        <p:spPr bwMode="auto">
          <a:xfrm>
            <a:off x="2514600" y="3886200"/>
            <a:ext cx="381000" cy="228600"/>
          </a:xfrm>
          <a:prstGeom prst="rightArrow">
            <a:avLst>
              <a:gd name="adj1" fmla="val 50000"/>
              <a:gd name="adj2" fmla="val 41667"/>
            </a:avLst>
          </a:prstGeom>
          <a:solidFill>
            <a:srgbClr val="000066"/>
          </a:solidFill>
          <a:ln w="9525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2895600" y="3581400"/>
            <a:ext cx="53228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0" i="1">
                <a:solidFill>
                  <a:srgbClr val="000066"/>
                </a:solidFill>
                <a:latin typeface="Arial Narrow" pitchFamily="34" charset="0"/>
              </a:rPr>
              <a:t>в сочетании</a:t>
            </a:r>
            <a:r>
              <a:rPr lang="ru-RU" sz="2800" b="0" i="1">
                <a:latin typeface="Arial Narrow" pitchFamily="34" charset="0"/>
              </a:rPr>
              <a:t> </a:t>
            </a:r>
            <a:r>
              <a:rPr lang="ru-RU" sz="3600" b="0">
                <a:solidFill>
                  <a:srgbClr val="FFCC00"/>
                </a:solidFill>
                <a:latin typeface="Arial Narrow" pitchFamily="34" charset="0"/>
              </a:rPr>
              <a:t> </a:t>
            </a:r>
            <a:r>
              <a:rPr lang="en-US" sz="3600" b="0">
                <a:solidFill>
                  <a:schemeClr val="hlink"/>
                </a:solidFill>
                <a:latin typeface="Arial Narrow" pitchFamily="34" charset="0"/>
              </a:rPr>
              <a:t>a + r + </a:t>
            </a:r>
            <a:r>
              <a:rPr lang="ru-RU" sz="2800" b="0" i="1">
                <a:solidFill>
                  <a:schemeClr val="hlink"/>
                </a:solidFill>
                <a:latin typeface="Arial Narrow" pitchFamily="34" charset="0"/>
              </a:rPr>
              <a:t>гласная буква</a:t>
            </a:r>
            <a:r>
              <a:rPr lang="ru-RU" sz="2800" b="0" i="1">
                <a:solidFill>
                  <a:srgbClr val="FFCC00"/>
                </a:solidFill>
                <a:latin typeface="Arial Narrow" pitchFamily="34" charset="0"/>
              </a:rPr>
              <a:t> </a:t>
            </a:r>
          </a:p>
          <a:p>
            <a:r>
              <a:rPr lang="ru-RU" sz="2800" b="0" i="1">
                <a:solidFill>
                  <a:srgbClr val="000066"/>
                </a:solidFill>
                <a:latin typeface="Arial Narrow" pitchFamily="34" charset="0"/>
              </a:rPr>
              <a:t>и  в сочетании</a:t>
            </a:r>
            <a:r>
              <a:rPr lang="ru-RU" sz="2800" b="0" i="1">
                <a:latin typeface="Arial Narrow" pitchFamily="34" charset="0"/>
              </a:rPr>
              <a:t>  </a:t>
            </a:r>
            <a:r>
              <a:rPr lang="en-US" sz="3600" b="0">
                <a:solidFill>
                  <a:schemeClr val="hlink"/>
                </a:solidFill>
                <a:latin typeface="Arial Narrow" pitchFamily="34" charset="0"/>
              </a:rPr>
              <a:t>a + ir</a:t>
            </a:r>
            <a:r>
              <a:rPr lang="ru-RU" sz="2800" b="0" i="1">
                <a:latin typeface="Arial Narrow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643578"/>
            <a:ext cx="8229600" cy="482585"/>
          </a:xfrm>
        </p:spPr>
        <p:txBody>
          <a:bodyPr>
            <a:normAutofit fontScale="92500" lnSpcReduction="20000"/>
          </a:bodyPr>
          <a:lstStyle/>
          <a:p>
            <a:r>
              <a:rPr lang="fr-FR" dirty="0" smtClean="0">
                <a:hlinkClick r:id="rId2" action="ppaction://hlinkfile"/>
              </a:rPr>
              <a:t>05_-_Lesson_39-40._Ex._1.1)_p.92.mp3</a:t>
            </a:r>
            <a:endParaRPr lang="ru-RU" dirty="0"/>
          </a:p>
        </p:txBody>
      </p:sp>
      <p:pic>
        <p:nvPicPr>
          <p:cNvPr id="4" name="Picture 4" descr="F946FE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71480"/>
            <a:ext cx="1568106" cy="2224086"/>
          </a:xfrm>
          <a:prstGeom prst="rect">
            <a:avLst/>
          </a:prstGeom>
          <a:noFill/>
          <a:ln w="381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5" name="Picture 2" descr="C:\Documents and Settings\User\Рабочий стол\Marble_Arc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714356"/>
            <a:ext cx="2731556" cy="2048667"/>
          </a:xfrm>
          <a:prstGeom prst="rect">
            <a:avLst/>
          </a:prstGeom>
          <a:noFill/>
        </p:spPr>
      </p:pic>
      <p:pic>
        <p:nvPicPr>
          <p:cNvPr id="6" name="Picture 5" descr="hyde park"/>
          <p:cNvPicPr>
            <a:picLocks noChangeAspect="1" noChangeArrowheads="1"/>
          </p:cNvPicPr>
          <p:nvPr/>
        </p:nvPicPr>
        <p:blipFill>
          <a:blip r:embed="rId5"/>
          <a:srcRect b="3569"/>
          <a:stretch>
            <a:fillRect/>
          </a:stretch>
        </p:blipFill>
        <p:spPr bwMode="auto">
          <a:xfrm>
            <a:off x="571472" y="3429000"/>
            <a:ext cx="2740728" cy="1747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Documents and Settings\User\Рабочий стол\f_394686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3357562"/>
            <a:ext cx="2286000" cy="1746504"/>
          </a:xfrm>
          <a:prstGeom prst="rect">
            <a:avLst/>
          </a:prstGeom>
          <a:noFill/>
        </p:spPr>
      </p:pic>
      <p:pic>
        <p:nvPicPr>
          <p:cNvPr id="8" name="Picture 4" descr="C:\Documents and Settings\User\Рабочий стол\AppleMarket-03-02-09V2w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0364" y="1500174"/>
            <a:ext cx="2285989" cy="1714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43050"/>
            <a:ext cx="8329642" cy="448311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dirty="0" smtClean="0"/>
              <a:t>- Hello! </a:t>
            </a:r>
            <a:r>
              <a:rPr lang="en-US" sz="4000" b="1" smtClean="0"/>
              <a:t>How can </a:t>
            </a:r>
            <a:r>
              <a:rPr lang="en-US" sz="4000" b="1" dirty="0"/>
              <a:t>I spend my spare time </a:t>
            </a:r>
            <a:r>
              <a:rPr lang="en-US" sz="4000" b="1" dirty="0" smtClean="0"/>
              <a:t> in </a:t>
            </a:r>
            <a:r>
              <a:rPr lang="en-US" sz="4000" b="1" dirty="0"/>
              <a:t>London?</a:t>
            </a:r>
            <a:endParaRPr lang="ru-RU" sz="4000" b="1" dirty="0"/>
          </a:p>
          <a:p>
            <a:pPr>
              <a:buNone/>
            </a:pPr>
            <a:r>
              <a:rPr lang="en-US" sz="4000" b="1" dirty="0"/>
              <a:t>- </a:t>
            </a:r>
            <a:r>
              <a:rPr lang="en-US" sz="4000" b="1" dirty="0" smtClean="0"/>
              <a:t> You </a:t>
            </a:r>
            <a:r>
              <a:rPr lang="en-US" sz="4000" b="1" dirty="0"/>
              <a:t>can visit…</a:t>
            </a:r>
            <a:endParaRPr lang="ru-RU" sz="4000" b="1" dirty="0"/>
          </a:p>
          <a:p>
            <a:pPr>
              <a:buNone/>
            </a:pPr>
            <a:r>
              <a:rPr lang="en-US" sz="4000" b="1" dirty="0" smtClean="0"/>
              <a:t>- Thank </a:t>
            </a:r>
            <a:r>
              <a:rPr lang="en-US" sz="4000" b="1" dirty="0"/>
              <a:t>you!</a:t>
            </a: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53955" y="285728"/>
            <a:ext cx="35468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Let’s speak!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Picture 3" descr="C:\Documents and Settings\User\Рабочий стол\ledialogue.jpg"/>
          <p:cNvPicPr>
            <a:picLocks noChangeAspect="1" noChangeArrowheads="1"/>
          </p:cNvPicPr>
          <p:nvPr/>
        </p:nvPicPr>
        <p:blipFill>
          <a:blip r:embed="rId2"/>
          <a:srcRect l="4663" t="4104" r="4663" b="7506"/>
          <a:stretch>
            <a:fillRect/>
          </a:stretch>
        </p:blipFill>
        <p:spPr bwMode="auto">
          <a:xfrm>
            <a:off x="4429124" y="3071810"/>
            <a:ext cx="3286148" cy="34078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5429264"/>
            <a:ext cx="6972320" cy="696899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 action="ppaction://hlinkfile"/>
              </a:rPr>
              <a:t>C:\Documents and Settings\User\</a:t>
            </a:r>
            <a:r>
              <a:rPr lang="ru-RU" dirty="0" smtClean="0">
                <a:hlinkClick r:id="rId2" action="ppaction://hlinkfile"/>
              </a:rPr>
              <a:t>Рабочий </a:t>
            </a:r>
            <a:r>
              <a:rPr lang="ru-RU" dirty="0" err="1" smtClean="0">
                <a:hlinkClick r:id="rId2" action="ppaction://hlinkfile"/>
              </a:rPr>
              <a:t>стол\Достопримечательности</a:t>
            </a:r>
            <a:r>
              <a:rPr lang="ru-RU" dirty="0" smtClean="0">
                <a:hlinkClick r:id="rId2" action="ppaction://hlinkfile"/>
              </a:rPr>
              <a:t> Лондона.</a:t>
            </a:r>
            <a:r>
              <a:rPr lang="en-US" dirty="0" err="1" smtClean="0">
                <a:hlinkClick r:id="rId2" action="ppaction://hlinkfile"/>
              </a:rPr>
              <a:t>flv</a:t>
            </a:r>
            <a:endParaRPr lang="ru-RU" dirty="0"/>
          </a:p>
        </p:txBody>
      </p:sp>
      <p:pic>
        <p:nvPicPr>
          <p:cNvPr id="4" name="Picture 2" descr="C:\Documents and Settings\User\Рабочий стол\15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928670"/>
            <a:ext cx="5702873" cy="42823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Рабочий стол\765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928670"/>
            <a:ext cx="6953274" cy="521497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71414"/>
            <a:ext cx="83578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What is London Famous for?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sz="quarter" idx="4294967295"/>
          </p:nvPr>
        </p:nvSpPr>
        <p:spPr>
          <a:xfrm>
            <a:off x="250825" y="274638"/>
            <a:ext cx="7978775" cy="706437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Повторяем звуки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331913" y="1341438"/>
            <a:ext cx="1008062" cy="48133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 f ]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 e 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 t 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 ʃ 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[ʤ 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</a:t>
            </a:r>
            <a:r>
              <a:rPr lang="en-US" sz="2400" b="1"/>
              <a:t> </a:t>
            </a:r>
            <a:r>
              <a:rPr lang="ru-RU" sz="2400" b="1"/>
              <a:t>g</a:t>
            </a:r>
            <a:r>
              <a:rPr lang="en-US" sz="2400" b="1"/>
              <a:t> </a:t>
            </a:r>
            <a:r>
              <a:rPr lang="ru-RU" sz="2400" b="1"/>
              <a:t>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</a:t>
            </a:r>
            <a:r>
              <a:rPr lang="en-US" sz="2400" b="1"/>
              <a:t> </a:t>
            </a:r>
            <a:r>
              <a:rPr lang="ru-RU" sz="2400" b="1"/>
              <a:t>h</a:t>
            </a:r>
            <a:r>
              <a:rPr lang="en-US" sz="2400" b="1"/>
              <a:t> </a:t>
            </a:r>
            <a:r>
              <a:rPr lang="ru-RU" sz="2400" b="1"/>
              <a:t>]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sz="2400" b="1"/>
              <a:t>[</a:t>
            </a:r>
            <a:r>
              <a:rPr lang="en-US" sz="2400" b="1"/>
              <a:t> </a:t>
            </a:r>
            <a:r>
              <a:rPr lang="ru-RU" sz="2400" b="1"/>
              <a:t>n</a:t>
            </a:r>
            <a:r>
              <a:rPr lang="en-US" sz="2400" b="1"/>
              <a:t> </a:t>
            </a:r>
            <a:r>
              <a:rPr lang="ru-RU" sz="2400" b="1"/>
              <a:t>]</a:t>
            </a:r>
            <a:endParaRPr lang="en-US" sz="2400" b="1"/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 i 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 i: 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 d ]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 s ]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ru-RU" sz="2400" b="1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498975" y="1052513"/>
            <a:ext cx="1152525" cy="5472112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ru-RU" sz="1800" b="1"/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 m 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</a:t>
            </a:r>
            <a:r>
              <a:rPr lang="en-US" sz="2400" b="1"/>
              <a:t> </a:t>
            </a:r>
            <a:r>
              <a:rPr lang="ru-RU" sz="2400" b="1"/>
              <a:t>ŋ</a:t>
            </a:r>
            <a:r>
              <a:rPr lang="en-US" sz="2400" b="1"/>
              <a:t> </a:t>
            </a:r>
            <a:r>
              <a:rPr lang="ru-RU" sz="2400" b="1"/>
              <a:t>]</a:t>
            </a:r>
            <a:endParaRPr lang="en-US" sz="2400" b="1"/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</a:t>
            </a:r>
            <a:r>
              <a:rPr lang="en-US" sz="2400" b="1"/>
              <a:t> </a:t>
            </a:r>
            <a:r>
              <a:rPr lang="ru-RU" sz="2400" b="1"/>
              <a:t>r</a:t>
            </a:r>
            <a:r>
              <a:rPr lang="en-US" sz="2400" b="1"/>
              <a:t> </a:t>
            </a:r>
            <a:r>
              <a:rPr lang="ru-RU" sz="2400" b="1"/>
              <a:t>]</a:t>
            </a:r>
            <a:endParaRPr lang="en-US" sz="2400" b="1"/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[au]</a:t>
            </a:r>
            <a:endParaRPr lang="en-US" sz="2400" b="1"/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[ou]</a:t>
            </a:r>
            <a:endParaRPr lang="en-US" sz="2400" b="1"/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[ɔɪ 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</a:t>
            </a:r>
            <a:r>
              <a:rPr lang="en-US" sz="2400" b="1"/>
              <a:t> </a:t>
            </a:r>
            <a:r>
              <a:rPr lang="ru-RU" sz="2400" b="1"/>
              <a:t>ə</a:t>
            </a:r>
            <a:r>
              <a:rPr lang="en-US" sz="2400" b="1"/>
              <a:t> </a:t>
            </a:r>
            <a:r>
              <a:rPr lang="ru-RU" sz="2400" b="1"/>
              <a:t>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[ə:]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[ɛə]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 w 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 ð 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[ θ ]</a:t>
            </a:r>
          </a:p>
          <a:p>
            <a:pPr>
              <a:lnSpc>
                <a:spcPct val="90000"/>
              </a:lnSpc>
            </a:pPr>
            <a:endParaRPr lang="ru-RU" sz="2400" b="1"/>
          </a:p>
          <a:p>
            <a:pPr>
              <a:lnSpc>
                <a:spcPct val="90000"/>
              </a:lnSpc>
            </a:pPr>
            <a:endParaRPr lang="ru-RU" sz="1600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2916238" y="1412875"/>
            <a:ext cx="1584325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/>
              <a:t>[ k ] </a:t>
            </a:r>
          </a:p>
          <a:p>
            <a:r>
              <a:rPr lang="ru-RU" sz="2400" b="1"/>
              <a:t>[ æ ]</a:t>
            </a:r>
          </a:p>
          <a:p>
            <a:r>
              <a:rPr lang="ru-RU" sz="2400" b="1"/>
              <a:t>[ ʧ ]</a:t>
            </a:r>
          </a:p>
          <a:p>
            <a:r>
              <a:rPr lang="ru-RU" sz="2400" b="1"/>
              <a:t>[ j ]</a:t>
            </a:r>
          </a:p>
          <a:p>
            <a:r>
              <a:rPr lang="ru-RU" sz="2400" b="1"/>
              <a:t>[ v ]</a:t>
            </a:r>
          </a:p>
          <a:p>
            <a:pPr>
              <a:spcBef>
                <a:spcPct val="20000"/>
              </a:spcBef>
            </a:pPr>
            <a:r>
              <a:rPr lang="ru-RU" sz="2400" b="1"/>
              <a:t>[</a:t>
            </a:r>
            <a:r>
              <a:rPr lang="en-US" sz="2400" b="1"/>
              <a:t> </a:t>
            </a:r>
            <a:r>
              <a:rPr lang="ru-RU" sz="2400" b="1"/>
              <a:t>ɔ</a:t>
            </a:r>
            <a:r>
              <a:rPr lang="en-US" sz="2400" b="1"/>
              <a:t> </a:t>
            </a:r>
            <a:r>
              <a:rPr lang="ru-RU" sz="2400" b="1"/>
              <a:t>]</a:t>
            </a:r>
          </a:p>
          <a:p>
            <a:r>
              <a:rPr lang="ru-RU" sz="2400" b="1"/>
              <a:t>[ɔ:]</a:t>
            </a:r>
          </a:p>
          <a:p>
            <a:r>
              <a:rPr lang="ru-RU" sz="2400" b="1"/>
              <a:t>[ ei ]</a:t>
            </a:r>
          </a:p>
          <a:p>
            <a:r>
              <a:rPr lang="ru-RU" sz="2400" b="1"/>
              <a:t>[ b ]</a:t>
            </a:r>
          </a:p>
          <a:p>
            <a:r>
              <a:rPr lang="ru-RU" sz="2400" b="1"/>
              <a:t>[ ɑɪ ]</a:t>
            </a:r>
          </a:p>
          <a:p>
            <a:r>
              <a:rPr lang="ru-RU" sz="2400" b="1"/>
              <a:t>[ ʌ ]</a:t>
            </a:r>
          </a:p>
          <a:p>
            <a:r>
              <a:rPr lang="ru-RU" sz="2400" b="1"/>
              <a:t>[ ɑ:]</a:t>
            </a:r>
          </a:p>
          <a:p>
            <a:r>
              <a:rPr lang="ru-RU" sz="2400" b="1"/>
              <a:t>[ ɪə ]</a:t>
            </a:r>
          </a:p>
          <a:p>
            <a:endParaRPr lang="ru-RU" sz="2400" b="1"/>
          </a:p>
        </p:txBody>
      </p:sp>
      <p:pic>
        <p:nvPicPr>
          <p:cNvPr id="32774" name="Picture 6" descr="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2781300"/>
            <a:ext cx="1728787" cy="154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820988" y="74613"/>
            <a:ext cx="374814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4800" b="1" i="1" u="sng" dirty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The letter “</a:t>
            </a:r>
            <a:r>
              <a:rPr lang="en-US" sz="4800" b="1" i="1" u="sng" dirty="0" err="1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Aa</a:t>
            </a:r>
            <a:r>
              <a:rPr lang="en-US" sz="4800" b="1" i="1" u="sng" dirty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”</a:t>
            </a:r>
            <a:endParaRPr lang="ru-RU" sz="4800" b="1" i="1" u="sng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 flipH="1">
            <a:off x="1905000" y="838200"/>
            <a:ext cx="2716213" cy="1219200"/>
          </a:xfrm>
          <a:prstGeom prst="line">
            <a:avLst/>
          </a:prstGeom>
          <a:noFill/>
          <a:ln w="38100" cmpd="dbl">
            <a:solidFill>
              <a:srgbClr val="0000FF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>
            <a:off x="4572000" y="838200"/>
            <a:ext cx="0" cy="1295400"/>
          </a:xfrm>
          <a:prstGeom prst="line">
            <a:avLst/>
          </a:prstGeom>
          <a:noFill/>
          <a:ln w="38100" cmpd="dbl">
            <a:solidFill>
              <a:srgbClr val="0000FF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4572000" y="838200"/>
            <a:ext cx="2819400" cy="1219200"/>
          </a:xfrm>
          <a:prstGeom prst="line">
            <a:avLst/>
          </a:prstGeom>
          <a:noFill/>
          <a:ln w="38100" cmpd="dbl">
            <a:solidFill>
              <a:srgbClr val="0000FF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1851025" y="21256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 b="0">
              <a:latin typeface="Tahoma" pitchFamily="34" charset="0"/>
            </a:endParaRP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1447800" y="2057400"/>
            <a:ext cx="10191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4800" dirty="0">
                <a:solidFill>
                  <a:schemeClr val="hlink"/>
                </a:solidFill>
              </a:rPr>
              <a:t>[</a:t>
            </a:r>
            <a:r>
              <a:rPr lang="en-US" sz="4800" dirty="0" err="1">
                <a:solidFill>
                  <a:schemeClr val="hlink"/>
                </a:solidFill>
              </a:rPr>
              <a:t>e</a:t>
            </a:r>
            <a:r>
              <a:rPr lang="en-US" sz="3600" dirty="0" err="1">
                <a:solidFill>
                  <a:schemeClr val="hlink"/>
                </a:solidFill>
              </a:rPr>
              <a:t>I</a:t>
            </a:r>
            <a:r>
              <a:rPr lang="en-US" sz="4800" dirty="0">
                <a:solidFill>
                  <a:schemeClr val="hlink"/>
                </a:solidFill>
              </a:rPr>
              <a:t>]</a:t>
            </a:r>
            <a:endParaRPr lang="ru-RU" sz="4800" dirty="0">
              <a:solidFill>
                <a:schemeClr val="hlink"/>
              </a:solidFill>
            </a:endParaRP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1066800" y="2819400"/>
            <a:ext cx="1651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game</a:t>
            </a:r>
          </a:p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cave</a:t>
            </a:r>
          </a:p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famous</a:t>
            </a:r>
          </a:p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maze</a:t>
            </a:r>
          </a:p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lake</a:t>
            </a:r>
          </a:p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amazing</a:t>
            </a:r>
          </a:p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place</a:t>
            </a:r>
          </a:p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race</a:t>
            </a:r>
            <a:endParaRPr lang="ru-RU" sz="2800" b="0" dirty="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3581400" y="2057400"/>
            <a:ext cx="1841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4800" b="0"/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6781800" y="2057400"/>
            <a:ext cx="1828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800">
                <a:solidFill>
                  <a:schemeClr val="hlink"/>
                </a:solidFill>
              </a:rPr>
              <a:t>[</a:t>
            </a:r>
            <a:r>
              <a:rPr lang="el-GR" sz="4800" b="0">
                <a:solidFill>
                  <a:schemeClr val="hlink"/>
                </a:solidFill>
                <a:latin typeface="Bookman Old Style" pitchFamily="18" charset="0"/>
              </a:rPr>
              <a:t>α</a:t>
            </a:r>
            <a:r>
              <a:rPr lang="en-US" sz="4800">
                <a:solidFill>
                  <a:schemeClr val="hlink"/>
                </a:solidFill>
                <a:latin typeface="Tw Cen MT" pitchFamily="34" charset="0"/>
              </a:rPr>
              <a:t>:]</a:t>
            </a:r>
            <a:endParaRPr lang="ru-RU" sz="4800">
              <a:solidFill>
                <a:schemeClr val="hlink"/>
              </a:solidFill>
              <a:latin typeface="Comic Sans MS" pitchFamily="66" charset="0"/>
            </a:endParaRPr>
          </a:p>
        </p:txBody>
      </p:sp>
      <p:sp>
        <p:nvSpPr>
          <p:cNvPr id="13330" name="Text Box 18"/>
          <p:cNvSpPr txBox="1">
            <a:spLocks noChangeArrowheads="1"/>
          </p:cNvSpPr>
          <p:nvPr/>
        </p:nvSpPr>
        <p:spPr bwMode="auto">
          <a:xfrm>
            <a:off x="3565525" y="2413000"/>
            <a:ext cx="1841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4800"/>
          </a:p>
        </p:txBody>
      </p:sp>
      <p:sp>
        <p:nvSpPr>
          <p:cNvPr id="13333" name="Text Box 21"/>
          <p:cNvSpPr txBox="1">
            <a:spLocks noChangeArrowheads="1"/>
          </p:cNvSpPr>
          <p:nvPr/>
        </p:nvSpPr>
        <p:spPr bwMode="auto">
          <a:xfrm>
            <a:off x="6781800" y="2867025"/>
            <a:ext cx="120015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cra</a:t>
            </a:r>
            <a:r>
              <a:rPr lang="en-US" sz="2800" b="0" u="sng" dirty="0">
                <a:solidFill>
                  <a:srgbClr val="000066"/>
                </a:solidFill>
                <a:latin typeface="Arial Narrow" pitchFamily="34" charset="0"/>
              </a:rPr>
              <a:t>ft</a:t>
            </a:r>
          </a:p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da</a:t>
            </a:r>
            <a:r>
              <a:rPr lang="en-US" sz="2800" b="0" u="sng" dirty="0">
                <a:solidFill>
                  <a:srgbClr val="000066"/>
                </a:solidFill>
                <a:latin typeface="Arial Narrow" pitchFamily="34" charset="0"/>
              </a:rPr>
              <a:t>nc</a:t>
            </a:r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e</a:t>
            </a:r>
          </a:p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a</a:t>
            </a:r>
            <a:r>
              <a:rPr lang="en-US" sz="2800" b="0" u="sng" dirty="0">
                <a:solidFill>
                  <a:srgbClr val="000066"/>
                </a:solidFill>
                <a:latin typeface="Arial Narrow" pitchFamily="34" charset="0"/>
              </a:rPr>
              <a:t>sk</a:t>
            </a:r>
          </a:p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pa</a:t>
            </a:r>
            <a:r>
              <a:rPr lang="en-US" sz="2800" b="0" u="sng" dirty="0">
                <a:solidFill>
                  <a:srgbClr val="000066"/>
                </a:solidFill>
                <a:latin typeface="Arial Narrow" pitchFamily="34" charset="0"/>
              </a:rPr>
              <a:t>st</a:t>
            </a:r>
          </a:p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va</a:t>
            </a:r>
            <a:r>
              <a:rPr lang="en-US" sz="2800" b="0" u="sng" dirty="0">
                <a:solidFill>
                  <a:srgbClr val="000066"/>
                </a:solidFill>
                <a:latin typeface="Arial Narrow" pitchFamily="34" charset="0"/>
              </a:rPr>
              <a:t>st</a:t>
            </a:r>
          </a:p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ma</a:t>
            </a:r>
            <a:r>
              <a:rPr lang="en-US" sz="2800" b="0" u="sng" dirty="0">
                <a:solidFill>
                  <a:srgbClr val="000066"/>
                </a:solidFill>
                <a:latin typeface="Arial Narrow" pitchFamily="34" charset="0"/>
              </a:rPr>
              <a:t>sk</a:t>
            </a:r>
          </a:p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la</a:t>
            </a:r>
            <a:r>
              <a:rPr lang="en-US" sz="2800" b="0" u="sng" dirty="0">
                <a:solidFill>
                  <a:srgbClr val="000066"/>
                </a:solidFill>
                <a:latin typeface="Arial Narrow" pitchFamily="34" charset="0"/>
              </a:rPr>
              <a:t>st</a:t>
            </a:r>
          </a:p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ca</a:t>
            </a:r>
            <a:r>
              <a:rPr lang="en-US" sz="2800" b="0" u="sng" dirty="0">
                <a:solidFill>
                  <a:srgbClr val="000066"/>
                </a:solidFill>
                <a:latin typeface="Arial Narrow" pitchFamily="34" charset="0"/>
              </a:rPr>
              <a:t>st</a:t>
            </a:r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le</a:t>
            </a:r>
            <a:endParaRPr lang="ru-RU" sz="2800" b="0" dirty="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13334" name="Text Box 22"/>
          <p:cNvSpPr txBox="1">
            <a:spLocks noChangeArrowheads="1"/>
          </p:cNvSpPr>
          <p:nvPr/>
        </p:nvSpPr>
        <p:spPr bwMode="auto">
          <a:xfrm>
            <a:off x="4038600" y="2057400"/>
            <a:ext cx="103028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800">
                <a:solidFill>
                  <a:schemeClr val="hlink"/>
                </a:solidFill>
              </a:rPr>
              <a:t>[</a:t>
            </a:r>
            <a:r>
              <a:rPr lang="en-US" sz="4800">
                <a:solidFill>
                  <a:schemeClr val="hlink"/>
                </a:solidFill>
                <a:cs typeface="Times New Roman" pitchFamily="18" charset="0"/>
              </a:rPr>
              <a:t>æ</a:t>
            </a:r>
            <a:r>
              <a:rPr lang="en-US" sz="4800">
                <a:solidFill>
                  <a:schemeClr val="hlink"/>
                </a:solidFill>
              </a:rPr>
              <a:t>]</a:t>
            </a:r>
            <a:endParaRPr lang="ru-RU" sz="4800">
              <a:solidFill>
                <a:schemeClr val="hlink"/>
              </a:solidFill>
            </a:endParaRPr>
          </a:p>
        </p:txBody>
      </p:sp>
      <p:sp>
        <p:nvSpPr>
          <p:cNvPr id="13335" name="Text Box 23"/>
          <p:cNvSpPr txBox="1">
            <a:spLocks noChangeArrowheads="1"/>
          </p:cNvSpPr>
          <p:nvPr/>
        </p:nvSpPr>
        <p:spPr bwMode="auto">
          <a:xfrm>
            <a:off x="3738563" y="2862263"/>
            <a:ext cx="1378903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valley</a:t>
            </a:r>
          </a:p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attractive</a:t>
            </a:r>
          </a:p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palace</a:t>
            </a:r>
          </a:p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gallery</a:t>
            </a:r>
          </a:p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daffodil</a:t>
            </a:r>
          </a:p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capital</a:t>
            </a:r>
          </a:p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can</a:t>
            </a:r>
          </a:p>
          <a:p>
            <a:pPr algn="ctr"/>
            <a:r>
              <a:rPr lang="en-US" sz="2800" b="0" dirty="0">
                <a:solidFill>
                  <a:srgbClr val="000066"/>
                </a:solidFill>
                <a:latin typeface="Arial Narrow" pitchFamily="34" charset="0"/>
              </a:rPr>
              <a:t>land</a:t>
            </a:r>
            <a:endParaRPr lang="ru-RU" sz="2800" b="0" dirty="0">
              <a:solidFill>
                <a:srgbClr val="000066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/>
              <a:t>[ </a:t>
            </a:r>
            <a:r>
              <a:rPr lang="ru-RU" b="1" dirty="0" smtClean="0"/>
              <a:t>е</a:t>
            </a:r>
            <a:r>
              <a:rPr lang="en-US" b="1" dirty="0" err="1" smtClean="0"/>
              <a:t>i</a:t>
            </a:r>
            <a:r>
              <a:rPr lang="en-US" b="1" dirty="0" smtClean="0"/>
              <a:t>]</a:t>
            </a:r>
            <a:r>
              <a:rPr lang="ru-RU" b="1" dirty="0" smtClean="0"/>
              <a:t>  </a:t>
            </a:r>
            <a:r>
              <a:rPr lang="en-US" b="1" dirty="0" smtClean="0"/>
              <a:t>           [ </a:t>
            </a:r>
            <a:r>
              <a:rPr lang="en-US" b="1" dirty="0"/>
              <a:t>æ ]</a:t>
            </a:r>
            <a:r>
              <a:rPr lang="ru-RU" b="1" dirty="0"/>
              <a:t> </a:t>
            </a:r>
            <a:r>
              <a:rPr lang="ru-RU" b="1" dirty="0" smtClean="0"/>
              <a:t> </a:t>
            </a:r>
            <a:r>
              <a:rPr lang="en-US" b="1" dirty="0" smtClean="0"/>
              <a:t>    [ </a:t>
            </a:r>
            <a:r>
              <a:rPr lang="en-US" b="1" dirty="0"/>
              <a:t>a:]</a:t>
            </a:r>
            <a:endParaRPr lang="ru-RU" b="1" dirty="0"/>
          </a:p>
          <a:p>
            <a:pPr>
              <a:buNone/>
            </a:pPr>
            <a:r>
              <a:rPr lang="en-US" b="1" u="sng" dirty="0" smtClean="0"/>
              <a:t>amazing -  valley - castle  </a:t>
            </a:r>
            <a:endParaRPr lang="ru-RU" u="sng" dirty="0"/>
          </a:p>
          <a:p>
            <a:pPr>
              <a:buNone/>
            </a:pPr>
            <a:r>
              <a:rPr lang="ru-RU" dirty="0" smtClean="0"/>
              <a:t>___________________</a:t>
            </a:r>
            <a:r>
              <a:rPr lang="en-US" dirty="0" smtClean="0"/>
              <a:t> </a:t>
            </a:r>
            <a:endParaRPr lang="ru-RU" dirty="0"/>
          </a:p>
          <a:p>
            <a:pPr>
              <a:buNone/>
            </a:pPr>
            <a:r>
              <a:rPr lang="ru-RU" dirty="0" smtClean="0"/>
              <a:t>___________________</a:t>
            </a:r>
            <a:endParaRPr lang="ru-RU" dirty="0"/>
          </a:p>
          <a:p>
            <a:pPr>
              <a:buNone/>
            </a:pPr>
            <a:r>
              <a:rPr lang="ru-RU" dirty="0" smtClean="0"/>
              <a:t>___________________</a:t>
            </a:r>
            <a:endParaRPr lang="ru-RU" dirty="0"/>
          </a:p>
          <a:p>
            <a:pPr>
              <a:buNone/>
            </a:pPr>
            <a:r>
              <a:rPr lang="ru-RU" dirty="0"/>
              <a:t> </a:t>
            </a:r>
          </a:p>
          <a:p>
            <a:pPr algn="ctr">
              <a:buNone/>
            </a:pPr>
            <a:r>
              <a:rPr lang="en-US" sz="3900" b="1" dirty="0"/>
              <a:t>l</a:t>
            </a:r>
            <a:r>
              <a:rPr lang="en-US" sz="3900" b="1" dirty="0" smtClean="0"/>
              <a:t>and</a:t>
            </a:r>
            <a:r>
              <a:rPr lang="en-US" sz="3900" b="1" dirty="0"/>
              <a:t>, race, place, can, </a:t>
            </a:r>
            <a:r>
              <a:rPr lang="en-US" sz="3900" b="1" dirty="0" smtClean="0"/>
              <a:t>mask</a:t>
            </a:r>
            <a:r>
              <a:rPr lang="en-US" sz="3900" b="1" dirty="0"/>
              <a:t>, dance, game, gallery, </a:t>
            </a:r>
            <a:r>
              <a:rPr lang="en-US" sz="3900" b="1" dirty="0" smtClean="0"/>
              <a:t>daffodil</a:t>
            </a:r>
            <a:r>
              <a:rPr lang="en-US" sz="3900" b="1" dirty="0"/>
              <a:t>, lake, last, </a:t>
            </a:r>
            <a:r>
              <a:rPr lang="en-US" sz="3900" b="1" dirty="0" smtClean="0"/>
              <a:t>ask</a:t>
            </a:r>
            <a:endParaRPr lang="ru-RU" sz="3900" b="1" dirty="0"/>
          </a:p>
          <a:p>
            <a:pPr>
              <a:buNone/>
            </a:pPr>
            <a:r>
              <a:rPr lang="en-US" b="1" dirty="0"/>
              <a:t> </a:t>
            </a:r>
            <a:endParaRPr lang="ru-RU" b="1" dirty="0"/>
          </a:p>
          <a:p>
            <a:endParaRPr lang="ru-RU" dirty="0"/>
          </a:p>
        </p:txBody>
      </p:sp>
      <p:pic>
        <p:nvPicPr>
          <p:cNvPr id="5" name="Picture 2" descr="C:\Documents and Settings\11 кабинет\Рабочий стол\i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000108"/>
            <a:ext cx="2305058" cy="2834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User\Рабочий стол\Head-Shoulders-Knees-and--500x5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6314" b="6874"/>
          <a:stretch>
            <a:fillRect/>
          </a:stretch>
        </p:blipFill>
        <p:spPr bwMode="auto">
          <a:xfrm>
            <a:off x="1142976" y="500042"/>
            <a:ext cx="6500858" cy="5643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Trafalgar Squ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are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 descr="C:\Documents and Settings\User\Рабочий стол\737px-Nelson's_Column_Looking_Towards_Westminster_-_Trafalgar_Square_-_London_-_24040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357290" y="1246050"/>
            <a:ext cx="6572296" cy="5350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Covent G</a:t>
            </a:r>
            <a:r>
              <a:rPr lang="en-US" dirty="0" smtClean="0">
                <a:solidFill>
                  <a:srgbClr val="FF0000"/>
                </a:solidFill>
              </a:rPr>
              <a:t>ar</a:t>
            </a:r>
            <a:r>
              <a:rPr lang="en-US" dirty="0" smtClean="0"/>
              <a:t>den M</a:t>
            </a:r>
            <a:r>
              <a:rPr lang="en-US" dirty="0" smtClean="0">
                <a:solidFill>
                  <a:srgbClr val="FF0000"/>
                </a:solidFill>
              </a:rPr>
              <a:t>ar</a:t>
            </a:r>
            <a:r>
              <a:rPr lang="en-US" dirty="0" smtClean="0"/>
              <a:t>ket</a:t>
            </a:r>
            <a:endParaRPr lang="ru-RU" dirty="0"/>
          </a:p>
        </p:txBody>
      </p:sp>
      <p:pic>
        <p:nvPicPr>
          <p:cNvPr id="2050" name="Picture 2" descr="C:\Documents and Settings\User\Рабочий стол\bilgiler_53_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14422"/>
            <a:ext cx="6732084" cy="5049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</a:t>
            </a:r>
            <a:r>
              <a:rPr lang="en-US" b="1" dirty="0" smtClean="0">
                <a:solidFill>
                  <a:srgbClr val="FF0000"/>
                </a:solidFill>
              </a:rPr>
              <a:t>ar</a:t>
            </a:r>
            <a:r>
              <a:rPr lang="en-US" b="1" dirty="0" smtClean="0"/>
              <a:t>ble </a:t>
            </a:r>
            <a:r>
              <a:rPr lang="en-US" b="1" dirty="0" smtClean="0">
                <a:solidFill>
                  <a:srgbClr val="FF0000"/>
                </a:solidFill>
              </a:rPr>
              <a:t>Ar</a:t>
            </a:r>
            <a:r>
              <a:rPr lang="en-US" b="1" dirty="0" smtClean="0"/>
              <a:t>ch</a:t>
            </a:r>
            <a:endParaRPr lang="ru-RU" b="1" dirty="0"/>
          </a:p>
        </p:txBody>
      </p:sp>
      <p:pic>
        <p:nvPicPr>
          <p:cNvPr id="3074" name="Picture 2" descr="C:\Documents and Settings\User\Рабочий стол\Marble_Arch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48230" y="1357298"/>
            <a:ext cx="6953298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519</TotalTime>
  <Words>342</Words>
  <Application>Microsoft Office PowerPoint</Application>
  <PresentationFormat>Экран (4:3)</PresentationFormat>
  <Paragraphs>117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Повторяем звуки</vt:lpstr>
      <vt:lpstr>Слайд 4</vt:lpstr>
      <vt:lpstr>Слайд 5</vt:lpstr>
      <vt:lpstr>Слайд 6</vt:lpstr>
      <vt:lpstr>Trafalgar Square</vt:lpstr>
      <vt:lpstr>Covent Garden Market</vt:lpstr>
      <vt:lpstr>Marble Arch</vt:lpstr>
      <vt:lpstr>Barbican Art Gallery</vt:lpstr>
      <vt:lpstr>Festival Gardens</vt:lpstr>
      <vt:lpstr>Hyde Park</vt:lpstr>
      <vt:lpstr>Aleksandra Park</vt:lpstr>
      <vt:lpstr>Слайд 14</vt:lpstr>
      <vt:lpstr>Слайд 15</vt:lpstr>
      <vt:lpstr>Слайд 16</vt:lpstr>
      <vt:lpstr>Слайд 17</vt:lpstr>
      <vt:lpstr>Слайд 18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48</cp:revision>
  <dcterms:created xsi:type="dcterms:W3CDTF">2013-01-16T11:29:52Z</dcterms:created>
  <dcterms:modified xsi:type="dcterms:W3CDTF">2013-01-21T11:12:52Z</dcterms:modified>
</cp:coreProperties>
</file>