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0"/>
  </p:notesMasterIdLst>
  <p:sldIdLst>
    <p:sldId id="256" r:id="rId2"/>
    <p:sldId id="257" r:id="rId3"/>
    <p:sldId id="259" r:id="rId4"/>
    <p:sldId id="261" r:id="rId5"/>
    <p:sldId id="266" r:id="rId6"/>
    <p:sldId id="263" r:id="rId7"/>
    <p:sldId id="264" r:id="rId8"/>
    <p:sldId id="265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D324101-705A-4F28-A9E7-F27691778B07}" type="datetimeFigureOut">
              <a:rPr lang="ru-RU" smtClean="0"/>
              <a:pPr/>
              <a:t>21.11.2013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453ECA-E950-4E46-9A5A-D1C7BADA08E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ru/url?sa=i&amp;source=images&amp;cd=&amp;cad=rja&amp;docid=zUunrSGBbhIkdM&amp;tbnid=eYvG5gOrXgjjzM:&amp;ved=0CAYQjhwwAA&amp;url=http://entertainment.ru.msn.com/%D0%BA%D0%BE%D1%80%D0%BE%D0%BB%D0%B5%D0%B2%D1%81%D0%BA%D0%B0%D1%8F-%D1%81%D0%B5%D0%BC%D1%8C%D1%8F-%D0%BF%D0%BE%D0%B4-%D0%BF%D1%80%D0%B8%D1%86%D0%B5%D0%BB%D0%BE%D0%BC-%D1%82%D0%B0%D0%B1%D0%BB%D0%BE%D0%B8%D0%B4%D0%BE%D0%B2&amp;ei=fQGNUrSIH6b64QSR34CgBg&amp;psig=AFQjCNEvvDVxilm5mMOlzV-Dl7RCH62qAg&amp;ust=1385059069540432" TargetMode="External"/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oogle.ru/url?sa=t&amp;rct=j&amp;q=&amp;esrc=s&amp;source=web&amp;cd=1&amp;sqi=2&amp;ved=0CCcQFjAA&amp;url=http://ru.wikipedia.org/wiki/%D0%91%D1%80%D0%B8%D1%82%D0%B0%D0%BD%D1%81%D0%BA%D0%B0%D1%8F_%D0%BA%D0%BE%D1%80%D0%BE%D0%BB%D0%B5%D0%B2%D1%81%D0%BA%D0%B0%D1%8F_%D1%81%D0%B5%D0%BC%D1%8C%D1%8F&amp;ei=MwKNUpX0Esme4gSRt4GABA&amp;usg=AFQjCNFsylZ9BoRGonEYuU7QrUNudv3--g&amp;bvm=bv.56643336,d.bGE" TargetMode="External"/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b="0" i="0" u="none" strike="noStrike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  <a:hlinkClick r:id="rId3"/>
              </a:rPr>
              <a:t>Королева Елизавета 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  <a:hlinkClick r:id="rId3"/>
              </a:rPr>
              <a:t>II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453ECA-E950-4E46-9A5A-D1C7BADA08E4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  <a:hlinkClick r:id="rId3"/>
              </a:rPr>
              <a:t>                                         </a:t>
            </a:r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  <a:hlinkClick r:id="rId3"/>
              </a:rPr>
              <a:t>Британская </a:t>
            </a:r>
            <a:r>
              <a:rPr lang="ru-RU" sz="1200" b="1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  <a:hlinkClick r:id="rId3"/>
              </a:rPr>
              <a:t>королевская семья</a:t>
            </a:r>
            <a:endParaRPr lang="ru-RU" sz="1200" b="0" i="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453ECA-E950-4E46-9A5A-D1C7BADA08E4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21.11.2013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21.11.2013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21.11.2013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21.11.2013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21.11.2013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21.11.2013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21.11.2013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21.11.2013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21.11.2013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21.11.2013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21.11.2013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21.11.2013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&#1047;&#1074;&#1091;&#1082;&#1080;/U1_L18_Ex1.mp3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hyperlink" Target="&#1089;&#1077;&#1084;&#1100;&#1103;/U1_L18_Ex1.mp3" TargetMode="Externa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oman-happy.ru/uploads/posts/2011-06/1308913829_post-290-126276537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2910" y="428604"/>
            <a:ext cx="4643470" cy="6072230"/>
          </a:xfrm>
          <a:prstGeom prst="rect">
            <a:avLst/>
          </a:prstGeom>
          <a:noFill/>
        </p:spPr>
      </p:pic>
      <p:pic>
        <p:nvPicPr>
          <p:cNvPr id="5" name="Picture 2" descr="http://db2.stb.s-msn.com/i/C4/73556029D30AAAE4E1F409DCF1DB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15008" y="428604"/>
            <a:ext cx="3214710" cy="578647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://s014.radikal.ru/i326/1112/b7/702a1015c13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28662" y="428604"/>
            <a:ext cx="7143800" cy="550072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Тема урока: «Семья Королевы звуков»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Повторим …</a:t>
            </a:r>
          </a:p>
          <a:p>
            <a:r>
              <a:rPr lang="ru-RU" dirty="0" smtClean="0"/>
              <a:t>Изучим…</a:t>
            </a:r>
          </a:p>
          <a:p>
            <a:r>
              <a:rPr lang="ru-RU" dirty="0" smtClean="0"/>
              <a:t>Узнаем…</a:t>
            </a:r>
          </a:p>
          <a:p>
            <a:r>
              <a:rPr lang="ru-RU" dirty="0" smtClean="0"/>
              <a:t>Проверим…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571481"/>
            <a:ext cx="7772400" cy="2071701"/>
          </a:xfrm>
        </p:spPr>
        <p:txBody>
          <a:bodyPr/>
          <a:lstStyle/>
          <a:p>
            <a:r>
              <a:rPr lang="ru-RU" dirty="0" smtClean="0"/>
              <a:t>Тема урока: «Семья Королевы звуков»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42910" y="2571744"/>
            <a:ext cx="7929618" cy="3857652"/>
          </a:xfrm>
        </p:spPr>
        <p:txBody>
          <a:bodyPr>
            <a:normAutofit/>
          </a:bodyPr>
          <a:lstStyle/>
          <a:p>
            <a:r>
              <a:rPr lang="ru-RU" dirty="0" smtClean="0"/>
              <a:t>Задачи: - научиться рассказывать о своей семье (дома сделать проект);</a:t>
            </a:r>
          </a:p>
          <a:p>
            <a:pPr>
              <a:buFontTx/>
              <a:buChar char="-"/>
            </a:pPr>
            <a:r>
              <a:rPr lang="ru-RU" dirty="0" smtClean="0"/>
              <a:t>Повторить слова по теме «Семья» (</a:t>
            </a:r>
            <a:r>
              <a:rPr lang="en-US" dirty="0" smtClean="0"/>
              <a:t>“Family”),</a:t>
            </a:r>
            <a:r>
              <a:rPr lang="ru-RU" dirty="0" smtClean="0"/>
              <a:t> «Животные» (</a:t>
            </a:r>
            <a:r>
              <a:rPr lang="en-US" dirty="0" smtClean="0"/>
              <a:t>“Animals”), </a:t>
            </a:r>
            <a:endParaRPr lang="en-US" dirty="0" smtClean="0"/>
          </a:p>
          <a:p>
            <a:pPr>
              <a:buFontTx/>
              <a:buChar char="-"/>
            </a:pPr>
            <a:r>
              <a:rPr lang="en-US" dirty="0" smtClean="0"/>
              <a:t>-  </a:t>
            </a:r>
            <a:r>
              <a:rPr lang="ru-RU" dirty="0" smtClean="0"/>
              <a:t>Изучить новый речевой образец.</a:t>
            </a:r>
          </a:p>
          <a:p>
            <a:r>
              <a:rPr lang="ru-RU" dirty="0" smtClean="0"/>
              <a:t>- Узнать новые транскрипционные знаки.</a:t>
            </a:r>
          </a:p>
          <a:p>
            <a:pPr>
              <a:buFontTx/>
              <a:buChar char="-"/>
            </a:pPr>
            <a:r>
              <a:rPr lang="ru-RU" dirty="0" smtClean="0"/>
              <a:t> Проверить, как  </a:t>
            </a:r>
            <a:r>
              <a:rPr lang="ru-RU" dirty="0" smtClean="0"/>
              <a:t>общаемся </a:t>
            </a:r>
            <a:r>
              <a:rPr lang="ru-RU" dirty="0" smtClean="0"/>
              <a:t>на английском языке, читаем по транскрипции.</a:t>
            </a:r>
          </a:p>
          <a:p>
            <a:pPr>
              <a:buFontTx/>
              <a:buChar char="-"/>
            </a:pP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214282" y="0"/>
            <a:ext cx="8715436" cy="6643710"/>
            <a:chOff x="156" y="150"/>
            <a:chExt cx="4520" cy="3583"/>
          </a:xfrm>
        </p:grpSpPr>
        <p:pic>
          <p:nvPicPr>
            <p:cNvPr id="5" name="Picture 2" descr="мир вокруг меня 008">
              <a:hlinkClick r:id="rId2" action="ppaction://hlinkfile"/>
            </p:cNvPr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56" y="150"/>
              <a:ext cx="4520" cy="35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6" name="Picture 3" descr="fileLink(2)">
              <a:hlinkClick r:id="rId4" action="ppaction://hlinkfile"/>
            </p:cNvPr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156" y="3625"/>
              <a:ext cx="108" cy="1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dirty="0" smtClean="0"/>
              <a:t>Sounds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ru-RU" b="1" dirty="0" smtClean="0"/>
              <a:t>[</a:t>
            </a:r>
            <a:r>
              <a:rPr lang="en-US" b="1" dirty="0" smtClean="0"/>
              <a:t>p]              [s]               [t]               [æ]</a:t>
            </a:r>
          </a:p>
          <a:p>
            <a:pPr>
              <a:buNone/>
              <a:defRPr/>
            </a:pPr>
            <a:endParaRPr lang="en-US" b="1" dirty="0" smtClean="0"/>
          </a:p>
          <a:p>
            <a:pPr>
              <a:defRPr/>
            </a:pPr>
            <a:r>
              <a:rPr lang="en-US" b="1" dirty="0" smtClean="0"/>
              <a:t>[</a:t>
            </a:r>
            <a:r>
              <a:rPr lang="en-US" dirty="0" smtClean="0"/>
              <a:t>ı</a:t>
            </a:r>
            <a:r>
              <a:rPr lang="en-US" b="1" dirty="0" smtClean="0"/>
              <a:t>]                [e]              [k]               [n]</a:t>
            </a:r>
          </a:p>
          <a:p>
            <a:pPr>
              <a:defRPr/>
            </a:pPr>
            <a:endParaRPr lang="en-US" dirty="0" smtClean="0"/>
          </a:p>
          <a:p>
            <a:pPr>
              <a:defRPr/>
            </a:pPr>
            <a:r>
              <a:rPr lang="en-US" b="1" dirty="0" smtClean="0"/>
              <a:t>[b]               [d]              [</a:t>
            </a:r>
            <a:r>
              <a:rPr lang="en-US" b="1" dirty="0" err="1" smtClean="0"/>
              <a:t>i</a:t>
            </a:r>
            <a:r>
              <a:rPr lang="en-US" b="1" dirty="0" smtClean="0"/>
              <a:t>:]                [r]</a:t>
            </a:r>
            <a:endParaRPr lang="ru-RU" b="1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[</a:t>
            </a:r>
            <a:r>
              <a:rPr lang="en-US" dirty="0" err="1" smtClean="0"/>
              <a:t>ıt</a:t>
            </a:r>
            <a:r>
              <a:rPr lang="en-US" dirty="0" smtClean="0"/>
              <a:t>  </a:t>
            </a:r>
            <a:r>
              <a:rPr lang="en-US" dirty="0" err="1" smtClean="0"/>
              <a:t>ıs</a:t>
            </a:r>
            <a:r>
              <a:rPr lang="en-US" dirty="0" smtClean="0"/>
              <a:t>...   ]. </a:t>
            </a:r>
            <a:r>
              <a:rPr lang="en-US" dirty="0" smtClean="0"/>
              <a:t>            [</a:t>
            </a:r>
            <a:r>
              <a:rPr lang="en-US" dirty="0" err="1" smtClean="0"/>
              <a:t>ıt</a:t>
            </a:r>
            <a:r>
              <a:rPr lang="en-US" dirty="0" smtClean="0"/>
              <a:t>  </a:t>
            </a:r>
            <a:r>
              <a:rPr lang="en-US" dirty="0" err="1" smtClean="0"/>
              <a:t>ıs</a:t>
            </a:r>
            <a:r>
              <a:rPr lang="en-US" dirty="0" smtClean="0"/>
              <a:t>... </a:t>
            </a:r>
            <a:r>
              <a:rPr lang="en-US" dirty="0" smtClean="0"/>
              <a:t>].</a:t>
            </a:r>
            <a:br>
              <a:rPr lang="en-US" dirty="0" smtClean="0"/>
            </a:br>
            <a:r>
              <a:rPr lang="en-US" dirty="0" smtClean="0"/>
              <a:t>             [</a:t>
            </a:r>
            <a:r>
              <a:rPr lang="en-US" dirty="0" err="1" smtClean="0"/>
              <a:t>ıt</a:t>
            </a:r>
            <a:r>
              <a:rPr lang="en-US" dirty="0" smtClean="0"/>
              <a:t> </a:t>
            </a:r>
            <a:r>
              <a:rPr lang="en-US" dirty="0" smtClean="0"/>
              <a:t> </a:t>
            </a:r>
            <a:r>
              <a:rPr lang="en-US" dirty="0" err="1" smtClean="0"/>
              <a:t>kæn</a:t>
            </a:r>
            <a:r>
              <a:rPr lang="en-US" dirty="0" smtClean="0"/>
              <a:t> ... ].</a:t>
            </a:r>
            <a:endParaRPr lang="ru-RU" dirty="0"/>
          </a:p>
        </p:txBody>
      </p:sp>
      <p:pic>
        <p:nvPicPr>
          <p:cNvPr id="4" name="Picture 3" descr="F:\Катинки\1235554262_img_7120701_6152_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2786050" y="3667125"/>
            <a:ext cx="4076700" cy="319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5" descr="F:\Катинки\0_5e91_75869ec3_XL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500174"/>
            <a:ext cx="2143108" cy="2286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7" descr="F:\Катинки\sd.jpe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58016" y="1500174"/>
            <a:ext cx="2000264" cy="2357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8" descr="F:\Катинки\ап.jpe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715140" y="4214818"/>
            <a:ext cx="2143127" cy="20716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11" descr="F:\Катинки\мп.jpe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85720" y="3929066"/>
            <a:ext cx="2428892" cy="2357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9" descr="F:\Катинки\вп.jpe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071670" y="1500174"/>
            <a:ext cx="2143140" cy="2286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0" descr="F:\Катинки\ж.jpe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500562" y="1500174"/>
            <a:ext cx="2214563" cy="2286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Ромб 11"/>
          <p:cNvSpPr/>
          <p:nvPr/>
        </p:nvSpPr>
        <p:spPr>
          <a:xfrm>
            <a:off x="5786446" y="357166"/>
            <a:ext cx="500066" cy="785818"/>
          </a:xfrm>
          <a:prstGeom prst="diamo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Равнобедренный треугольник 12"/>
          <p:cNvSpPr/>
          <p:nvPr/>
        </p:nvSpPr>
        <p:spPr>
          <a:xfrm>
            <a:off x="4000496" y="785794"/>
            <a:ext cx="714380" cy="642942"/>
          </a:xfrm>
          <a:prstGeom prst="triangle">
            <a:avLst>
              <a:gd name="adj" fmla="val 4806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1785918" y="428604"/>
            <a:ext cx="642942" cy="428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chemeClr val="accent1">
                    <a:lumMod val="75000"/>
                  </a:schemeClr>
                </a:solidFill>
              </a:rPr>
              <a:t>Лучший чтец</a:t>
            </a:r>
            <a:br>
              <a:rPr lang="ru-RU" b="1" i="1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en-US" b="1" i="1" dirty="0" smtClean="0">
                <a:solidFill>
                  <a:schemeClr val="accent1">
                    <a:lumMod val="75000"/>
                  </a:schemeClr>
                </a:solidFill>
              </a:rPr>
              <a:t>Who is the best reader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sz="6600" dirty="0" smtClean="0"/>
              <a:t>[</a:t>
            </a:r>
            <a:r>
              <a:rPr lang="en-US" sz="6600" dirty="0" err="1" smtClean="0"/>
              <a:t>stænd</a:t>
            </a:r>
            <a:r>
              <a:rPr lang="en-US" sz="6600" dirty="0" smtClean="0"/>
              <a:t>] [</a:t>
            </a:r>
            <a:r>
              <a:rPr lang="en-US" sz="6600" dirty="0" err="1" smtClean="0"/>
              <a:t>kæn</a:t>
            </a:r>
            <a:r>
              <a:rPr lang="en-US" sz="6600" dirty="0" smtClean="0"/>
              <a:t>] [ski:] [</a:t>
            </a:r>
            <a:r>
              <a:rPr lang="en-US" sz="6600" dirty="0" err="1" smtClean="0"/>
              <a:t>sıt</a:t>
            </a:r>
            <a:r>
              <a:rPr lang="en-US" sz="6600" dirty="0" smtClean="0"/>
              <a:t>] [bi:] [</a:t>
            </a:r>
            <a:r>
              <a:rPr lang="en-US" sz="6600" dirty="0" err="1" smtClean="0"/>
              <a:t>ıt</a:t>
            </a:r>
            <a:r>
              <a:rPr lang="en-US" sz="6600" dirty="0" smtClean="0"/>
              <a:t>] [</a:t>
            </a:r>
            <a:r>
              <a:rPr lang="en-US" sz="6600" dirty="0" err="1" smtClean="0"/>
              <a:t>bæd</a:t>
            </a:r>
            <a:r>
              <a:rPr lang="en-US" sz="6600" dirty="0" smtClean="0"/>
              <a:t>] </a:t>
            </a:r>
          </a:p>
          <a:p>
            <a:r>
              <a:rPr lang="en-US" sz="6600" dirty="0" smtClean="0"/>
              <a:t>[</a:t>
            </a:r>
            <a:r>
              <a:rPr lang="en-US" sz="6600" dirty="0" err="1" smtClean="0"/>
              <a:t>si</a:t>
            </a:r>
            <a:r>
              <a:rPr lang="en-US" sz="6600" dirty="0" smtClean="0"/>
              <a:t>:] [</a:t>
            </a:r>
            <a:r>
              <a:rPr lang="en-US" sz="6600" dirty="0" err="1" smtClean="0"/>
              <a:t>ri:d</a:t>
            </a:r>
            <a:r>
              <a:rPr lang="en-US" sz="6600" dirty="0" smtClean="0"/>
              <a:t>]  [red] [bred]</a:t>
            </a:r>
            <a:endParaRPr lang="ru-RU" sz="6600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652</TotalTime>
  <Words>169</Words>
  <PresentationFormat>Экран (4:3)</PresentationFormat>
  <Paragraphs>25</Paragraphs>
  <Slides>8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Изящная</vt:lpstr>
      <vt:lpstr>Слайд 1</vt:lpstr>
      <vt:lpstr>Слайд 2</vt:lpstr>
      <vt:lpstr>Тема урока: «Семья Королевы звуков»</vt:lpstr>
      <vt:lpstr>Тема урока: «Семья Королевы звуков»</vt:lpstr>
      <vt:lpstr>Слайд 5</vt:lpstr>
      <vt:lpstr>Sounds</vt:lpstr>
      <vt:lpstr>[ıt  ıs...   ].             [ıt  ıs... ].              [ıt  kæn ... ].</vt:lpstr>
      <vt:lpstr>Лучший чтец Who is the best reader?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Admin</cp:lastModifiedBy>
  <cp:revision>33</cp:revision>
  <dcterms:modified xsi:type="dcterms:W3CDTF">2013-11-21T19:02:46Z</dcterms:modified>
</cp:coreProperties>
</file>