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8" r:id="rId2"/>
    <p:sldId id="256" r:id="rId3"/>
    <p:sldId id="259" r:id="rId4"/>
    <p:sldId id="260" r:id="rId5"/>
    <p:sldId id="261" r:id="rId6"/>
    <p:sldId id="262" r:id="rId7"/>
    <p:sldId id="266" r:id="rId8"/>
    <p:sldId id="257" r:id="rId9"/>
    <p:sldId id="263" r:id="rId10"/>
    <p:sldId id="264" r:id="rId11"/>
    <p:sldId id="265" r:id="rId12"/>
    <p:sldId id="267" r:id="rId13"/>
    <p:sldId id="270" r:id="rId14"/>
    <p:sldId id="269" r:id="rId15"/>
    <p:sldId id="268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73FC"/>
    <a:srgbClr val="1A1AA6"/>
    <a:srgbClr val="C3CE81"/>
    <a:srgbClr val="77777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3" d="100"/>
          <a:sy n="73" d="100"/>
        </p:scale>
        <p:origin x="-498" y="5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795F11-D096-44FE-AD31-91412BC5E4FD}" type="datetimeFigureOut">
              <a:rPr lang="en-US" smtClean="0"/>
              <a:pPr>
                <a:defRPr/>
              </a:pPr>
              <a:t>5/9/2013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DAE6A-6C54-49FB-B8AF-ADC0405B08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795F11-D096-44FE-AD31-91412BC5E4FD}" type="datetimeFigureOut">
              <a:rPr lang="en-US" smtClean="0"/>
              <a:pPr>
                <a:defRPr/>
              </a:pPr>
              <a:t>5/9/2013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DAE6A-6C54-49FB-B8AF-ADC0405B08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795F11-D096-44FE-AD31-91412BC5E4FD}" type="datetimeFigureOut">
              <a:rPr lang="en-US" smtClean="0"/>
              <a:pPr>
                <a:defRPr/>
              </a:pPr>
              <a:t>5/9/2013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DAE6A-6C54-49FB-B8AF-ADC0405B08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795F11-D096-44FE-AD31-91412BC5E4FD}" type="datetimeFigureOut">
              <a:rPr lang="en-US" smtClean="0"/>
              <a:pPr>
                <a:defRPr/>
              </a:pPr>
              <a:t>5/9/2013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DAE6A-6C54-49FB-B8AF-ADC0405B08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795F11-D096-44FE-AD31-91412BC5E4FD}" type="datetimeFigureOut">
              <a:rPr lang="en-US" smtClean="0"/>
              <a:pPr>
                <a:defRPr/>
              </a:pPr>
              <a:t>5/9/2013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DAE6A-6C54-49FB-B8AF-ADC0405B08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795F11-D096-44FE-AD31-91412BC5E4FD}" type="datetimeFigureOut">
              <a:rPr lang="en-US" smtClean="0"/>
              <a:pPr>
                <a:defRPr/>
              </a:pPr>
              <a:t>5/9/2013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DAE6A-6C54-49FB-B8AF-ADC0405B08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795F11-D096-44FE-AD31-91412BC5E4FD}" type="datetimeFigureOut">
              <a:rPr lang="en-US" smtClean="0"/>
              <a:pPr>
                <a:defRPr/>
              </a:pPr>
              <a:t>5/9/2013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DAE6A-6C54-49FB-B8AF-ADC0405B08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795F11-D096-44FE-AD31-91412BC5E4FD}" type="datetimeFigureOut">
              <a:rPr lang="en-US" smtClean="0"/>
              <a:pPr>
                <a:defRPr/>
              </a:pPr>
              <a:t>5/9/2013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DAE6A-6C54-49FB-B8AF-ADC0405B08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795F11-D096-44FE-AD31-91412BC5E4FD}" type="datetimeFigureOut">
              <a:rPr lang="en-US" smtClean="0"/>
              <a:pPr>
                <a:defRPr/>
              </a:pPr>
              <a:t>5/9/2013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DAE6A-6C54-49FB-B8AF-ADC0405B08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795F11-D096-44FE-AD31-91412BC5E4FD}" type="datetimeFigureOut">
              <a:rPr lang="en-US" smtClean="0"/>
              <a:pPr>
                <a:defRPr/>
              </a:pPr>
              <a:t>5/9/2013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DAE6A-6C54-49FB-B8AF-ADC0405B08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795F11-D096-44FE-AD31-91412BC5E4FD}" type="datetimeFigureOut">
              <a:rPr lang="en-US" smtClean="0"/>
              <a:pPr>
                <a:defRPr/>
              </a:pPr>
              <a:t>5/9/2013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DAE6A-6C54-49FB-B8AF-ADC0405B08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1795F11-D096-44FE-AD31-91412BC5E4FD}" type="datetimeFigureOut">
              <a:rPr lang="en-US" smtClean="0"/>
              <a:pPr>
                <a:defRPr/>
              </a:pPr>
              <a:t>5/9/2013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3DAE6A-6C54-49FB-B8AF-ADC0405B085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lenagold.ru/fon/clipart/k/knig/kniga52.jpg" TargetMode="External"/><Relationship Id="rId13" Type="http://schemas.openxmlformats.org/officeDocument/2006/relationships/hyperlink" Target="http://www.lenagold.ru/fon/clipart/ch/chas/chas109.jpg" TargetMode="External"/><Relationship Id="rId18" Type="http://schemas.openxmlformats.org/officeDocument/2006/relationships/hyperlink" Target="http://www.lenagold.ru/fon/clipart/o/odeg/odeg107.jpg" TargetMode="External"/><Relationship Id="rId3" Type="http://schemas.openxmlformats.org/officeDocument/2006/relationships/hyperlink" Target="http://www.lenagold.ru/fon/clipart/ja/jabl/kras/redapp108.jpg" TargetMode="External"/><Relationship Id="rId21" Type="http://schemas.openxmlformats.org/officeDocument/2006/relationships/hyperlink" Target="http://www.clipartbank.ru/watermark.php?i=16498" TargetMode="External"/><Relationship Id="rId7" Type="http://schemas.openxmlformats.org/officeDocument/2006/relationships/hyperlink" Target="http://www.lenagold.ru/fon/clipart/r/ruch/ruchk16.jpg" TargetMode="External"/><Relationship Id="rId12" Type="http://schemas.openxmlformats.org/officeDocument/2006/relationships/hyperlink" Target="http://www.lenagold.ru/fon/clipart/ch/chas/chas12.jpg" TargetMode="External"/><Relationship Id="rId17" Type="http://schemas.openxmlformats.org/officeDocument/2006/relationships/hyperlink" Target="http://www.lenagold.ru/fon/clipart/o/odeg/odeg76.jpg" TargetMode="External"/><Relationship Id="rId2" Type="http://schemas.openxmlformats.org/officeDocument/2006/relationships/hyperlink" Target="http://www.lenagold.ru/fon/clipart/o/och/optika21.jpg" TargetMode="External"/><Relationship Id="rId16" Type="http://schemas.openxmlformats.org/officeDocument/2006/relationships/hyperlink" Target="http://www.lenagold.ru/fon/clipart/p/pomid/pomid66.jpg" TargetMode="External"/><Relationship Id="rId20" Type="http://schemas.openxmlformats.org/officeDocument/2006/relationships/hyperlink" Target="http://www.lenagold.ru/fon/clipart/n/nogn/nogn24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lenagold.ru/fon/clipart/r/ruch/ruchk42.jpg" TargetMode="External"/><Relationship Id="rId11" Type="http://schemas.openxmlformats.org/officeDocument/2006/relationships/hyperlink" Target="http://www.lenagold.ru/fon/clipart/r/ryb/ribka323.jpg" TargetMode="External"/><Relationship Id="rId5" Type="http://schemas.openxmlformats.org/officeDocument/2006/relationships/hyperlink" Target="http://www.lenagold.ru/fon/clipart/ja/jabl/kras/redapp056.jpg" TargetMode="External"/><Relationship Id="rId15" Type="http://schemas.openxmlformats.org/officeDocument/2006/relationships/hyperlink" Target="http://www.lenagold.ru/fon/clipart/p/pomid/pomid75.jpg" TargetMode="External"/><Relationship Id="rId10" Type="http://schemas.openxmlformats.org/officeDocument/2006/relationships/hyperlink" Target="http://www.lenagold.ru/fon/but/sinkorcl01.jpg" TargetMode="External"/><Relationship Id="rId19" Type="http://schemas.openxmlformats.org/officeDocument/2006/relationships/hyperlink" Target="http://www.lenagold.ru/fon/clipart/o/odeg/odeg67.jpg" TargetMode="External"/><Relationship Id="rId4" Type="http://schemas.openxmlformats.org/officeDocument/2006/relationships/hyperlink" Target="http://www.lenagold.ru/fon/clipart/ja/jabl/kras/redapp063.jpg" TargetMode="External"/><Relationship Id="rId9" Type="http://schemas.openxmlformats.org/officeDocument/2006/relationships/hyperlink" Target="http://www.lenagold.ru/fon/but/razkorcl01.jpg" TargetMode="External"/><Relationship Id="rId14" Type="http://schemas.openxmlformats.org/officeDocument/2006/relationships/hyperlink" Target="http://www.lenagold.ru/fon/clipart/ch/chas/chas100.jpg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lenagold.ru/fon/clipart/v/volk/volk01.jpg" TargetMode="External"/><Relationship Id="rId13" Type="http://schemas.openxmlformats.org/officeDocument/2006/relationships/hyperlink" Target="http://www.lenagold.ru/fon/clipart/d/dom/domik212.jpg" TargetMode="External"/><Relationship Id="rId18" Type="http://schemas.openxmlformats.org/officeDocument/2006/relationships/hyperlink" Target="http://www.lenagold.ru/fon/clipart/b/body/bodypart39.jpg" TargetMode="External"/><Relationship Id="rId3" Type="http://schemas.openxmlformats.org/officeDocument/2006/relationships/hyperlink" Target="http://www.lenagold.ru/fon/clipart/k/kort/kartosh18.jpg" TargetMode="External"/><Relationship Id="rId21" Type="http://schemas.openxmlformats.org/officeDocument/2006/relationships/hyperlink" Target="http://www.lenagold.ru/fon/clipart/o/ovc/ovech09.jpg" TargetMode="External"/><Relationship Id="rId7" Type="http://schemas.openxmlformats.org/officeDocument/2006/relationships/hyperlink" Target="http://www.lenagold.ru/fon/clipart/k/klen/klen04.jpg" TargetMode="External"/><Relationship Id="rId12" Type="http://schemas.openxmlformats.org/officeDocument/2006/relationships/hyperlink" Target="http://www.lenagold.ru/fon/clipart/d/dom/domik194.jpg" TargetMode="External"/><Relationship Id="rId17" Type="http://schemas.openxmlformats.org/officeDocument/2006/relationships/hyperlink" Target="http://www.lenagold.ru/fon/clipart/u/utk/utka66.jpg" TargetMode="External"/><Relationship Id="rId2" Type="http://schemas.openxmlformats.org/officeDocument/2006/relationships/hyperlink" Target="http://www.lenagold.ru/fon/clipart/k/kort/kartosh27.jpg" TargetMode="External"/><Relationship Id="rId16" Type="http://schemas.openxmlformats.org/officeDocument/2006/relationships/hyperlink" Target="http://www.lenagold.ru/fon/clipart/l/lud/ludy92.jpg" TargetMode="External"/><Relationship Id="rId20" Type="http://schemas.openxmlformats.org/officeDocument/2006/relationships/hyperlink" Target="http://www.lenagold.ru/fon/clipart/m/mish/mysh158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lenagold.ru/fon/clipart/l/list/zel/list20.jpg" TargetMode="External"/><Relationship Id="rId11" Type="http://schemas.openxmlformats.org/officeDocument/2006/relationships/hyperlink" Target="http://www.lenagold.ru/fon/clipart/n/nog/nogik04.jpg" TargetMode="External"/><Relationship Id="rId24" Type="http://schemas.openxmlformats.org/officeDocument/2006/relationships/hyperlink" Target="http://www.e-xo.lv/images/products/892/large-72334016b25fd1b4a418de1a152fecc1.jpg" TargetMode="External"/><Relationship Id="rId5" Type="http://schemas.openxmlformats.org/officeDocument/2006/relationships/hyperlink" Target="http://www.lenagold.ru/fon/clipart/m/mlad/mald25.jpg" TargetMode="External"/><Relationship Id="rId15" Type="http://schemas.openxmlformats.org/officeDocument/2006/relationships/hyperlink" Target="http://www.lenagold.ru/fon/clipart/g/gen/gens402.jpg" TargetMode="External"/><Relationship Id="rId23" Type="http://schemas.openxmlformats.org/officeDocument/2006/relationships/hyperlink" Target="http://www.lenagold.ru/fon/clipart/o/olen/olen25.jpg" TargetMode="External"/><Relationship Id="rId10" Type="http://schemas.openxmlformats.org/officeDocument/2006/relationships/hyperlink" Target="http://www.lenagold.ru/fon/clipart/n/nog/nogik10.jpg" TargetMode="External"/><Relationship Id="rId19" Type="http://schemas.openxmlformats.org/officeDocument/2006/relationships/hyperlink" Target="http://www.lenagold.ru/fon/clipart/b/body/bodypart101.jpg" TargetMode="External"/><Relationship Id="rId4" Type="http://schemas.openxmlformats.org/officeDocument/2006/relationships/hyperlink" Target="http://www.lenagold.ru/fon/clipart/a/avto/tehno26.jpg" TargetMode="External"/><Relationship Id="rId9" Type="http://schemas.openxmlformats.org/officeDocument/2006/relationships/hyperlink" Target="http://www.lenagold.ru/fon/clipart/v/volk/volk02.jpg" TargetMode="External"/><Relationship Id="rId14" Type="http://schemas.openxmlformats.org/officeDocument/2006/relationships/hyperlink" Target="http://www.lenagold.ru/fon/clipart/m/mann/mann126.jpg" TargetMode="External"/><Relationship Id="rId22" Type="http://schemas.openxmlformats.org/officeDocument/2006/relationships/hyperlink" Target="http://www.lenagold.ru/fon/clipart/k/kow/korova16.jpg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11" Type="http://schemas.openxmlformats.org/officeDocument/2006/relationships/image" Target="../media/image36.jpeg"/><Relationship Id="rId5" Type="http://schemas.openxmlformats.org/officeDocument/2006/relationships/image" Target="../media/image30.jpeg"/><Relationship Id="rId10" Type="http://schemas.openxmlformats.org/officeDocument/2006/relationships/image" Target="../media/image35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38201"/>
            <a:ext cx="7772400" cy="1981200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Singular and Plural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733800"/>
            <a:ext cx="6248400" cy="609600"/>
          </a:xfrm>
        </p:spPr>
        <p:txBody>
          <a:bodyPr/>
          <a:lstStyle/>
          <a:p>
            <a:r>
              <a:rPr lang="en-US" b="1" dirty="0" smtClean="0">
                <a:solidFill>
                  <a:srgbClr val="6073FC"/>
                </a:solidFill>
                <a:latin typeface="Times New Roman" pitchFamily="18" charset="0"/>
                <a:cs typeface="Times New Roman" pitchFamily="18" charset="0"/>
              </a:rPr>
              <a:t>Author: </a:t>
            </a:r>
            <a:r>
              <a:rPr lang="en-US" b="1" dirty="0" err="1" smtClean="0">
                <a:solidFill>
                  <a:srgbClr val="6073FC"/>
                </a:solidFill>
                <a:latin typeface="Times New Roman" pitchFamily="18" charset="0"/>
                <a:cs typeface="Times New Roman" pitchFamily="18" charset="0"/>
              </a:rPr>
              <a:t>Yemeljanova</a:t>
            </a:r>
            <a:r>
              <a:rPr lang="en-US" b="1" dirty="0" smtClean="0">
                <a:solidFill>
                  <a:srgbClr val="6073FC"/>
                </a:solidFill>
                <a:latin typeface="Times New Roman" pitchFamily="18" charset="0"/>
                <a:cs typeface="Times New Roman" pitchFamily="18" charset="0"/>
              </a:rPr>
              <a:t> A. N.</a:t>
            </a:r>
            <a:endParaRPr lang="ru-RU" b="1" dirty="0">
              <a:solidFill>
                <a:srgbClr val="6073F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399" y="609601"/>
            <a:ext cx="8382001" cy="2215991"/>
          </a:xfrm>
          <a:prstGeom prst="rect">
            <a:avLst/>
          </a:prstGeom>
          <a:noFill/>
          <a:ln>
            <a:solidFill>
              <a:schemeClr val="tx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Решила выделиться еще одна группа существительных, которым так понравилось «щеголять» в форме множественного числа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 их называют только во множественном числе:</a:t>
            </a:r>
          </a:p>
          <a:p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Волна 2"/>
          <p:cNvSpPr/>
          <p:nvPr/>
        </p:nvSpPr>
        <p:spPr>
          <a:xfrm>
            <a:off x="457200" y="2133600"/>
            <a:ext cx="8382000" cy="4724400"/>
          </a:xfrm>
          <a:prstGeom prst="wave">
            <a:avLst>
              <a:gd name="adj1" fmla="val 12500"/>
              <a:gd name="adj2" fmla="val 370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spectacles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очки</a:t>
            </a:r>
            <a:endParaRPr lang="en-US" sz="24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trousers 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брюки</a:t>
            </a:r>
            <a:endParaRPr lang="en-US" sz="24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scissors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ножницы</a:t>
            </a:r>
            <a:endParaRPr lang="en-US" sz="24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shorts 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шорты</a:t>
            </a:r>
            <a:endParaRPr lang="en-US" sz="24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goods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товары, вещи</a:t>
            </a:r>
            <a:endParaRPr lang="en-US" sz="24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clothes 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одежда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23554" name="Picture 2" descr="http://www.lenagold.ru/fon/clipart/o/och/optika21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2000" y="2819400"/>
            <a:ext cx="1905000" cy="1714500"/>
          </a:xfrm>
          <a:prstGeom prst="rect">
            <a:avLst/>
          </a:prstGeom>
          <a:noFill/>
        </p:spPr>
      </p:pic>
      <p:pic>
        <p:nvPicPr>
          <p:cNvPr id="23556" name="Picture 4" descr="http://www.lenagold.ru/fon/clipart/o/odeg/odeg76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118" r="52941" b="46666"/>
          <a:stretch>
            <a:fillRect/>
          </a:stretch>
        </p:blipFill>
        <p:spPr bwMode="auto">
          <a:xfrm>
            <a:off x="-152400" y="4800600"/>
            <a:ext cx="1117600" cy="1915886"/>
          </a:xfrm>
          <a:prstGeom prst="rect">
            <a:avLst/>
          </a:prstGeom>
          <a:noFill/>
        </p:spPr>
      </p:pic>
      <p:pic>
        <p:nvPicPr>
          <p:cNvPr id="23558" name="Picture 6" descr="http://www.lenagold.ru/fon/clipart/o/odeg/odeg107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27596">
            <a:off x="7256551" y="3382617"/>
            <a:ext cx="1490133" cy="1341120"/>
          </a:xfrm>
          <a:prstGeom prst="rect">
            <a:avLst/>
          </a:prstGeom>
          <a:noFill/>
        </p:spPr>
      </p:pic>
      <p:pic>
        <p:nvPicPr>
          <p:cNvPr id="23560" name="Picture 8" descr="http://www.lenagold.ru/fon/clipart/o/odeg/odeg67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1800" y="5322570"/>
            <a:ext cx="2362200" cy="1535430"/>
          </a:xfrm>
          <a:prstGeom prst="rect">
            <a:avLst/>
          </a:prstGeom>
          <a:noFill/>
        </p:spPr>
      </p:pic>
      <p:pic>
        <p:nvPicPr>
          <p:cNvPr id="23562" name="Picture 10" descr="http://www.lenagold.ru/fon/clipart/n/nogn/nogn24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71600" y="4267200"/>
            <a:ext cx="1619250" cy="1714500"/>
          </a:xfrm>
          <a:prstGeom prst="rect">
            <a:avLst/>
          </a:prstGeom>
          <a:noFill/>
        </p:spPr>
      </p:pic>
      <p:pic>
        <p:nvPicPr>
          <p:cNvPr id="23564" name="Picture 12" descr="http://www.clipartbank.ru/watermark.php?i=16498"/>
          <p:cNvPicPr>
            <a:picLocks noChangeAspect="1" noChangeArrowheads="1"/>
          </p:cNvPicPr>
          <p:nvPr/>
        </p:nvPicPr>
        <p:blipFill>
          <a:blip r:embed="rId7"/>
          <a:srcRect b="42400"/>
          <a:stretch>
            <a:fillRect/>
          </a:stretch>
        </p:blipFill>
        <p:spPr bwMode="auto">
          <a:xfrm>
            <a:off x="2971800" y="5638800"/>
            <a:ext cx="2971800" cy="121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685800"/>
            <a:ext cx="32951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Let’s do some exercises.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1000" y="1295400"/>
            <a:ext cx="8382000" cy="5262979"/>
          </a:xfrm>
          <a:prstGeom prst="rect">
            <a:avLst/>
          </a:prstGeom>
          <a:noFill/>
          <a:ln>
            <a:solidFill>
              <a:schemeClr val="tx1">
                <a:lumMod val="75000"/>
              </a:schemeClr>
            </a:solidFill>
          </a:ln>
        </p:spPr>
        <p:txBody>
          <a:bodyPr wrap="square" numCol="2" rtlCol="0">
            <a:spAutoFit/>
          </a:bodyPr>
          <a:lstStyle/>
          <a:p>
            <a:pPr marL="342900" indent="-342900"/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Complete the words:</a:t>
            </a:r>
          </a:p>
          <a:p>
            <a:pPr marL="342900" indent="-342900"/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an apple – two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appl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 marL="342900" indent="-342900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a plum – three plum…   </a:t>
            </a:r>
          </a:p>
          <a:p>
            <a:pPr marL="342900" indent="-342900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a banana – four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banan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 marL="342900" indent="-342900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a fox – two fox….</a:t>
            </a:r>
          </a:p>
          <a:p>
            <a:pPr marL="342900" indent="-342900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a bus – a lot of bus…</a:t>
            </a:r>
          </a:p>
          <a:p>
            <a:pPr marL="342900" indent="-342900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a hero – two her…</a:t>
            </a:r>
          </a:p>
          <a:p>
            <a:pPr marL="342900" indent="-342900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a leaf – autumn lea…</a:t>
            </a:r>
          </a:p>
          <a:p>
            <a:pPr marL="342900" indent="-342900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a baby –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bab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 marL="342900" indent="-342900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 marL="342900" indent="-342900"/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a lady – two lad…</a:t>
            </a:r>
          </a:p>
          <a:p>
            <a:pPr marL="342900" indent="-34290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a city – ancient cit…</a:t>
            </a:r>
          </a:p>
          <a:p>
            <a:pPr marL="342900" indent="-34290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a woman – two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wom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 marL="342900" indent="-34290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a story – funny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stor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 marL="342900" indent="-34290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a key – golden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ke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 marL="342900" indent="-34290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a tomato – red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tomat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 marL="342900" indent="-34290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a foot – two f…</a:t>
            </a:r>
          </a:p>
          <a:p>
            <a:pPr marL="342900" indent="-34290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a loaf – two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loa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….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1447801"/>
            <a:ext cx="8305800" cy="4893647"/>
          </a:xfrm>
          <a:prstGeom prst="rect">
            <a:avLst/>
          </a:prstGeom>
          <a:noFill/>
          <a:ln>
            <a:solidFill>
              <a:srgbClr val="1A1AA6"/>
            </a:solidFill>
          </a:ln>
        </p:spPr>
        <p:txBody>
          <a:bodyPr wrap="square" numCol="2" rtlCol="0">
            <a:spAutoFit/>
          </a:bodyPr>
          <a:lstStyle/>
          <a:p>
            <a:pPr marL="342900" indent="-342900"/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an apple – two apple</a:t>
            </a:r>
            <a:r>
              <a:rPr lang="en-US" sz="2400" b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s</a:t>
            </a:r>
          </a:p>
          <a:p>
            <a:pPr marL="342900" indent="-34290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a plum – three plum</a:t>
            </a:r>
            <a:r>
              <a:rPr lang="en-US" sz="2400" b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marL="342900" indent="-34290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a banana – four banan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400" b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endParaRPr lang="en-US" sz="2400" b="1" dirty="0" smtClean="0">
              <a:solidFill>
                <a:srgbClr val="1A1AA6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a fox – two fox</a:t>
            </a:r>
            <a:r>
              <a:rPr lang="en-US" sz="2400" b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es</a:t>
            </a:r>
          </a:p>
          <a:p>
            <a:pPr marL="342900" indent="-34290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a bus – a lot of bus</a:t>
            </a:r>
            <a:r>
              <a:rPr lang="en-US" sz="2400" b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es</a:t>
            </a:r>
          </a:p>
          <a:p>
            <a:pPr marL="342900" indent="-34290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a hero – two hero</a:t>
            </a:r>
            <a:r>
              <a:rPr lang="en-US" sz="2400" b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es</a:t>
            </a:r>
          </a:p>
          <a:p>
            <a:pPr marL="342900" indent="-34290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a leaf – autumn lea</a:t>
            </a:r>
            <a:r>
              <a:rPr lang="en-US" sz="2400" b="1" u="sng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2400" b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es</a:t>
            </a:r>
          </a:p>
          <a:p>
            <a:pPr marL="342900" indent="-34290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a baby – bab</a:t>
            </a:r>
            <a:r>
              <a:rPr lang="en-US" sz="2400" b="1" u="sng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400" b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es</a:t>
            </a:r>
            <a:endParaRPr lang="en-US" sz="2400" b="1" dirty="0" smtClean="0">
              <a:solidFill>
                <a:srgbClr val="1A1AA6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 marL="342900" indent="-342900"/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a lady – two lad</a:t>
            </a:r>
            <a:r>
              <a:rPr lang="en-US" sz="2400" b="1" u="sng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400" b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es</a:t>
            </a:r>
          </a:p>
          <a:p>
            <a:pPr marL="342900" indent="-34290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a city – ancient cit</a:t>
            </a:r>
            <a:r>
              <a:rPr lang="en-US" sz="2400" b="1" u="sng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400" b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es</a:t>
            </a:r>
          </a:p>
          <a:p>
            <a:pPr marL="342900" indent="-34290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a woman – two wom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en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a story – funny stor</a:t>
            </a:r>
            <a:r>
              <a:rPr lang="en-US" sz="2400" b="1" u="sng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400" b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es</a:t>
            </a:r>
            <a:endParaRPr lang="en-US" sz="2400" b="1" dirty="0" smtClean="0">
              <a:solidFill>
                <a:srgbClr val="1A1AA6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a key – golden ke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2400" b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endParaRPr lang="en-US" sz="2400" b="1" dirty="0" smtClean="0">
              <a:solidFill>
                <a:srgbClr val="1A1AA6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a tomato – red tomat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400" b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es</a:t>
            </a:r>
            <a:endParaRPr lang="en-US" sz="2400" b="1" dirty="0" smtClean="0">
              <a:solidFill>
                <a:srgbClr val="1A1AA6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a foot – two feet</a:t>
            </a:r>
          </a:p>
          <a:p>
            <a:pPr marL="342900" indent="-34290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a loaf – two loa</a:t>
            </a:r>
            <a:r>
              <a:rPr lang="en-US" sz="2400" b="1" u="sng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2400" b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es</a:t>
            </a:r>
            <a:endParaRPr lang="en-US" sz="2400" b="1" dirty="0" smtClean="0">
              <a:solidFill>
                <a:srgbClr val="1A1AA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71600" y="685800"/>
            <a:ext cx="624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 smtClean="0">
                <a:latin typeface="Times New Roman" pitchFamily="18" charset="0"/>
                <a:cs typeface="Times New Roman" pitchFamily="18" charset="0"/>
              </a:rPr>
              <a:t>Check yourself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685800"/>
            <a:ext cx="784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Использованные ресурсы</a:t>
            </a:r>
          </a:p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81000" y="1066800"/>
            <a:ext cx="8226804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/>
              </a:rPr>
              <a:t>http://www.lenagold.ru/fon/clipart/o/och/optika21.jpg</a:t>
            </a:r>
            <a:endParaRPr lang="ru-RU" dirty="0" smtClean="0"/>
          </a:p>
          <a:p>
            <a:r>
              <a:rPr lang="ru-RU" u="sng" dirty="0">
                <a:hlinkClick r:id="rId3"/>
              </a:rPr>
              <a:t>http://www.lenagold.ru/fon/clipart/ja/jabl/kras/redapp108.jpg</a:t>
            </a:r>
            <a:r>
              <a:rPr lang="ru-RU" dirty="0"/>
              <a:t> </a:t>
            </a:r>
          </a:p>
          <a:p>
            <a:r>
              <a:rPr lang="ru-RU" u="sng" dirty="0">
                <a:hlinkClick r:id="rId4"/>
              </a:rPr>
              <a:t>http://www.lenagold.ru/fon/clipart/ja/jabl/kras/redapp063.jpg</a:t>
            </a:r>
            <a:r>
              <a:rPr lang="ru-RU" dirty="0"/>
              <a:t> </a:t>
            </a:r>
          </a:p>
          <a:p>
            <a:r>
              <a:rPr lang="ru-RU" u="sng" dirty="0">
                <a:hlinkClick r:id="rId5"/>
              </a:rPr>
              <a:t>http://www.lenagold.ru/fon/clipart/ja/jabl/kras/redapp056.jpg</a:t>
            </a:r>
            <a:r>
              <a:rPr lang="ru-RU" dirty="0"/>
              <a:t> </a:t>
            </a:r>
          </a:p>
          <a:p>
            <a:r>
              <a:rPr lang="ru-RU" u="sng" dirty="0">
                <a:hlinkClick r:id="rId6"/>
              </a:rPr>
              <a:t>http://www.lenagold.ru/fon/clipart/r/ruch/ruchk42.jpg</a:t>
            </a:r>
            <a:r>
              <a:rPr lang="ru-RU" dirty="0"/>
              <a:t> </a:t>
            </a:r>
          </a:p>
          <a:p>
            <a:r>
              <a:rPr lang="ru-RU" u="sng" dirty="0">
                <a:hlinkClick r:id="rId7"/>
              </a:rPr>
              <a:t>http://www.lenagold.ru/fon/clipart/r/ruch/ruchk16.jpg</a:t>
            </a:r>
            <a:r>
              <a:rPr lang="ru-RU" dirty="0"/>
              <a:t> </a:t>
            </a:r>
          </a:p>
          <a:p>
            <a:r>
              <a:rPr lang="ru-RU" u="sng" dirty="0">
                <a:hlinkClick r:id="rId8"/>
              </a:rPr>
              <a:t>http://www.lenagold.ru/fon/clipart/k/knig/kniga52.jpg</a:t>
            </a:r>
            <a:r>
              <a:rPr lang="ru-RU" dirty="0"/>
              <a:t> </a:t>
            </a:r>
          </a:p>
          <a:p>
            <a:r>
              <a:rPr lang="ru-RU" u="sng" dirty="0">
                <a:hlinkClick r:id="rId8"/>
              </a:rPr>
              <a:t>http://www.lenagold.ru/fon/clipart/k/knig/kniga52.jpg</a:t>
            </a:r>
            <a:r>
              <a:rPr lang="ru-RU" dirty="0"/>
              <a:t> </a:t>
            </a:r>
          </a:p>
          <a:p>
            <a:r>
              <a:rPr lang="ru-RU" u="sng" dirty="0">
                <a:hlinkClick r:id="rId9"/>
              </a:rPr>
              <a:t>http://www.lenagold.ru/fon/but/razkorcl01.jpg</a:t>
            </a:r>
            <a:r>
              <a:rPr lang="ru-RU" dirty="0"/>
              <a:t> </a:t>
            </a:r>
          </a:p>
          <a:p>
            <a:r>
              <a:rPr lang="ru-RU" u="sng" dirty="0">
                <a:hlinkClick r:id="rId10"/>
              </a:rPr>
              <a:t>http://www.lenagold.ru/fon/but/sinkorcl01.jpg</a:t>
            </a:r>
            <a:endParaRPr lang="ru-RU" dirty="0"/>
          </a:p>
          <a:p>
            <a:r>
              <a:rPr lang="ru-RU" u="sng" dirty="0">
                <a:hlinkClick r:id="rId11"/>
              </a:rPr>
              <a:t>http://www.lenagold.ru/fon/clipart/r/ryb/ribka323.jpg</a:t>
            </a:r>
            <a:r>
              <a:rPr lang="ru-RU" dirty="0"/>
              <a:t> </a:t>
            </a:r>
          </a:p>
          <a:p>
            <a:r>
              <a:rPr lang="ru-RU" u="sng" dirty="0">
                <a:hlinkClick r:id="rId12"/>
              </a:rPr>
              <a:t>http://www.lenagold.ru/fon/clipart/ch/chas/chas12.jpg</a:t>
            </a:r>
            <a:r>
              <a:rPr lang="ru-RU" dirty="0"/>
              <a:t> </a:t>
            </a:r>
          </a:p>
          <a:p>
            <a:r>
              <a:rPr lang="ru-RU" u="sng" dirty="0">
                <a:hlinkClick r:id="rId13"/>
              </a:rPr>
              <a:t>http://www.lenagold.ru/fon/clipart/ch/chas/chas109.jpg</a:t>
            </a:r>
            <a:r>
              <a:rPr lang="ru-RU" dirty="0"/>
              <a:t>  </a:t>
            </a:r>
          </a:p>
          <a:p>
            <a:r>
              <a:rPr lang="ru-RU" u="sng" dirty="0">
                <a:hlinkClick r:id="rId14"/>
              </a:rPr>
              <a:t>http://www.lenagold.ru/fon/clipart/ch/chas/chas100.jpg</a:t>
            </a:r>
            <a:r>
              <a:rPr lang="ru-RU" dirty="0"/>
              <a:t> </a:t>
            </a:r>
          </a:p>
          <a:p>
            <a:r>
              <a:rPr lang="ru-RU" u="sng" dirty="0">
                <a:hlinkClick r:id="rId15"/>
              </a:rPr>
              <a:t>http://www.lenagold.ru/fon/clipart/p/pomid/pomid75.jpg</a:t>
            </a:r>
            <a:r>
              <a:rPr lang="ru-RU" dirty="0"/>
              <a:t> </a:t>
            </a:r>
          </a:p>
          <a:p>
            <a:r>
              <a:rPr lang="ru-RU" u="sng" dirty="0">
                <a:hlinkClick r:id="rId16"/>
              </a:rPr>
              <a:t>http://www.lenagold.ru/fon/clipart/p/pomid/pomid66.jpg</a:t>
            </a:r>
            <a:r>
              <a:rPr lang="ru-RU" dirty="0"/>
              <a:t> </a:t>
            </a:r>
            <a:endParaRPr lang="ru-RU" dirty="0" smtClean="0"/>
          </a:p>
          <a:p>
            <a:r>
              <a:rPr lang="en-US" dirty="0" smtClean="0">
                <a:hlinkClick r:id="rId17"/>
              </a:rPr>
              <a:t>http://www.lenagold.ru/fon/clipart/o/odeg/odeg76.jpg</a:t>
            </a:r>
            <a:endParaRPr lang="ru-RU" dirty="0" smtClean="0"/>
          </a:p>
          <a:p>
            <a:r>
              <a:rPr lang="en-US" dirty="0" smtClean="0">
                <a:hlinkClick r:id="rId18"/>
              </a:rPr>
              <a:t>http://www.lenagold.ru/fon/clipart/o/odeg/odeg107.jpg</a:t>
            </a:r>
            <a:endParaRPr lang="ru-RU" dirty="0" smtClean="0"/>
          </a:p>
          <a:p>
            <a:r>
              <a:rPr lang="en-US" dirty="0" smtClean="0">
                <a:hlinkClick r:id="rId19"/>
              </a:rPr>
              <a:t>http://www.lenagold.ru/fon/clipart/o/odeg/odeg67.jpg</a:t>
            </a:r>
            <a:endParaRPr lang="ru-RU" dirty="0" smtClean="0"/>
          </a:p>
          <a:p>
            <a:r>
              <a:rPr lang="en-US" dirty="0" smtClean="0">
                <a:hlinkClick r:id="rId20"/>
              </a:rPr>
              <a:t>http://www.lenagold.ru/fon/clipart/n/nogn/nogn24.jpg</a:t>
            </a:r>
            <a:endParaRPr lang="ru-RU" dirty="0" smtClean="0"/>
          </a:p>
          <a:p>
            <a:r>
              <a:rPr lang="en-US" dirty="0" smtClean="0">
                <a:hlinkClick r:id="rId21"/>
              </a:rPr>
              <a:t>http://www.clipartbank.ru/watermark.php?i=16498</a:t>
            </a:r>
            <a:r>
              <a:rPr lang="ru-RU" dirty="0" smtClean="0"/>
              <a:t> 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228600"/>
            <a:ext cx="8763000" cy="9184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/>
              </a:rPr>
              <a:t>http://www.lenagold.ru/fon/clipart/k/kort/kartosh27.jpg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http://www.lenagold.ru/fon/clipart/k/kort/kartosh18.jpg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http://www.lenagold.ru/fon/clipart/a/avto/tehno26.jpg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http://www.lenagold.ru/fon/clipart/m/mlad/mald25.jpg</a:t>
            </a:r>
            <a:endParaRPr lang="en-US" dirty="0" smtClean="0"/>
          </a:p>
          <a:p>
            <a:r>
              <a:rPr lang="en-US" dirty="0" smtClean="0">
                <a:hlinkClick r:id="rId6"/>
              </a:rPr>
              <a:t>http://www.lenagold.ru/fon/clipart/l/list/zel/list20.jpg</a:t>
            </a:r>
            <a:endParaRPr lang="en-US" dirty="0" smtClean="0"/>
          </a:p>
          <a:p>
            <a:r>
              <a:rPr lang="en-US" dirty="0" smtClean="0">
                <a:hlinkClick r:id="rId7"/>
              </a:rPr>
              <a:t>http://www.lenagold.ru/fon/clipart/k/klen/klen04.jpg</a:t>
            </a:r>
            <a:endParaRPr lang="en-US" dirty="0" smtClean="0"/>
          </a:p>
          <a:p>
            <a:r>
              <a:rPr lang="en-US" dirty="0" smtClean="0">
                <a:hlinkClick r:id="rId8"/>
              </a:rPr>
              <a:t>http://www.lenagold.ru/fon/clipart/v/volk/volk01.jpg</a:t>
            </a:r>
            <a:endParaRPr lang="en-US" dirty="0" smtClean="0"/>
          </a:p>
          <a:p>
            <a:r>
              <a:rPr lang="en-US" dirty="0" smtClean="0">
                <a:hlinkClick r:id="rId9"/>
              </a:rPr>
              <a:t>http://www.lenagold.ru/fon/clipart/v/volk/volk02.jpg</a:t>
            </a:r>
            <a:endParaRPr lang="en-US" dirty="0" smtClean="0"/>
          </a:p>
          <a:p>
            <a:r>
              <a:rPr lang="en-US" dirty="0" smtClean="0">
                <a:hlinkClick r:id="rId10"/>
              </a:rPr>
              <a:t>http://www.lenagold.ru/fon/clipart/n/nog/nogik10.jpg</a:t>
            </a:r>
            <a:endParaRPr lang="en-US" dirty="0" smtClean="0"/>
          </a:p>
          <a:p>
            <a:r>
              <a:rPr lang="en-US" dirty="0" smtClean="0">
                <a:hlinkClick r:id="rId11"/>
              </a:rPr>
              <a:t>http://www.lenagold.ru/fon/clipart/n/nog/nogik04.jpg</a:t>
            </a:r>
            <a:endParaRPr lang="en-US" dirty="0" smtClean="0"/>
          </a:p>
          <a:p>
            <a:r>
              <a:rPr lang="en-US" dirty="0" smtClean="0">
                <a:hlinkClick r:id="rId12"/>
              </a:rPr>
              <a:t>http://www.lenagold.ru/fon/clipart/d/dom/domik194.jpg</a:t>
            </a:r>
            <a:endParaRPr lang="en-US" dirty="0" smtClean="0"/>
          </a:p>
          <a:p>
            <a:r>
              <a:rPr lang="en-US" dirty="0" smtClean="0">
                <a:hlinkClick r:id="rId13"/>
              </a:rPr>
              <a:t>http://www.lenagold.ru/fon/clipart/d/dom/domik212.jpg</a:t>
            </a:r>
            <a:endParaRPr lang="en-US" dirty="0" smtClean="0"/>
          </a:p>
          <a:p>
            <a:r>
              <a:rPr lang="en-US" dirty="0" smtClean="0">
                <a:hlinkClick r:id="rId14"/>
              </a:rPr>
              <a:t>http://www.lenagold.ru/fon/clipart/m/mann/mann126.jpg</a:t>
            </a:r>
            <a:endParaRPr lang="en-US" dirty="0" smtClean="0"/>
          </a:p>
          <a:p>
            <a:r>
              <a:rPr lang="en-US" dirty="0" smtClean="0">
                <a:hlinkClick r:id="rId15"/>
              </a:rPr>
              <a:t>http://www.lenagold.ru/fon/clipart/g/gen/gens402.jpg</a:t>
            </a:r>
            <a:endParaRPr lang="en-US" dirty="0" smtClean="0"/>
          </a:p>
          <a:p>
            <a:r>
              <a:rPr lang="en-US" dirty="0" smtClean="0">
                <a:hlinkClick r:id="rId16"/>
              </a:rPr>
              <a:t>http://www.lenagold.ru/fon/clipart/l/lud/ludy92.jpg</a:t>
            </a:r>
            <a:endParaRPr lang="en-US" dirty="0" smtClean="0"/>
          </a:p>
          <a:p>
            <a:r>
              <a:rPr lang="en-US" dirty="0" smtClean="0">
                <a:hlinkClick r:id="rId17"/>
              </a:rPr>
              <a:t>http://www.lenagold.ru/fon/clipart/u/utk/utka66.jpg</a:t>
            </a:r>
            <a:endParaRPr lang="en-US" dirty="0" smtClean="0"/>
          </a:p>
          <a:p>
            <a:r>
              <a:rPr lang="en-US" dirty="0" smtClean="0">
                <a:hlinkClick r:id="rId18"/>
              </a:rPr>
              <a:t>http://www.lenagold.ru/fon/clipart/b/body/bodypart39.jpg</a:t>
            </a:r>
            <a:endParaRPr lang="en-US" dirty="0" smtClean="0"/>
          </a:p>
          <a:p>
            <a:r>
              <a:rPr lang="en-US" dirty="0" smtClean="0">
                <a:hlinkClick r:id="rId19"/>
              </a:rPr>
              <a:t>http://www.lenagold.ru/fon/clipart/b/body/bodypart101.jpg</a:t>
            </a:r>
            <a:endParaRPr lang="en-US" dirty="0" smtClean="0"/>
          </a:p>
          <a:p>
            <a:r>
              <a:rPr lang="en-US" dirty="0" smtClean="0">
                <a:hlinkClick r:id="rId20"/>
              </a:rPr>
              <a:t>http://www.lenagold.ru/fon/clipart/m/mish/mysh158.jpg</a:t>
            </a:r>
            <a:endParaRPr lang="en-US" dirty="0" smtClean="0"/>
          </a:p>
          <a:p>
            <a:r>
              <a:rPr lang="en-US" dirty="0" smtClean="0">
                <a:hlinkClick r:id="rId21"/>
              </a:rPr>
              <a:t>http://www.lenagold.ru/fon/clipart/o/ovc/ovech09.jpg</a:t>
            </a:r>
            <a:endParaRPr lang="en-US" dirty="0" smtClean="0"/>
          </a:p>
          <a:p>
            <a:r>
              <a:rPr lang="en-US" dirty="0" smtClean="0">
                <a:hlinkClick r:id="rId22"/>
              </a:rPr>
              <a:t>http://www.lenagold.ru/fon/clipart/k/kow/korova16.jpg</a:t>
            </a:r>
            <a:r>
              <a:rPr lang="en-US" dirty="0" smtClean="0"/>
              <a:t> </a:t>
            </a:r>
            <a:r>
              <a:rPr lang="en-US" dirty="0" smtClean="0">
                <a:hlinkClick r:id="rId23"/>
              </a:rPr>
              <a:t>http://www.lenagold.ru/fon/clipart/o/olen/olen25.jpg</a:t>
            </a:r>
            <a:endParaRPr lang="en-US" dirty="0" smtClean="0"/>
          </a:p>
          <a:p>
            <a:r>
              <a:rPr lang="en-US" dirty="0" smtClean="0">
                <a:hlinkClick r:id="rId24"/>
              </a:rPr>
              <a:t>http://www.e-xo.lv/images/products/892/large-72334016b25fd1b4a418de1a152fecc1.jpg</a:t>
            </a:r>
            <a:r>
              <a:rPr lang="en-US" dirty="0" smtClean="0"/>
              <a:t> </a:t>
            </a:r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23248" y="1981200"/>
            <a:ext cx="59443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Good luck!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457200"/>
            <a:ext cx="81534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английском языке, как и в русском, есть два числа – единственное (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Singular)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 множественное (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Plural).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Блок-схема: документ 2"/>
          <p:cNvSpPr/>
          <p:nvPr/>
        </p:nvSpPr>
        <p:spPr>
          <a:xfrm>
            <a:off x="609600" y="1447800"/>
            <a:ext cx="3352800" cy="3886200"/>
          </a:xfrm>
          <a:prstGeom prst="flowChartDocumen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Форма единственного числа служит для обозначения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ОДНОГО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предмета: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an apple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(яблоко),</a:t>
            </a:r>
          </a:p>
          <a:p>
            <a:pPr algn="ct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a pen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ручка)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Блок-схема: документ 3"/>
          <p:cNvSpPr/>
          <p:nvPr/>
        </p:nvSpPr>
        <p:spPr>
          <a:xfrm>
            <a:off x="5181600" y="1447800"/>
            <a:ext cx="3352800" cy="3810000"/>
          </a:xfrm>
          <a:prstGeom prst="flowChartDocumen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Форма множественного числа служит для обозначения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ДВУХ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БОЛЕЕ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предметов, которых можно считать по количеству: </a:t>
            </a:r>
          </a:p>
          <a:p>
            <a:pPr algn="ctr"/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apples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яблоки),</a:t>
            </a:r>
          </a:p>
          <a:p>
            <a:pPr algn="ct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pens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(ручки)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ручка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5257800"/>
            <a:ext cx="1617133" cy="1455420"/>
          </a:xfrm>
          <a:prstGeom prst="rect">
            <a:avLst/>
          </a:prstGeom>
        </p:spPr>
      </p:pic>
      <p:pic>
        <p:nvPicPr>
          <p:cNvPr id="8" name="Рисунок 7" descr="ручки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62400" y="5207000"/>
            <a:ext cx="2540000" cy="1651000"/>
          </a:xfrm>
          <a:prstGeom prst="rect">
            <a:avLst/>
          </a:prstGeom>
        </p:spPr>
      </p:pic>
      <p:pic>
        <p:nvPicPr>
          <p:cNvPr id="9" name="Рисунок 8" descr="яблоко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28800" y="4648200"/>
            <a:ext cx="1943100" cy="2057400"/>
          </a:xfrm>
          <a:prstGeom prst="rect">
            <a:avLst/>
          </a:prstGeom>
        </p:spPr>
      </p:pic>
      <p:pic>
        <p:nvPicPr>
          <p:cNvPr id="10" name="Рисунок 9" descr="яблоки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19333" y="4495800"/>
            <a:ext cx="2624667" cy="236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685800"/>
            <a:ext cx="7981993" cy="3785652"/>
          </a:xfrm>
          <a:prstGeom prst="rect">
            <a:avLst/>
          </a:prstGeom>
          <a:noFill/>
          <a:ln>
            <a:solidFill>
              <a:schemeClr val="tx1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русском языке вы, не задумываясь, напишете: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400" b="1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r>
              <a:rPr lang="ru-RU" sz="2400" b="1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книга – </a:t>
            </a:r>
            <a:r>
              <a:rPr lang="ru-RU" sz="2400" b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книги</a:t>
            </a:r>
            <a:r>
              <a:rPr lang="ru-RU" sz="2400" b="1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b="1" dirty="0" smtClean="0">
              <a:solidFill>
                <a:schemeClr val="tx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r>
              <a:rPr lang="ru-RU" sz="2400" b="1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спичка – </a:t>
            </a:r>
            <a:r>
              <a:rPr lang="ru-RU" sz="2400" b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спички,</a:t>
            </a:r>
            <a:endParaRPr lang="en-US" sz="2400" b="1" dirty="0" smtClean="0">
              <a:solidFill>
                <a:srgbClr val="1A1AA6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  в английском </a:t>
            </a:r>
            <a:r>
              <a:rPr lang="ru-RU" sz="2400" b="1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языке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чаще всего добавите  </a:t>
            </a:r>
            <a:r>
              <a:rPr lang="ru-RU" sz="2400" b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b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ru-RU" sz="2400" b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2400" b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ES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en-US" sz="2400" b="1" dirty="0" smtClean="0">
              <a:solidFill>
                <a:schemeClr val="tx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a book – </a:t>
            </a:r>
            <a:r>
              <a:rPr lang="en-US" sz="2400" b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books</a:t>
            </a:r>
            <a:r>
              <a:rPr lang="en-US" sz="2400" b="1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400" b="1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a match – </a:t>
            </a:r>
            <a:r>
              <a:rPr lang="en-US" sz="2400" b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matches</a:t>
            </a:r>
          </a:p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2" name="Picture 2" descr="http://www.e-xo.lv/images/products/892/large-72334016b25fd1b4a418de1a152fecc1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81400" y="4648200"/>
            <a:ext cx="2286000" cy="1524001"/>
          </a:xfrm>
          <a:prstGeom prst="rect">
            <a:avLst/>
          </a:prstGeom>
          <a:noFill/>
        </p:spPr>
      </p:pic>
      <p:pic>
        <p:nvPicPr>
          <p:cNvPr id="4" name="Рисунок 3" descr="книга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5400" y="3048000"/>
            <a:ext cx="1308100" cy="1385047"/>
          </a:xfrm>
          <a:prstGeom prst="rect">
            <a:avLst/>
          </a:prstGeom>
        </p:spPr>
      </p:pic>
      <p:pic>
        <p:nvPicPr>
          <p:cNvPr id="5" name="Рисунок 4" descr="книги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29400" y="3048000"/>
            <a:ext cx="1676400" cy="1508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381000"/>
            <a:ext cx="7924800" cy="19389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 тем словам, которые «шипят» и «свистят» на конце, т. е. оканчиваются на </a:t>
            </a:r>
            <a:r>
              <a:rPr lang="en-US" sz="2400" b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– S, -SS, -X, -SH, -CH, -TCH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прибавляют всегда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2400" b="1" u="sng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ES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en-US" sz="2400" b="1" u="sng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u="sng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Волна 2"/>
          <p:cNvSpPr/>
          <p:nvPr/>
        </p:nvSpPr>
        <p:spPr>
          <a:xfrm>
            <a:off x="838200" y="1600200"/>
            <a:ext cx="7848600" cy="5029200"/>
          </a:xfrm>
          <a:prstGeom prst="wav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a bu</a:t>
            </a:r>
            <a:r>
              <a:rPr lang="en-US" sz="2400" b="1" i="1" u="sng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sh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– bush</a:t>
            </a:r>
            <a:r>
              <a:rPr lang="en-US" sz="2400" b="1" i="1" u="sng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es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куст –кусты)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sz="2400" b="1" i="1" u="sng" dirty="0" smtClean="0">
              <a:solidFill>
                <a:srgbClr val="1A1AA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a bo</a:t>
            </a:r>
            <a:r>
              <a:rPr lang="en-US" sz="2400" b="1" i="1" u="sng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– box</a:t>
            </a:r>
            <a:r>
              <a:rPr lang="en-US" sz="2400" b="1" i="1" u="sng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es</a:t>
            </a:r>
            <a:r>
              <a:rPr lang="ru-RU" sz="2400" b="1" i="1" dirty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(коробка –коробки),</a:t>
            </a:r>
            <a:endParaRPr lang="en-US" sz="2400" b="1" i="1" dirty="0" smtClean="0">
              <a:solidFill>
                <a:srgbClr val="1A1AA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a ben</a:t>
            </a:r>
            <a:r>
              <a:rPr lang="en-US" sz="2400" b="1" i="1" u="sng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– bench</a:t>
            </a:r>
            <a:r>
              <a:rPr lang="en-US" sz="2400" b="1" i="1" u="sng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es</a:t>
            </a:r>
            <a:r>
              <a:rPr lang="ru-RU" sz="2400" b="1" i="1" dirty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(скамейка – скамейки)</a:t>
            </a:r>
            <a:r>
              <a:rPr lang="ru-RU" sz="2400" b="1" i="1" dirty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ru-RU" sz="2400" b="1" i="1" dirty="0" smtClean="0">
              <a:solidFill>
                <a:srgbClr val="1A1AA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a cla</a:t>
            </a:r>
            <a:r>
              <a:rPr lang="en-US" sz="2400" b="1" i="1" u="sng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ss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– class</a:t>
            </a:r>
            <a:r>
              <a:rPr lang="en-US" sz="2400" b="1" i="1" u="sng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es</a:t>
            </a:r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(класс – классы)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/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a wa</a:t>
            </a:r>
            <a:r>
              <a:rPr lang="en-US" sz="2400" b="1" i="1" u="sng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tch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– watch</a:t>
            </a:r>
            <a:r>
              <a:rPr lang="en-US" sz="2400" b="1" i="1" u="sng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es</a:t>
            </a:r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(часы – </a:t>
            </a:r>
            <a:r>
              <a:rPr lang="ru-RU" sz="2400" b="1" i="1" dirty="0" err="1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часы</a:t>
            </a:r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a walru</a:t>
            </a:r>
            <a:r>
              <a:rPr lang="en-US" sz="2400" b="1" i="1" u="sng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– walrus</a:t>
            </a:r>
            <a:r>
              <a:rPr lang="en-US" sz="2400" b="1" i="1" u="sng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es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(морж – моржи).</a:t>
            </a:r>
            <a:endParaRPr lang="en-US" sz="2400" b="1" i="1" dirty="0" smtClean="0">
              <a:solidFill>
                <a:srgbClr val="1A1AA6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b="1" i="1" dirty="0" smtClean="0">
              <a:solidFill>
                <a:srgbClr val="1A1AA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коробка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1828800"/>
            <a:ext cx="1524000" cy="1524000"/>
          </a:xfrm>
          <a:prstGeom prst="rect">
            <a:avLst/>
          </a:prstGeom>
        </p:spPr>
      </p:pic>
      <p:pic>
        <p:nvPicPr>
          <p:cNvPr id="7" name="Рисунок 6" descr="коробки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62800" y="1524000"/>
            <a:ext cx="1752600" cy="1524000"/>
          </a:xfrm>
          <a:prstGeom prst="rect">
            <a:avLst/>
          </a:prstGeom>
        </p:spPr>
      </p:pic>
      <p:pic>
        <p:nvPicPr>
          <p:cNvPr id="8" name="Рисунок 7" descr="часы наруч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5333" y="3352800"/>
            <a:ext cx="1608667" cy="1447800"/>
          </a:xfrm>
          <a:prstGeom prst="rect">
            <a:avLst/>
          </a:prstGeom>
        </p:spPr>
      </p:pic>
      <p:pic>
        <p:nvPicPr>
          <p:cNvPr id="9" name="Рисунок 8" descr="часы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797958">
            <a:off x="-124947" y="3332001"/>
            <a:ext cx="1511300" cy="1467425"/>
          </a:xfrm>
          <a:prstGeom prst="rect">
            <a:avLst/>
          </a:prstGeom>
        </p:spPr>
      </p:pic>
      <p:pic>
        <p:nvPicPr>
          <p:cNvPr id="11" name="Рисунок 10" descr="морские обитатели морж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589020"/>
            <a:ext cx="3632200" cy="3268980"/>
          </a:xfrm>
          <a:prstGeom prst="rect">
            <a:avLst/>
          </a:prstGeom>
        </p:spPr>
      </p:pic>
      <p:pic>
        <p:nvPicPr>
          <p:cNvPr id="12" name="Рисунок 11" descr="морские обитатели морж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56200" y="4267200"/>
            <a:ext cx="3987800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457200"/>
            <a:ext cx="8153399" cy="2308324"/>
          </a:xfrm>
          <a:prstGeom prst="rect">
            <a:avLst/>
          </a:prstGeom>
          <a:noFill/>
          <a:ln>
            <a:solidFill>
              <a:schemeClr val="tx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Слова, которые в единственном числе оканчиваются на </a:t>
            </a:r>
            <a:r>
              <a:rPr lang="en-US" sz="2400" b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2400" b="1" u="sng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во множественном числе имеют окончание </a:t>
            </a:r>
            <a:r>
              <a:rPr lang="en-US" sz="2400" b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2400" b="1" u="sng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ES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                               a tomat</a:t>
            </a:r>
            <a:r>
              <a:rPr lang="en-US" sz="2400" b="1" i="1" u="sng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o 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– tomato</a:t>
            </a:r>
            <a:r>
              <a:rPr lang="en-US" sz="2400" b="1" i="1" u="sng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es</a:t>
            </a:r>
            <a:endParaRPr lang="en-US" sz="2400" b="1" i="1" dirty="0" smtClean="0">
              <a:solidFill>
                <a:srgbClr val="1A1AA6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                               a potat</a:t>
            </a:r>
            <a:r>
              <a:rPr lang="en-US" sz="2400" b="1" i="1" u="sng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o 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– potato</a:t>
            </a:r>
            <a:r>
              <a:rPr lang="en-US" sz="2400" b="1" i="1" u="sng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es</a:t>
            </a:r>
            <a:endParaRPr lang="en-US" sz="2400" b="1" i="1" dirty="0" smtClean="0">
              <a:solidFill>
                <a:srgbClr val="1A1AA6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i="1" dirty="0">
              <a:solidFill>
                <a:srgbClr val="1A1AA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4" name="Picture 2" descr="http://www.lenagold.ru/fon/clipart/k/kort/kartosh27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4724400"/>
            <a:ext cx="1619250" cy="1714500"/>
          </a:xfrm>
          <a:prstGeom prst="rect">
            <a:avLst/>
          </a:prstGeom>
          <a:noFill/>
        </p:spPr>
      </p:pic>
      <p:pic>
        <p:nvPicPr>
          <p:cNvPr id="38916" name="Picture 4" descr="http://www.lenagold.ru/fon/clipart/k/kort/kartosh1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3600" y="4572000"/>
            <a:ext cx="2907323" cy="1889760"/>
          </a:xfrm>
          <a:prstGeom prst="rect">
            <a:avLst/>
          </a:prstGeom>
          <a:noFill/>
        </p:spPr>
      </p:pic>
      <p:pic>
        <p:nvPicPr>
          <p:cNvPr id="8" name="Рисунок 7" descr="помидор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7400" y="3124200"/>
            <a:ext cx="1583267" cy="1676400"/>
          </a:xfrm>
          <a:prstGeom prst="rect">
            <a:avLst/>
          </a:prstGeom>
        </p:spPr>
      </p:pic>
      <p:pic>
        <p:nvPicPr>
          <p:cNvPr id="9" name="Рисунок 8" descr="помидоры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7062" y="2895600"/>
            <a:ext cx="2813538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" y="228600"/>
            <a:ext cx="11429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!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95400" y="228600"/>
            <a:ext cx="762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некоторых случаях существительные, оканчивающиеся на –</a:t>
            </a:r>
            <a:r>
              <a:rPr lang="en-US" sz="2400" b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образуют множественное число прибавлением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только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окончания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2400" b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1000" y="1524001"/>
            <a:ext cx="8458200" cy="1200329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Если перед </a:t>
            </a:r>
            <a:r>
              <a:rPr lang="ru-RU" sz="2400" b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2400" b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стоит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гласная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       radio –radio</a:t>
            </a:r>
            <a:r>
              <a:rPr lang="en-US" sz="2400" b="1" i="1" u="sng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       kangaroo - kangaroo</a:t>
            </a:r>
            <a:r>
              <a:rPr lang="en-US" sz="2400" b="1" i="1" u="sng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i="1" dirty="0">
              <a:solidFill>
                <a:srgbClr val="1A1AA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3048000"/>
            <a:ext cx="8458200" cy="1569660"/>
          </a:xfrm>
          <a:prstGeom prst="rect">
            <a:avLst/>
          </a:prstGeom>
          <a:noFill/>
          <a:ln>
            <a:solidFill>
              <a:schemeClr val="tx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если существительное, оканчивающееся на </a:t>
            </a:r>
            <a:r>
              <a:rPr lang="ru-RU" sz="2400" b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–О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является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сокращением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400" b="1" i="1" dirty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kilo (kilogram) </a:t>
            </a:r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kilo</a:t>
            </a:r>
            <a:r>
              <a:rPr lang="en-US" sz="2400" b="1" i="1" u="sng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s</a:t>
            </a:r>
          </a:p>
          <a:p>
            <a:r>
              <a:rPr lang="en-US" sz="2400" b="1" i="1" dirty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        photo (photograph) - photo</a:t>
            </a:r>
            <a:r>
              <a:rPr lang="en-US" sz="2400" b="1" i="1" u="sng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endParaRPr lang="ru-RU" sz="2400" b="1" i="1" u="sng" dirty="0">
              <a:solidFill>
                <a:srgbClr val="1A1AA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4876800"/>
            <a:ext cx="8458201" cy="1569660"/>
          </a:xfrm>
          <a:prstGeom prst="rect">
            <a:avLst/>
          </a:prstGeom>
          <a:noFill/>
          <a:ln>
            <a:solidFill>
              <a:schemeClr val="tx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если существительное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итальянского происхождения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и используется в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музыке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piano – piano</a:t>
            </a:r>
            <a:r>
              <a:rPr lang="en-US" sz="2400" b="1" i="1" u="sng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s</a:t>
            </a:r>
          </a:p>
          <a:p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       concerto - concerto</a:t>
            </a:r>
            <a:r>
              <a:rPr lang="en-US" sz="2400" b="1" i="1" u="sng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endParaRPr lang="ru-RU" sz="2400" b="1" i="1" u="sng" dirty="0">
              <a:solidFill>
                <a:srgbClr val="1A1AA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685800"/>
            <a:ext cx="8534400" cy="2677656"/>
          </a:xfrm>
          <a:prstGeom prst="rect">
            <a:avLst/>
          </a:prstGeom>
          <a:noFill/>
          <a:ln>
            <a:solidFill>
              <a:srgbClr val="1A1AA6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Если в единственном числе существительное оканчивается на </a:t>
            </a:r>
            <a:r>
              <a:rPr lang="ru-RU" sz="2400" b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2400" b="1" dirty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а перед </a:t>
            </a:r>
            <a:r>
              <a:rPr lang="en-US" sz="2400" b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-Y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стоит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согласная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буква, то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b="1" u="sng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меняется на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2400" b="1" u="sng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и прибавляется окончание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2400" b="1" u="sng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ES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an army – armies</a:t>
            </a:r>
          </a:p>
          <a:p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a dictionary - dictionaries</a:t>
            </a:r>
          </a:p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3810000"/>
            <a:ext cx="8458201" cy="221599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Обратите внимание, как все просто, если в единственном числе перед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2400" b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стоит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гласная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буква: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                                      a toy – toys</a:t>
            </a:r>
          </a:p>
          <a:p>
            <a:pPr algn="just"/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                                      a day – days</a:t>
            </a:r>
          </a:p>
          <a:p>
            <a:endParaRPr lang="ru-RU" dirty="0">
              <a:solidFill>
                <a:srgbClr val="1A1AA6"/>
              </a:solidFill>
            </a:endParaRPr>
          </a:p>
        </p:txBody>
      </p:sp>
      <p:pic>
        <p:nvPicPr>
          <p:cNvPr id="21506" name="Picture 2" descr="http://www.lenagold.ru/fon/clipart/a/avto/tehno26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4724400"/>
            <a:ext cx="1905000" cy="1238250"/>
          </a:xfrm>
          <a:prstGeom prst="rect">
            <a:avLst/>
          </a:prstGeom>
          <a:noFill/>
        </p:spPr>
      </p:pic>
      <p:pic>
        <p:nvPicPr>
          <p:cNvPr id="21508" name="Picture 4" descr="http://www.lenagold.ru/fon/clipart/m/mlad/mald2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48400" y="4320540"/>
            <a:ext cx="2438400" cy="15849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304800"/>
            <a:ext cx="8382000" cy="4154984"/>
          </a:xfrm>
          <a:prstGeom prst="rect">
            <a:avLst/>
          </a:prstGeom>
          <a:noFill/>
          <a:ln>
            <a:solidFill>
              <a:schemeClr val="tx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Некоторые существительные, в единственном числе оканчивающиеся на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en-US" sz="2400" b="1" u="sng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en-US" sz="2400" b="1" u="sng" dirty="0" err="1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fe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во множественном прибавляют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2400" b="1" u="sng" dirty="0" err="1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es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меняя при этом </a:t>
            </a:r>
            <a:r>
              <a:rPr lang="en-US" sz="2400" b="1" u="sng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2400" b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2400" b="1" u="sng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a leaf – leaves </a:t>
            </a:r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(лист – листья)</a:t>
            </a:r>
            <a:endParaRPr lang="en-US" sz="2400" b="1" i="1" dirty="0" smtClean="0">
              <a:solidFill>
                <a:srgbClr val="1A1AA6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                 a shelf – shelves (</a:t>
            </a:r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полка – полки)</a:t>
            </a:r>
            <a:endParaRPr lang="en-US" sz="2400" b="1" i="1" dirty="0" smtClean="0">
              <a:solidFill>
                <a:srgbClr val="1A1AA6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                 a wolf – wolves </a:t>
            </a:r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(волк – волки)</a:t>
            </a:r>
            <a:endParaRPr lang="en-US" sz="2400" b="1" i="1" dirty="0" smtClean="0">
              <a:solidFill>
                <a:srgbClr val="1A1AA6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                 a half – halves</a:t>
            </a:r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(половинка – половинки)</a:t>
            </a:r>
            <a:endParaRPr lang="en-US" sz="2400" b="1" i="1" dirty="0" smtClean="0">
              <a:solidFill>
                <a:srgbClr val="1A1AA6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                 a life - lives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(жизнь – жизни)</a:t>
            </a:r>
            <a:endParaRPr lang="en-US" sz="2400" b="1" i="1" dirty="0" smtClean="0">
              <a:solidFill>
                <a:srgbClr val="1A1AA6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b="1" i="1" dirty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a knife – knives </a:t>
            </a:r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(нож – ножи)</a:t>
            </a:r>
            <a:endParaRPr lang="en-US" sz="2400" b="1" i="1" dirty="0" smtClean="0">
              <a:solidFill>
                <a:srgbClr val="1A1AA6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                a wife – wives </a:t>
            </a:r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(жена – жены)</a:t>
            </a:r>
            <a:endParaRPr lang="ru-RU" sz="2400" b="1" i="1" dirty="0">
              <a:solidFill>
                <a:srgbClr val="1A1AA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4572000"/>
            <a:ext cx="8305800" cy="2308324"/>
          </a:xfrm>
          <a:prstGeom prst="rect">
            <a:avLst/>
          </a:prstGeom>
          <a:noFill/>
          <a:ln>
            <a:solidFill>
              <a:schemeClr val="tx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Почему некоторые? Да потому, что не все подчинились этому правилу:</a:t>
            </a:r>
          </a:p>
          <a:p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a roof – roofs </a:t>
            </a:r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(крыша – крыши)</a:t>
            </a:r>
            <a:endParaRPr lang="en-US" sz="2400" b="1" i="1" dirty="0" smtClean="0">
              <a:solidFill>
                <a:srgbClr val="1A1AA6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       a handkerchief</a:t>
            </a:r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handkerchiefs</a:t>
            </a:r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en-US" sz="2400" b="1" i="1" dirty="0" smtClean="0">
              <a:solidFill>
                <a:srgbClr val="1A1AA6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i="1" dirty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(носовой платок – носовые платки)</a:t>
            </a:r>
          </a:p>
          <a:p>
            <a:endParaRPr lang="ru-RU" sz="2400" b="1" i="1" dirty="0">
              <a:solidFill>
                <a:srgbClr val="1A1AA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0" name="Picture 2" descr="http://www.lenagold.ru/fon/clipart/l/list/zel/list2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" y="1447800"/>
            <a:ext cx="993775" cy="894398"/>
          </a:xfrm>
          <a:prstGeom prst="rect">
            <a:avLst/>
          </a:prstGeom>
          <a:noFill/>
        </p:spPr>
      </p:pic>
      <p:pic>
        <p:nvPicPr>
          <p:cNvPr id="43012" name="Picture 4" descr="http://www.lenagold.ru/fon/clipart/k/klen/klen04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1800" y="1074420"/>
            <a:ext cx="1524000" cy="1173480"/>
          </a:xfrm>
          <a:prstGeom prst="rect">
            <a:avLst/>
          </a:prstGeom>
          <a:noFill/>
        </p:spPr>
      </p:pic>
      <p:pic>
        <p:nvPicPr>
          <p:cNvPr id="43014" name="Picture 6" descr="http://www.lenagold.ru/fon/clipart/v/volk/volk01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2362200"/>
            <a:ext cx="990600" cy="1048871"/>
          </a:xfrm>
          <a:prstGeom prst="rect">
            <a:avLst/>
          </a:prstGeom>
          <a:noFill/>
        </p:spPr>
      </p:pic>
      <p:pic>
        <p:nvPicPr>
          <p:cNvPr id="43016" name="Picture 8" descr="http://www.lenagold.ru/fon/clipart/v/volk/volk02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0" y="2133600"/>
            <a:ext cx="1318847" cy="857250"/>
          </a:xfrm>
          <a:prstGeom prst="rect">
            <a:avLst/>
          </a:prstGeom>
          <a:noFill/>
        </p:spPr>
      </p:pic>
      <p:pic>
        <p:nvPicPr>
          <p:cNvPr id="8" name="Picture 8" descr="http://www.lenagold.ru/fon/clipart/v/volk/volk02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2800" y="2209800"/>
            <a:ext cx="1318847" cy="857250"/>
          </a:xfrm>
          <a:prstGeom prst="rect">
            <a:avLst/>
          </a:prstGeom>
          <a:noFill/>
        </p:spPr>
      </p:pic>
      <p:pic>
        <p:nvPicPr>
          <p:cNvPr id="43018" name="Picture 10" descr="http://www.lenagold.ru/fon/clipart/n/nog/nogik10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3505200"/>
            <a:ext cx="827617" cy="876300"/>
          </a:xfrm>
          <a:prstGeom prst="rect">
            <a:avLst/>
          </a:prstGeom>
          <a:noFill/>
        </p:spPr>
      </p:pic>
      <p:pic>
        <p:nvPicPr>
          <p:cNvPr id="43020" name="Picture 12" descr="http://www.lenagold.ru/fon/clipart/n/nog/nogik04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3276600"/>
            <a:ext cx="1115483" cy="1181100"/>
          </a:xfrm>
          <a:prstGeom prst="rect">
            <a:avLst/>
          </a:prstGeom>
          <a:noFill/>
        </p:spPr>
      </p:pic>
      <p:pic>
        <p:nvPicPr>
          <p:cNvPr id="43022" name="Picture 14" descr="http://www.lenagold.ru/fon/clipart/d/dom/domik194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77000" y="5436870"/>
            <a:ext cx="2186354" cy="1421130"/>
          </a:xfrm>
          <a:prstGeom prst="rect">
            <a:avLst/>
          </a:prstGeom>
          <a:noFill/>
        </p:spPr>
      </p:pic>
      <p:pic>
        <p:nvPicPr>
          <p:cNvPr id="43024" name="Picture 16" descr="http://www.lenagold.ru/fon/clipart/d/dom/domik212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" y="5562600"/>
            <a:ext cx="1223433" cy="129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3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3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81000"/>
            <a:ext cx="8610600" cy="1569660"/>
          </a:xfrm>
          <a:prstGeom prst="rect">
            <a:avLst/>
          </a:prstGeom>
          <a:noFill/>
          <a:ln>
            <a:solidFill>
              <a:schemeClr val="tx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Некоторые существительные ужасно задавались, никаким правилам не подчинялись, вот и приходится их учить особо: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Вертикальный свиток 2"/>
          <p:cNvSpPr/>
          <p:nvPr/>
        </p:nvSpPr>
        <p:spPr>
          <a:xfrm>
            <a:off x="152400" y="1371600"/>
            <a:ext cx="8763000" cy="5334000"/>
          </a:xfrm>
          <a:prstGeom prst="verticalScroll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a man – men </a:t>
            </a:r>
            <a:r>
              <a:rPr lang="en-US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человек, мужчина – люди, мужчины)</a:t>
            </a:r>
            <a:endParaRPr lang="en-US" sz="24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  a woman – women</a:t>
            </a:r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(женщина – женщины)</a:t>
            </a:r>
            <a:endParaRPr lang="en-US" sz="24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  a child – children</a:t>
            </a:r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(ребенок – дети)</a:t>
            </a:r>
            <a:endParaRPr lang="en-US" sz="24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  a goose – geese</a:t>
            </a:r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(гусь –гуси)</a:t>
            </a:r>
            <a:endParaRPr lang="en-US" sz="24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a tooth – teeth</a:t>
            </a:r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(зуб – зубы)</a:t>
            </a:r>
            <a:endParaRPr lang="en-US" sz="24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a mouse – mice</a:t>
            </a:r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(мышь – мыши)</a:t>
            </a:r>
            <a:endParaRPr lang="en-US" sz="24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a sheep – sheep</a:t>
            </a:r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(овца – овцы)</a:t>
            </a:r>
            <a:endParaRPr lang="en-US" sz="24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a foot – feet</a:t>
            </a:r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(нога, ступня – ноги, ступни)</a:t>
            </a:r>
            <a:endParaRPr lang="en-US" sz="24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a deer – deer</a:t>
            </a:r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(олень – олени)</a:t>
            </a:r>
            <a:endParaRPr lang="en-US" sz="24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an ox – oxen</a:t>
            </a:r>
            <a:r>
              <a:rPr lang="ru-RU" sz="2400" b="1" i="1" dirty="0" smtClean="0">
                <a:solidFill>
                  <a:srgbClr val="1A1AA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(бык – быки)</a:t>
            </a:r>
            <a:endParaRPr lang="ru-RU" sz="2400" dirty="0"/>
          </a:p>
        </p:txBody>
      </p:sp>
      <p:pic>
        <p:nvPicPr>
          <p:cNvPr id="24578" name="Picture 2" descr="http://www.lenagold.ru/fon/clipart/m/mann/mann126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4381"/>
          <a:stretch>
            <a:fillRect/>
          </a:stretch>
        </p:blipFill>
        <p:spPr bwMode="auto">
          <a:xfrm>
            <a:off x="6553200" y="1447800"/>
            <a:ext cx="2133600" cy="683971"/>
          </a:xfrm>
          <a:prstGeom prst="rect">
            <a:avLst/>
          </a:prstGeom>
          <a:noFill/>
        </p:spPr>
      </p:pic>
      <p:pic>
        <p:nvPicPr>
          <p:cNvPr id="24580" name="Picture 4" descr="http://www.lenagold.ru/fon/clipart/g/gen/gens402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219200"/>
            <a:ext cx="1371600" cy="1371600"/>
          </a:xfrm>
          <a:prstGeom prst="rect">
            <a:avLst/>
          </a:prstGeom>
          <a:noFill/>
        </p:spPr>
      </p:pic>
      <p:pic>
        <p:nvPicPr>
          <p:cNvPr id="24582" name="Picture 6" descr="http://www.lenagold.ru/fon/clipart/l/lud/ludy92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2800" y="1066800"/>
            <a:ext cx="2133600" cy="1390650"/>
          </a:xfrm>
          <a:prstGeom prst="rect">
            <a:avLst/>
          </a:prstGeom>
          <a:noFill/>
        </p:spPr>
      </p:pic>
      <p:pic>
        <p:nvPicPr>
          <p:cNvPr id="24584" name="Picture 8" descr="http://www.lenagold.ru/fon/clipart/u/utk/utka66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52400" y="2895600"/>
            <a:ext cx="1162050" cy="990600"/>
          </a:xfrm>
          <a:prstGeom prst="rect">
            <a:avLst/>
          </a:prstGeom>
          <a:noFill/>
        </p:spPr>
      </p:pic>
      <p:pic>
        <p:nvPicPr>
          <p:cNvPr id="24586" name="Picture 10" descr="http://www.lenagold.ru/fon/clipart/b/body/bodypart39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953000"/>
            <a:ext cx="1094317" cy="1158688"/>
          </a:xfrm>
          <a:prstGeom prst="rect">
            <a:avLst/>
          </a:prstGeom>
          <a:noFill/>
        </p:spPr>
      </p:pic>
      <p:pic>
        <p:nvPicPr>
          <p:cNvPr id="24588" name="Picture 12" descr="http://www.lenagold.ru/fon/clipart/b/body/bodypart101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8000" t="62222" b="2222"/>
          <a:stretch>
            <a:fillRect/>
          </a:stretch>
        </p:blipFill>
        <p:spPr bwMode="auto">
          <a:xfrm>
            <a:off x="7905750" y="2286000"/>
            <a:ext cx="1238250" cy="762000"/>
          </a:xfrm>
          <a:prstGeom prst="rect">
            <a:avLst/>
          </a:prstGeom>
          <a:noFill/>
        </p:spPr>
      </p:pic>
      <p:pic>
        <p:nvPicPr>
          <p:cNvPr id="24590" name="Picture 14" descr="http://www.lenagold.ru/fon/clipart/m/mish/mysh158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62200" y="6000750"/>
            <a:ext cx="1318846" cy="857250"/>
          </a:xfrm>
          <a:prstGeom prst="rect">
            <a:avLst/>
          </a:prstGeom>
          <a:noFill/>
        </p:spPr>
      </p:pic>
      <p:pic>
        <p:nvPicPr>
          <p:cNvPr id="24592" name="Picture 16" descr="http://www.lenagold.ru/fon/clipart/o/ovc/ovech09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76800" y="5143500"/>
            <a:ext cx="1905000" cy="1714500"/>
          </a:xfrm>
          <a:prstGeom prst="rect">
            <a:avLst/>
          </a:prstGeom>
          <a:noFill/>
        </p:spPr>
      </p:pic>
      <p:pic>
        <p:nvPicPr>
          <p:cNvPr id="24594" name="Picture 18" descr="http://www.lenagold.ru/fon/clipart/k/kow/korova16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52846" y="5238750"/>
            <a:ext cx="2491154" cy="1619250"/>
          </a:xfrm>
          <a:prstGeom prst="rect">
            <a:avLst/>
          </a:prstGeom>
          <a:noFill/>
        </p:spPr>
      </p:pic>
      <p:pic>
        <p:nvPicPr>
          <p:cNvPr id="24596" name="Picture 20" descr="http://www.lenagold.ru/fon/clipart/o/olen/olen25.jpg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86600" y="3276600"/>
            <a:ext cx="2057400" cy="1714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Другая 33">
      <a:dk1>
        <a:srgbClr val="C00000"/>
      </a:dk1>
      <a:lt1>
        <a:srgbClr val="FFD965"/>
      </a:lt1>
      <a:dk2>
        <a:srgbClr val="3B3B3B"/>
      </a:dk2>
      <a:lt2>
        <a:srgbClr val="D4D2D0"/>
      </a:lt2>
      <a:accent1>
        <a:srgbClr val="6EA0B0"/>
      </a:accent1>
      <a:accent2>
        <a:srgbClr val="EBE9E3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905</TotalTime>
  <Words>1073</Words>
  <Application>Microsoft Office PowerPoint</Application>
  <PresentationFormat>Экран (4:3)</PresentationFormat>
  <Paragraphs>186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Helvetica</vt:lpstr>
      <vt:lpstr>Тема Office</vt:lpstr>
      <vt:lpstr>Singular and Plural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TechSmith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r.eash</dc:creator>
  <cp:lastModifiedBy>DNA7 X86</cp:lastModifiedBy>
  <cp:revision>62</cp:revision>
  <dcterms:created xsi:type="dcterms:W3CDTF">2009-12-08T17:51:58Z</dcterms:created>
  <dcterms:modified xsi:type="dcterms:W3CDTF">2013-05-09T13:26:07Z</dcterms:modified>
</cp:coreProperties>
</file>