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A9173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autoAdjust="0"/>
    <p:restoredTop sz="94721" autoAdjust="0"/>
  </p:normalViewPr>
  <p:slideViewPr>
    <p:cSldViewPr>
      <p:cViewPr varScale="1">
        <p:scale>
          <a:sx n="83" d="100"/>
          <a:sy n="83" d="100"/>
        </p:scale>
        <p:origin x="-450"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72A8649-C8AF-4379-A8A6-E97FCE2F8037}" type="datetimeFigureOut">
              <a:rPr lang="ru-RU" smtClean="0"/>
              <a:pPr/>
              <a:t>05.01.2012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B59B29B-FB0C-43C4-B89B-A49DB8ADE8BA}"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72A8649-C8AF-4379-A8A6-E97FCE2F8037}" type="datetimeFigureOut">
              <a:rPr lang="ru-RU" smtClean="0"/>
              <a:pPr/>
              <a:t>05.01.2012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B59B29B-FB0C-43C4-B89B-A49DB8ADE8BA}"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72A8649-C8AF-4379-A8A6-E97FCE2F8037}" type="datetimeFigureOut">
              <a:rPr lang="ru-RU" smtClean="0"/>
              <a:pPr/>
              <a:t>05.01.2012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B59B29B-FB0C-43C4-B89B-A49DB8ADE8BA}"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72A8649-C8AF-4379-A8A6-E97FCE2F8037}" type="datetimeFigureOut">
              <a:rPr lang="ru-RU" smtClean="0"/>
              <a:pPr/>
              <a:t>05.01.2012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B59B29B-FB0C-43C4-B89B-A49DB8ADE8BA}"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72A8649-C8AF-4379-A8A6-E97FCE2F8037}" type="datetimeFigureOut">
              <a:rPr lang="ru-RU" smtClean="0"/>
              <a:pPr/>
              <a:t>05.01.2012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B59B29B-FB0C-43C4-B89B-A49DB8ADE8BA}"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72A8649-C8AF-4379-A8A6-E97FCE2F8037}" type="datetimeFigureOut">
              <a:rPr lang="ru-RU" smtClean="0"/>
              <a:pPr/>
              <a:t>05.01.2012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B59B29B-FB0C-43C4-B89B-A49DB8ADE8BA}"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72A8649-C8AF-4379-A8A6-E97FCE2F8037}" type="datetimeFigureOut">
              <a:rPr lang="ru-RU" smtClean="0"/>
              <a:pPr/>
              <a:t>05.01.2012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9B59B29B-FB0C-43C4-B89B-A49DB8ADE8BA}"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72A8649-C8AF-4379-A8A6-E97FCE2F8037}" type="datetimeFigureOut">
              <a:rPr lang="ru-RU" smtClean="0"/>
              <a:pPr/>
              <a:t>05.01.2012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B59B29B-FB0C-43C4-B89B-A49DB8ADE8BA}"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72A8649-C8AF-4379-A8A6-E97FCE2F8037}" type="datetimeFigureOut">
              <a:rPr lang="ru-RU" smtClean="0"/>
              <a:pPr/>
              <a:t>05.01.2012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9B59B29B-FB0C-43C4-B89B-A49DB8ADE8BA}"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72A8649-C8AF-4379-A8A6-E97FCE2F8037}" type="datetimeFigureOut">
              <a:rPr lang="ru-RU" smtClean="0"/>
              <a:pPr/>
              <a:t>05.01.2012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B59B29B-FB0C-43C4-B89B-A49DB8ADE8BA}"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72A8649-C8AF-4379-A8A6-E97FCE2F8037}" type="datetimeFigureOut">
              <a:rPr lang="ru-RU" smtClean="0"/>
              <a:pPr/>
              <a:t>05.01.2012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B59B29B-FB0C-43C4-B89B-A49DB8ADE8BA}"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F3399"/>
            </a:gs>
            <a:gs pos="25000">
              <a:srgbClr val="FF6633"/>
            </a:gs>
            <a:gs pos="50000">
              <a:srgbClr val="FFFF00"/>
            </a:gs>
            <a:gs pos="75000">
              <a:srgbClr val="01A78F"/>
            </a:gs>
            <a:gs pos="100000">
              <a:srgbClr val="3366FF"/>
            </a:gs>
          </a:gsLst>
          <a:lin ang="5400000" scaled="0"/>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2A8649-C8AF-4379-A8A6-E97FCE2F8037}" type="datetimeFigureOut">
              <a:rPr lang="ru-RU" smtClean="0"/>
              <a:pPr/>
              <a:t>05.01.2012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59B29B-FB0C-43C4-B89B-A49DB8ADE8BA}"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audio" Target="file:///C:\Documents%20and%20Settings\&#1055;&#1086;&#1083;&#1100;&#1079;&#1086;&#1074;&#1072;&#1090;&#1077;&#1083;&#1100;\&#1056;&#1072;&#1073;&#1086;&#1095;&#1080;&#1081;%20&#1089;&#1090;&#1086;&#1083;\&#1055;&#1088;&#1077;&#1079;&#1077;&#1085;&#1090;&#1072;&#1094;&#1080;&#1103;\music\LED_ZEPPELIN_-_ROCK_AND_ROLL_(mp3cut.net).mp3" TargetMode="Externa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audio" Target="file:///C:\Documents%20and%20Settings\&#1055;&#1086;&#1083;&#1100;&#1079;&#1086;&#1074;&#1072;&#1090;&#1077;&#1083;&#1100;\&#1056;&#1072;&#1073;&#1086;&#1095;&#1080;&#1081;%20&#1089;&#1090;&#1086;&#1083;\&#1055;&#1088;&#1077;&#1079;&#1077;&#1085;&#1090;&#1072;&#1094;&#1080;&#1103;\music\Cream_-_Strange_Brew_(mp3cut.net).mp3" TargetMode="Externa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audio" Target="file:///C:\Documents%20and%20Settings\&#1055;&#1086;&#1083;&#1100;&#1079;&#1086;&#1074;&#1072;&#1090;&#1077;&#1083;&#1100;\&#1056;&#1072;&#1073;&#1086;&#1095;&#1080;&#1081;%20&#1089;&#1090;&#1086;&#1083;\&#1055;&#1088;&#1077;&#1079;&#1077;&#1085;&#1090;&#1072;&#1094;&#1080;&#1103;\music\Jimi_Hendrix_-_Foxy_Lady_(mp3cut.net).mp3" TargetMode="Externa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2.xml"/><Relationship Id="rId1" Type="http://schemas.openxmlformats.org/officeDocument/2006/relationships/audio" Target="file:///C:\Documents%20and%20Settings\&#1055;&#1086;&#1083;&#1100;&#1079;&#1086;&#1074;&#1072;&#1090;&#1077;&#1083;&#1100;\&#1056;&#1072;&#1073;&#1086;&#1095;&#1080;&#1081;%20&#1089;&#1090;&#1086;&#1083;\&#1055;&#1088;&#1077;&#1079;&#1077;&#1085;&#1090;&#1072;&#1094;&#1080;&#1103;\music\&#1055;.&#1048;.&#1063;&#1072;&#1081;&#1082;&#1086;&#1074;&#1089;&#1082;&#1080;&#1081;_-_&#1055;&#1077;&#1088;&#1074;&#1099;&#1081;_&#1082;&#1086;&#1085;&#1094;&#1077;&#1088;&#1090;_&#1076;&#1083;&#1103;_&#1092;&#1086;&#1088;&#1090;&#1077;&#1087;&#1080;&#1072;&#1085;&#1086;_&#1089;_&#1086;&#1088;&#1082;&#1077;&#1089;&#1090;&#1088;&#1086;&#1084;_(mp3cut.net).mp3" TargetMode="Externa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2.xml"/><Relationship Id="rId1" Type="http://schemas.openxmlformats.org/officeDocument/2006/relationships/audio" Target="file:///C:\Documents%20and%20Settings\&#1055;&#1086;&#1083;&#1100;&#1079;&#1086;&#1074;&#1072;&#1090;&#1077;&#1083;&#1100;\&#1056;&#1072;&#1073;&#1086;&#1095;&#1080;&#1081;%20&#1089;&#1090;&#1086;&#1083;\&#1055;&#1088;&#1077;&#1079;&#1077;&#1085;&#1090;&#1072;&#1094;&#1080;&#1103;\music\&#1043;&#1077;&#1088;&#1096;&#1074;&#1080;&#1085;_-_&#1059;&#1074;&#1077;&#1088;&#1090;&#1102;&#1088;&#1072;_(mp3cut.net).mp3" TargetMode="Externa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audio" Target="file:///C:\Documents%20and%20Settings\&#1055;&#1086;&#1083;&#1100;&#1079;&#1086;&#1074;&#1072;&#1090;&#1077;&#1083;&#1100;\&#1056;&#1072;&#1073;&#1086;&#1095;&#1080;&#1081;%20&#1089;&#1090;&#1086;&#1083;\&#1055;&#1088;&#1077;&#1079;&#1077;&#1085;&#1090;&#1072;&#1094;&#1080;&#1103;\music\Glen_Miller_-_In_The_Mood(Jazz)_(mp3cut.net).mp3" TargetMode="Externa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2.xml"/><Relationship Id="rId1" Type="http://schemas.openxmlformats.org/officeDocument/2006/relationships/audio" Target="file:///C:\Documents%20and%20Settings\&#1055;&#1086;&#1083;&#1100;&#1079;&#1086;&#1074;&#1072;&#1090;&#1077;&#1083;&#1100;\&#1056;&#1072;&#1073;&#1086;&#1095;&#1080;&#1081;%20&#1089;&#1090;&#1086;&#1083;\&#1055;&#1088;&#1077;&#1079;&#1077;&#1085;&#1090;&#1072;&#1094;&#1080;&#1103;\music\13%20-%20Lesson%203.%20Ex.%201.1),%20page%2043%20Ben&#8217;s%20opinion%20....mp3" TargetMode="Externa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6.xml"/><Relationship Id="rId1" Type="http://schemas.openxmlformats.org/officeDocument/2006/relationships/audio" Target="file:///C:\Documents%20and%20Settings\&#1055;&#1086;&#1083;&#1100;&#1079;&#1086;&#1074;&#1072;&#1090;&#1077;&#1083;&#1100;\&#1056;&#1072;&#1073;&#1086;&#1095;&#1080;&#1081;%20&#1089;&#1090;&#1086;&#1083;\&#1055;&#1088;&#1077;&#1079;&#1077;&#1085;&#1090;&#1072;&#1094;&#1080;&#1103;\music\14%20-%20Lesson%203.%20Ex.%201.1),%20page%2043%20Robert&#8217;s%20opinion%20....mp3" TargetMode="Externa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2428860" y="2000240"/>
            <a:ext cx="4347080" cy="3929080"/>
          </a:xfrm>
          <a:prstGeom prst="rect">
            <a:avLst/>
          </a:prstGeom>
          <a:noFill/>
          <a:ln w="9525">
            <a:noFill/>
            <a:miter lim="800000"/>
            <a:headEnd/>
            <a:tailEnd/>
          </a:ln>
          <a:effectLst/>
        </p:spPr>
      </p:pic>
      <p:sp>
        <p:nvSpPr>
          <p:cNvPr id="2" name="Заголовок 1"/>
          <p:cNvSpPr>
            <a:spLocks noGrp="1"/>
          </p:cNvSpPr>
          <p:nvPr>
            <p:ph type="ctrTitle"/>
          </p:nvPr>
        </p:nvSpPr>
        <p:spPr>
          <a:xfrm>
            <a:off x="714348" y="785794"/>
            <a:ext cx="7772400" cy="1470025"/>
          </a:xfrm>
        </p:spPr>
        <p:txBody>
          <a:bodyPr/>
          <a:lstStyle/>
          <a:p>
            <a:r>
              <a:rPr lang="ru-RU" dirty="0" smtClean="0"/>
              <a:t> </a:t>
            </a:r>
            <a:r>
              <a:rPr lang="en-US" b="1" dirty="0" smtClean="0">
                <a:latin typeface="Constantia" pitchFamily="18" charset="0"/>
              </a:rPr>
              <a:t>What music do you like</a:t>
            </a:r>
            <a:r>
              <a:rPr lang="ru-RU" b="1" dirty="0" smtClean="0">
                <a:latin typeface="Constantia" pitchFamily="18" charset="0"/>
              </a:rPr>
              <a:t>?</a:t>
            </a:r>
            <a:endParaRPr lang="ru-RU" b="1" dirty="0">
              <a:latin typeface="Constantia" pitchFamily="18" charset="0"/>
            </a:endParaRPr>
          </a:p>
        </p:txBody>
      </p:sp>
      <p:sp>
        <p:nvSpPr>
          <p:cNvPr id="3" name="Подзаголовок 2"/>
          <p:cNvSpPr>
            <a:spLocks noGrp="1"/>
          </p:cNvSpPr>
          <p:nvPr>
            <p:ph type="subTitle" idx="1"/>
          </p:nvPr>
        </p:nvSpPr>
        <p:spPr>
          <a:xfrm>
            <a:off x="381000" y="3571876"/>
            <a:ext cx="8458200" cy="2286016"/>
          </a:xfrm>
        </p:spPr>
        <p:txBody>
          <a:bodyPr/>
          <a:lstStyle/>
          <a:p>
            <a:pPr algn="ctr"/>
            <a:r>
              <a:rPr lang="ru-RU" dirty="0" smtClean="0"/>
              <a:t>.</a:t>
            </a:r>
            <a:endParaRPr lang="ru-RU" dirty="0"/>
          </a:p>
        </p:txBody>
      </p:sp>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latin typeface="Constantia" pitchFamily="18" charset="0"/>
              </a:rPr>
              <a:t>Led Zeppelin</a:t>
            </a:r>
            <a:endParaRPr lang="ru-RU" dirty="0">
              <a:latin typeface="Constantia" pitchFamily="18" charset="0"/>
            </a:endParaRPr>
          </a:p>
        </p:txBody>
      </p:sp>
      <p:sp>
        <p:nvSpPr>
          <p:cNvPr id="3" name="Содержимое 2"/>
          <p:cNvSpPr>
            <a:spLocks noGrp="1"/>
          </p:cNvSpPr>
          <p:nvPr>
            <p:ph idx="1"/>
          </p:nvPr>
        </p:nvSpPr>
        <p:spPr>
          <a:xfrm>
            <a:off x="428596" y="1285860"/>
            <a:ext cx="8229600" cy="4525963"/>
          </a:xfrm>
          <a:noFill/>
        </p:spPr>
        <p:txBody>
          <a:bodyPr>
            <a:normAutofit/>
          </a:bodyPr>
          <a:lstStyle/>
          <a:p>
            <a:r>
              <a:rPr lang="en-US" sz="2800" dirty="0" smtClean="0">
                <a:latin typeface="Constantia" pitchFamily="18" charset="0"/>
              </a:rPr>
              <a:t>A British heavy metal rock music group, very successful in the 1970s.</a:t>
            </a:r>
            <a:endParaRPr lang="ru-RU" sz="2800" dirty="0" smtClean="0">
              <a:latin typeface="Constantia" pitchFamily="18" charset="0"/>
            </a:endParaRPr>
          </a:p>
          <a:p>
            <a:endParaRPr lang="ru-RU" sz="2800" dirty="0" smtClean="0">
              <a:solidFill>
                <a:schemeClr val="accent2">
                  <a:lumMod val="50000"/>
                </a:schemeClr>
              </a:solidFill>
              <a:latin typeface="Monotype Corsiva" pitchFamily="66" charset="0"/>
            </a:endParaRPr>
          </a:p>
          <a:p>
            <a:pPr>
              <a:buNone/>
            </a:pPr>
            <a:endParaRPr lang="ru-RU" sz="2800" dirty="0" smtClean="0">
              <a:solidFill>
                <a:schemeClr val="accent2">
                  <a:lumMod val="50000"/>
                </a:schemeClr>
              </a:solidFill>
              <a:latin typeface="Monotype Corsiva" pitchFamily="66" charset="0"/>
            </a:endParaRPr>
          </a:p>
          <a:p>
            <a:pPr>
              <a:buNone/>
            </a:pPr>
            <a:endParaRPr lang="ru-RU" sz="2800" dirty="0" smtClean="0">
              <a:solidFill>
                <a:schemeClr val="accent2">
                  <a:lumMod val="50000"/>
                </a:schemeClr>
              </a:solidFill>
              <a:latin typeface="Monotype Corsiva" pitchFamily="66" charset="0"/>
            </a:endParaRPr>
          </a:p>
          <a:p>
            <a:pPr algn="ctr"/>
            <a:endParaRPr lang="ru-RU" sz="2800" dirty="0">
              <a:solidFill>
                <a:schemeClr val="accent2">
                  <a:lumMod val="50000"/>
                </a:schemeClr>
              </a:solidFill>
              <a:latin typeface="Monotype Corsiva" pitchFamily="66" charset="0"/>
            </a:endParaRPr>
          </a:p>
        </p:txBody>
      </p:sp>
      <p:pic>
        <p:nvPicPr>
          <p:cNvPr id="4" name="Рисунок 3"/>
          <p:cNvPicPr/>
          <p:nvPr/>
        </p:nvPicPr>
        <p:blipFill>
          <a:blip r:embed="rId3"/>
          <a:srcRect/>
          <a:stretch>
            <a:fillRect/>
          </a:stretch>
        </p:blipFill>
        <p:spPr bwMode="auto">
          <a:xfrm>
            <a:off x="2000232" y="2714620"/>
            <a:ext cx="5143535" cy="3364819"/>
          </a:xfrm>
          <a:prstGeom prst="rect">
            <a:avLst/>
          </a:prstGeom>
          <a:noFill/>
          <a:ln w="9525">
            <a:noFill/>
            <a:miter lim="800000"/>
            <a:headEnd/>
            <a:tailEnd/>
          </a:ln>
        </p:spPr>
      </p:pic>
      <p:pic>
        <p:nvPicPr>
          <p:cNvPr id="6" name="LED_ZEPPELIN_-_ROCK_AND_ROLL_(mp3cut.net).mp3">
            <a:hlinkClick r:id="" action="ppaction://media"/>
          </p:cNvPr>
          <p:cNvPicPr>
            <a:picLocks noRot="1" noChangeAspect="1"/>
          </p:cNvPicPr>
          <p:nvPr>
            <a:audioFile r:link="rId1"/>
          </p:nvPr>
        </p:nvPicPr>
        <p:blipFill>
          <a:blip r:embed="rId4"/>
          <a:stretch>
            <a:fillRect/>
          </a:stretch>
        </p:blipFill>
        <p:spPr>
          <a:xfrm>
            <a:off x="1357290" y="2714620"/>
            <a:ext cx="304800" cy="304800"/>
          </a:xfrm>
          <a:prstGeom prst="rect">
            <a:avLst/>
          </a:prstGeom>
        </p:spPr>
      </p:pic>
    </p:spTree>
  </p:cSld>
  <p:clrMapOvr>
    <a:masterClrMapping/>
  </p:clrMapOvr>
  <p:transition>
    <p:dissolve/>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0169" fill="hold"/>
                                        <p:tgtEl>
                                          <p:spTgt spid="6"/>
                                        </p:tgtEl>
                                      </p:cBhvr>
                                    </p:cmd>
                                  </p:childTnLst>
                                </p:cTn>
                              </p:par>
                            </p:childTnLst>
                          </p:cTn>
                        </p:par>
                      </p:childTnLst>
                    </p:cTn>
                  </p:par>
                </p:childTnLst>
              </p:cTn>
              <p:nextCondLst>
                <p:cond evt="onClick" delay="0">
                  <p:tgtEl>
                    <p:spTgt spid="6"/>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latin typeface="Constantia" pitchFamily="18" charset="0"/>
              </a:rPr>
              <a:t>Cream</a:t>
            </a:r>
            <a:endParaRPr lang="ru-RU" dirty="0">
              <a:latin typeface="Constantia" pitchFamily="18" charset="0"/>
            </a:endParaRPr>
          </a:p>
        </p:txBody>
      </p:sp>
      <p:sp>
        <p:nvSpPr>
          <p:cNvPr id="3" name="Содержимое 2"/>
          <p:cNvSpPr>
            <a:spLocks noGrp="1"/>
          </p:cNvSpPr>
          <p:nvPr>
            <p:ph idx="1"/>
          </p:nvPr>
        </p:nvSpPr>
        <p:spPr>
          <a:xfrm>
            <a:off x="428596" y="1214422"/>
            <a:ext cx="8229600" cy="4525963"/>
          </a:xfrm>
        </p:spPr>
        <p:txBody>
          <a:bodyPr>
            <a:normAutofit/>
          </a:bodyPr>
          <a:lstStyle/>
          <a:p>
            <a:r>
              <a:rPr lang="en-US" sz="2800" dirty="0" smtClean="0">
                <a:latin typeface="Constantia" pitchFamily="18" charset="0"/>
              </a:rPr>
              <a:t>Cream was a 1960s British rock supergroup consisting of bassist/vocalist Jack Bruce, guitarist/vocalist Eric Clapton, and drummer Ginger Baker. Their sound was characterised by a hybrid of blues rock, hard rock and psychedelic rock.</a:t>
            </a:r>
            <a:r>
              <a:rPr lang="ru-RU" sz="2800" dirty="0" smtClean="0">
                <a:latin typeface="Constantia" pitchFamily="18" charset="0"/>
              </a:rPr>
              <a:t>    </a:t>
            </a:r>
            <a:endParaRPr lang="ru-RU" sz="2800" dirty="0">
              <a:latin typeface="Constantia" pitchFamily="18" charset="0"/>
            </a:endParaRPr>
          </a:p>
        </p:txBody>
      </p:sp>
      <p:pic>
        <p:nvPicPr>
          <p:cNvPr id="4" name="Рисунок 3"/>
          <p:cNvPicPr/>
          <p:nvPr/>
        </p:nvPicPr>
        <p:blipFill>
          <a:blip r:embed="rId3"/>
          <a:srcRect/>
          <a:stretch>
            <a:fillRect/>
          </a:stretch>
        </p:blipFill>
        <p:spPr bwMode="auto">
          <a:xfrm>
            <a:off x="3000364" y="3643314"/>
            <a:ext cx="3071834" cy="2786082"/>
          </a:xfrm>
          <a:prstGeom prst="rect">
            <a:avLst/>
          </a:prstGeom>
          <a:noFill/>
          <a:ln w="9525">
            <a:noFill/>
            <a:miter lim="800000"/>
            <a:headEnd/>
            <a:tailEnd/>
          </a:ln>
        </p:spPr>
      </p:pic>
      <p:pic>
        <p:nvPicPr>
          <p:cNvPr id="6" name="Cream_-_Strange_Brew_(mp3cut.net).mp3">
            <a:hlinkClick r:id="" action="ppaction://media"/>
          </p:cNvPr>
          <p:cNvPicPr>
            <a:picLocks noRot="1" noChangeAspect="1"/>
          </p:cNvPicPr>
          <p:nvPr>
            <a:audioFile r:link="rId1"/>
          </p:nvPr>
        </p:nvPicPr>
        <p:blipFill>
          <a:blip r:embed="rId4"/>
          <a:stretch>
            <a:fillRect/>
          </a:stretch>
        </p:blipFill>
        <p:spPr>
          <a:xfrm>
            <a:off x="2357422" y="3571876"/>
            <a:ext cx="304800" cy="304800"/>
          </a:xfrm>
          <a:prstGeom prst="rect">
            <a:avLst/>
          </a:prstGeom>
        </p:spPr>
      </p:pic>
    </p:spTree>
  </p:cSld>
  <p:clrMapOvr>
    <a:masterClrMapping/>
  </p:clrMapOvr>
  <p:transition>
    <p:dissolve/>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8090" fill="hold"/>
                                        <p:tgtEl>
                                          <p:spTgt spid="6"/>
                                        </p:tgtEl>
                                      </p:cBhvr>
                                    </p:cmd>
                                  </p:childTnLst>
                                </p:cTn>
                              </p:par>
                            </p:childTnLst>
                          </p:cTn>
                        </p:par>
                      </p:childTnLst>
                    </p:cTn>
                  </p:par>
                </p:childTnLst>
              </p:cTn>
              <p:nextCondLst>
                <p:cond evt="onClick" delay="0">
                  <p:tgtEl>
                    <p:spTgt spid="6"/>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latin typeface="Constantia" pitchFamily="18" charset="0"/>
              </a:rPr>
              <a:t>Jimi Hendrix</a:t>
            </a:r>
            <a:endParaRPr lang="ru-RU" dirty="0">
              <a:latin typeface="Constantia" pitchFamily="18" charset="0"/>
            </a:endParaRPr>
          </a:p>
        </p:txBody>
      </p:sp>
      <p:sp>
        <p:nvSpPr>
          <p:cNvPr id="3" name="Содержимое 2"/>
          <p:cNvSpPr>
            <a:spLocks noGrp="1"/>
          </p:cNvSpPr>
          <p:nvPr>
            <p:ph idx="1"/>
          </p:nvPr>
        </p:nvSpPr>
        <p:spPr>
          <a:xfrm>
            <a:off x="428596" y="1285860"/>
            <a:ext cx="8229600" cy="4525963"/>
          </a:xfrm>
        </p:spPr>
        <p:txBody>
          <a:bodyPr>
            <a:normAutofit/>
          </a:bodyPr>
          <a:lstStyle/>
          <a:p>
            <a:r>
              <a:rPr lang="en-US" sz="2800" dirty="0" smtClean="0">
                <a:latin typeface="Constantia" pitchFamily="18" charset="0"/>
              </a:rPr>
              <a:t>1942-1970 – an American popular music singer and guitar player who was one of the most influential rock musicians and known for his exciting performances. His early death was caused by drink and drugs.</a:t>
            </a:r>
            <a:r>
              <a:rPr lang="ru-RU" sz="2800" dirty="0" smtClean="0">
                <a:solidFill>
                  <a:schemeClr val="accent2">
                    <a:lumMod val="50000"/>
                  </a:schemeClr>
                </a:solidFill>
                <a:latin typeface="Monotype Corsiva" pitchFamily="66" charset="0"/>
              </a:rPr>
              <a:t>             </a:t>
            </a:r>
            <a:endParaRPr lang="ru-RU" sz="2800" dirty="0">
              <a:solidFill>
                <a:schemeClr val="accent2">
                  <a:lumMod val="50000"/>
                </a:schemeClr>
              </a:solidFill>
              <a:latin typeface="Monotype Corsiva" pitchFamily="66" charset="0"/>
            </a:endParaRPr>
          </a:p>
        </p:txBody>
      </p:sp>
      <p:pic>
        <p:nvPicPr>
          <p:cNvPr id="4" name="Рисунок 3"/>
          <p:cNvPicPr/>
          <p:nvPr/>
        </p:nvPicPr>
        <p:blipFill>
          <a:blip r:embed="rId3"/>
          <a:srcRect/>
          <a:stretch>
            <a:fillRect/>
          </a:stretch>
        </p:blipFill>
        <p:spPr bwMode="auto">
          <a:xfrm>
            <a:off x="3357554" y="3286124"/>
            <a:ext cx="2500330" cy="3357586"/>
          </a:xfrm>
          <a:prstGeom prst="rect">
            <a:avLst/>
          </a:prstGeom>
          <a:noFill/>
          <a:ln w="9525">
            <a:noFill/>
            <a:miter lim="800000"/>
            <a:headEnd/>
            <a:tailEnd/>
          </a:ln>
        </p:spPr>
      </p:pic>
      <p:pic>
        <p:nvPicPr>
          <p:cNvPr id="6" name="Jimi_Hendrix_-_Foxy_Lady_(mp3cut.net).mp3">
            <a:hlinkClick r:id="" action="ppaction://media"/>
          </p:cNvPr>
          <p:cNvPicPr>
            <a:picLocks noRot="1" noChangeAspect="1"/>
          </p:cNvPicPr>
          <p:nvPr>
            <a:audioFile r:link="rId1"/>
          </p:nvPr>
        </p:nvPicPr>
        <p:blipFill>
          <a:blip r:embed="rId4"/>
          <a:stretch>
            <a:fillRect/>
          </a:stretch>
        </p:blipFill>
        <p:spPr>
          <a:xfrm>
            <a:off x="2786050" y="3286124"/>
            <a:ext cx="304800" cy="304800"/>
          </a:xfrm>
          <a:prstGeom prst="rect">
            <a:avLst/>
          </a:prstGeom>
        </p:spPr>
      </p:pic>
    </p:spTree>
  </p:cSld>
  <p:clrMapOvr>
    <a:masterClrMapping/>
  </p:clrMapOvr>
  <p:transition>
    <p:dissolve/>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0883" fill="hold"/>
                                        <p:tgtEl>
                                          <p:spTgt spid="6"/>
                                        </p:tgtEl>
                                      </p:cBhvr>
                                    </p:cmd>
                                  </p:childTnLst>
                                </p:cTn>
                              </p:par>
                            </p:childTnLst>
                          </p:cTn>
                        </p:par>
                      </p:childTnLst>
                    </p:cTn>
                  </p:par>
                </p:childTnLst>
              </p:cTn>
              <p:nextCondLst>
                <p:cond evt="onClick" delay="0">
                  <p:tgtEl>
                    <p:spTgt spid="6"/>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latin typeface="Constantia" pitchFamily="18" charset="0"/>
              </a:rPr>
              <a:t>P. Tchaikovsky</a:t>
            </a:r>
            <a:endParaRPr lang="ru-RU" dirty="0">
              <a:latin typeface="Constantia" pitchFamily="18" charset="0"/>
            </a:endParaRPr>
          </a:p>
        </p:txBody>
      </p:sp>
      <p:sp>
        <p:nvSpPr>
          <p:cNvPr id="3" name="Содержимое 2"/>
          <p:cNvSpPr>
            <a:spLocks noGrp="1"/>
          </p:cNvSpPr>
          <p:nvPr>
            <p:ph idx="1"/>
          </p:nvPr>
        </p:nvSpPr>
        <p:spPr>
          <a:xfrm>
            <a:off x="428596" y="1285860"/>
            <a:ext cx="8229600" cy="4525963"/>
          </a:xfrm>
        </p:spPr>
        <p:txBody>
          <a:bodyPr>
            <a:normAutofit/>
          </a:bodyPr>
          <a:lstStyle/>
          <a:p>
            <a:r>
              <a:rPr lang="en-US" sz="2800" dirty="0" smtClean="0">
                <a:latin typeface="Constantia" pitchFamily="18" charset="0"/>
              </a:rPr>
              <a:t>1840 – 1893 was a Russian composer of the Romantic era. His wide-ranging output includes symphonies, operas, ballets, instrumental, chamber music and songs. He wrote some of the most popular concert and theatrical music including the ballets</a:t>
            </a:r>
            <a:r>
              <a:rPr lang="ru-RU" sz="2800" dirty="0" smtClean="0">
                <a:latin typeface="Constantia" pitchFamily="18" charset="0"/>
              </a:rPr>
              <a:t>.</a:t>
            </a:r>
          </a:p>
          <a:p>
            <a:pPr algn="ctr">
              <a:buNone/>
            </a:pPr>
            <a:endParaRPr lang="ru-RU" sz="2800" dirty="0" smtClean="0">
              <a:solidFill>
                <a:schemeClr val="accent2">
                  <a:lumMod val="50000"/>
                </a:schemeClr>
              </a:solidFill>
              <a:latin typeface="Monotype Corsiva" pitchFamily="66" charset="0"/>
            </a:endParaRPr>
          </a:p>
          <a:p>
            <a:pPr algn="ctr">
              <a:buNone/>
            </a:pPr>
            <a:endParaRPr lang="ru-RU" sz="2800" dirty="0">
              <a:solidFill>
                <a:schemeClr val="accent2">
                  <a:lumMod val="50000"/>
                </a:schemeClr>
              </a:solidFill>
              <a:latin typeface="Monotype Corsiva" pitchFamily="66" charset="0"/>
            </a:endParaRPr>
          </a:p>
        </p:txBody>
      </p:sp>
      <p:pic>
        <p:nvPicPr>
          <p:cNvPr id="5" name="Рисунок 4"/>
          <p:cNvPicPr/>
          <p:nvPr/>
        </p:nvPicPr>
        <p:blipFill>
          <a:blip r:embed="rId3"/>
          <a:srcRect/>
          <a:stretch>
            <a:fillRect/>
          </a:stretch>
        </p:blipFill>
        <p:spPr bwMode="auto">
          <a:xfrm>
            <a:off x="3643306" y="4000504"/>
            <a:ext cx="1866900" cy="2489200"/>
          </a:xfrm>
          <a:prstGeom prst="rect">
            <a:avLst/>
          </a:prstGeom>
          <a:noFill/>
          <a:ln w="9525">
            <a:noFill/>
            <a:miter lim="800000"/>
            <a:headEnd/>
            <a:tailEnd/>
          </a:ln>
        </p:spPr>
      </p:pic>
      <p:pic>
        <p:nvPicPr>
          <p:cNvPr id="7" name="П.И.Чайковский_-_Первый_концерт_для_фортепиано_с_оркестром_(mp3cut.net).mp3">
            <a:hlinkClick r:id="" action="ppaction://media"/>
          </p:cNvPr>
          <p:cNvPicPr>
            <a:picLocks noRot="1" noChangeAspect="1"/>
          </p:cNvPicPr>
          <p:nvPr>
            <a:audioFile r:link="rId1"/>
          </p:nvPr>
        </p:nvPicPr>
        <p:blipFill>
          <a:blip r:embed="rId4"/>
          <a:stretch>
            <a:fillRect/>
          </a:stretch>
        </p:blipFill>
        <p:spPr>
          <a:xfrm>
            <a:off x="3000364" y="4000504"/>
            <a:ext cx="304800" cy="304800"/>
          </a:xfrm>
          <a:prstGeom prst="rect">
            <a:avLst/>
          </a:prstGeom>
        </p:spPr>
      </p:pic>
    </p:spTree>
  </p:cSld>
  <p:clrMapOvr>
    <a:masterClrMapping/>
  </p:clrMapOvr>
  <p:transition>
    <p:dissolve/>
  </p:transition>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0645" fill="hold"/>
                                        <p:tgtEl>
                                          <p:spTgt spid="7"/>
                                        </p:tgtEl>
                                      </p:cBhvr>
                                    </p:cmd>
                                  </p:childTnLst>
                                </p:cTn>
                              </p:par>
                            </p:childTnLst>
                          </p:cTn>
                        </p:par>
                      </p:childTnLst>
                    </p:cTn>
                  </p:par>
                </p:childTnLst>
              </p:cTn>
              <p:nextCondLst>
                <p:cond evt="onClick" delay="0">
                  <p:tgtEl>
                    <p:spTgt spid="7"/>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latin typeface="Constantia" pitchFamily="18" charset="0"/>
              </a:rPr>
              <a:t>Gershwin</a:t>
            </a:r>
            <a:endParaRPr lang="ru-RU" dirty="0">
              <a:latin typeface="Constantia" pitchFamily="18" charset="0"/>
            </a:endParaRPr>
          </a:p>
        </p:txBody>
      </p:sp>
      <p:sp>
        <p:nvSpPr>
          <p:cNvPr id="3" name="Содержимое 2"/>
          <p:cNvSpPr>
            <a:spLocks noGrp="1"/>
          </p:cNvSpPr>
          <p:nvPr>
            <p:ph idx="1"/>
          </p:nvPr>
        </p:nvSpPr>
        <p:spPr/>
        <p:txBody>
          <a:bodyPr>
            <a:normAutofit/>
          </a:bodyPr>
          <a:lstStyle/>
          <a:p>
            <a:r>
              <a:rPr lang="ru-RU" sz="2800" dirty="0" smtClean="0">
                <a:latin typeface="Constantia" pitchFamily="18" charset="0"/>
              </a:rPr>
              <a:t>1898-1937 </a:t>
            </a:r>
            <a:r>
              <a:rPr lang="en-US" sz="2800" dirty="0" smtClean="0">
                <a:latin typeface="Constantia" pitchFamily="18" charset="0"/>
              </a:rPr>
              <a:t>was</a:t>
            </a:r>
            <a:r>
              <a:rPr lang="ru-RU" sz="2800" dirty="0" smtClean="0">
                <a:latin typeface="Constantia" pitchFamily="18" charset="0"/>
              </a:rPr>
              <a:t> </a:t>
            </a:r>
            <a:r>
              <a:rPr lang="en-US" sz="2800" dirty="0" smtClean="0">
                <a:latin typeface="Constantia" pitchFamily="18" charset="0"/>
              </a:rPr>
              <a:t>an American composer known especially for opera </a:t>
            </a:r>
            <a:r>
              <a:rPr lang="ru-RU" sz="2800" dirty="0" smtClean="0">
                <a:latin typeface="Constantia" pitchFamily="18" charset="0"/>
              </a:rPr>
              <a:t>«</a:t>
            </a:r>
            <a:r>
              <a:rPr lang="en-US" sz="2800" dirty="0" smtClean="0">
                <a:latin typeface="Constantia" pitchFamily="18" charset="0"/>
              </a:rPr>
              <a:t>Porgy and Bess</a:t>
            </a:r>
            <a:r>
              <a:rPr lang="ru-RU" sz="2800" dirty="0" smtClean="0">
                <a:latin typeface="Constantia" pitchFamily="18" charset="0"/>
              </a:rPr>
              <a:t>»</a:t>
            </a:r>
            <a:r>
              <a:rPr lang="en-US" sz="2800" dirty="0" smtClean="0">
                <a:latin typeface="Constantia" pitchFamily="18" charset="0"/>
              </a:rPr>
              <a:t> and his jazz music such as </a:t>
            </a:r>
            <a:r>
              <a:rPr lang="ru-RU" sz="2800" dirty="0" smtClean="0">
                <a:latin typeface="Constantia" pitchFamily="18" charset="0"/>
              </a:rPr>
              <a:t>«</a:t>
            </a:r>
            <a:r>
              <a:rPr lang="en-US" sz="2800" dirty="0" smtClean="0">
                <a:latin typeface="Constantia" pitchFamily="18" charset="0"/>
              </a:rPr>
              <a:t>Rhapsody in Blue</a:t>
            </a:r>
            <a:r>
              <a:rPr lang="ru-RU" sz="2800" dirty="0" smtClean="0">
                <a:latin typeface="Constantia" pitchFamily="18" charset="0"/>
              </a:rPr>
              <a:t>»</a:t>
            </a:r>
            <a:r>
              <a:rPr lang="en-US" sz="2800" dirty="0" smtClean="0">
                <a:latin typeface="Constantia" pitchFamily="18" charset="0"/>
              </a:rPr>
              <a:t>.</a:t>
            </a:r>
            <a:endParaRPr lang="ru-RU" sz="2800" dirty="0" smtClean="0">
              <a:latin typeface="Constantia" pitchFamily="18" charset="0"/>
            </a:endParaRPr>
          </a:p>
          <a:p>
            <a:pPr algn="ctr">
              <a:buNone/>
            </a:pPr>
            <a:endParaRPr lang="ru-RU" sz="2800" dirty="0" smtClean="0">
              <a:solidFill>
                <a:schemeClr val="accent2">
                  <a:lumMod val="50000"/>
                </a:schemeClr>
              </a:solidFill>
              <a:latin typeface="Monotype Corsiva" pitchFamily="66" charset="0"/>
            </a:endParaRPr>
          </a:p>
          <a:p>
            <a:endParaRPr lang="ru-RU" sz="2800" dirty="0" smtClean="0">
              <a:solidFill>
                <a:schemeClr val="accent2">
                  <a:lumMod val="50000"/>
                </a:schemeClr>
              </a:solidFill>
              <a:latin typeface="Monotype Corsiva" pitchFamily="66" charset="0"/>
            </a:endParaRPr>
          </a:p>
          <a:p>
            <a:endParaRPr lang="ru-RU" sz="2800" dirty="0" smtClean="0">
              <a:solidFill>
                <a:schemeClr val="accent2">
                  <a:lumMod val="50000"/>
                </a:schemeClr>
              </a:solidFill>
              <a:latin typeface="Monotype Corsiva" pitchFamily="66" charset="0"/>
            </a:endParaRPr>
          </a:p>
          <a:p>
            <a:pPr algn="ctr">
              <a:buNone/>
            </a:pPr>
            <a:endParaRPr lang="ru-RU" sz="2800" dirty="0" smtClean="0">
              <a:solidFill>
                <a:schemeClr val="accent2">
                  <a:lumMod val="50000"/>
                </a:schemeClr>
              </a:solidFill>
              <a:latin typeface="Monotype Corsiva" pitchFamily="66" charset="0"/>
            </a:endParaRPr>
          </a:p>
          <a:p>
            <a:pPr algn="ctr">
              <a:buNone/>
            </a:pPr>
            <a:endParaRPr lang="ru-RU" sz="2800" dirty="0" smtClean="0">
              <a:solidFill>
                <a:schemeClr val="accent2">
                  <a:lumMod val="50000"/>
                </a:schemeClr>
              </a:solidFill>
              <a:latin typeface="Monotype Corsiva" pitchFamily="66" charset="0"/>
            </a:endParaRPr>
          </a:p>
          <a:p>
            <a:pPr algn="ctr">
              <a:buNone/>
            </a:pPr>
            <a:endParaRPr lang="ru-RU" sz="2800" dirty="0">
              <a:solidFill>
                <a:schemeClr val="accent2">
                  <a:lumMod val="50000"/>
                </a:schemeClr>
              </a:solidFill>
              <a:latin typeface="Monotype Corsiva" pitchFamily="66" charset="0"/>
            </a:endParaRPr>
          </a:p>
        </p:txBody>
      </p:sp>
      <p:pic>
        <p:nvPicPr>
          <p:cNvPr id="6" name="Рисунок 5"/>
          <p:cNvPicPr/>
          <p:nvPr/>
        </p:nvPicPr>
        <p:blipFill>
          <a:blip r:embed="rId3"/>
          <a:srcRect/>
          <a:stretch>
            <a:fillRect/>
          </a:stretch>
        </p:blipFill>
        <p:spPr bwMode="auto">
          <a:xfrm>
            <a:off x="3428992" y="3143248"/>
            <a:ext cx="2214578" cy="2786082"/>
          </a:xfrm>
          <a:prstGeom prst="rect">
            <a:avLst/>
          </a:prstGeom>
          <a:noFill/>
          <a:ln w="9525">
            <a:noFill/>
            <a:miter lim="800000"/>
            <a:headEnd/>
            <a:tailEnd/>
          </a:ln>
        </p:spPr>
      </p:pic>
      <p:pic>
        <p:nvPicPr>
          <p:cNvPr id="7" name="Гершвин_-_Увертюра_(mp3cut.net).mp3">
            <a:hlinkClick r:id="" action="ppaction://media"/>
          </p:cNvPr>
          <p:cNvPicPr>
            <a:picLocks noRot="1" noChangeAspect="1"/>
          </p:cNvPicPr>
          <p:nvPr>
            <a:audioFile r:link="rId1"/>
          </p:nvPr>
        </p:nvPicPr>
        <p:blipFill>
          <a:blip r:embed="rId4"/>
          <a:stretch>
            <a:fillRect/>
          </a:stretch>
        </p:blipFill>
        <p:spPr>
          <a:xfrm>
            <a:off x="2786050" y="3143248"/>
            <a:ext cx="304800" cy="304800"/>
          </a:xfrm>
          <a:prstGeom prst="rect">
            <a:avLst/>
          </a:prstGeom>
        </p:spPr>
      </p:pic>
    </p:spTree>
  </p:cSld>
  <p:clrMapOvr>
    <a:masterClrMapping/>
  </p:clrMapOvr>
  <p:transition>
    <p:dissolve/>
  </p:transition>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60351" fill="hold"/>
                                        <p:tgtEl>
                                          <p:spTgt spid="7"/>
                                        </p:tgtEl>
                                      </p:cBhvr>
                                    </p:cmd>
                                  </p:childTnLst>
                                </p:cTn>
                              </p:par>
                            </p:childTnLst>
                          </p:cTn>
                        </p:par>
                      </p:childTnLst>
                    </p:cTn>
                  </p:par>
                </p:childTnLst>
              </p:cTn>
              <p:nextCondLst>
                <p:cond evt="onClick" delay="0">
                  <p:tgtEl>
                    <p:spTgt spid="7"/>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latin typeface="Constantia" pitchFamily="18" charset="0"/>
              </a:rPr>
              <a:t>Glen Miller</a:t>
            </a:r>
            <a:endParaRPr lang="ru-RU" dirty="0">
              <a:latin typeface="Constantia" pitchFamily="18" charset="0"/>
            </a:endParaRPr>
          </a:p>
        </p:txBody>
      </p:sp>
      <p:sp>
        <p:nvSpPr>
          <p:cNvPr id="3" name="Содержимое 2"/>
          <p:cNvSpPr>
            <a:spLocks noGrp="1"/>
          </p:cNvSpPr>
          <p:nvPr>
            <p:ph idx="1"/>
          </p:nvPr>
        </p:nvSpPr>
        <p:spPr>
          <a:xfrm>
            <a:off x="428596" y="1142984"/>
            <a:ext cx="8229600" cy="4525963"/>
          </a:xfrm>
        </p:spPr>
        <p:txBody>
          <a:bodyPr>
            <a:normAutofit/>
          </a:bodyPr>
          <a:lstStyle/>
          <a:p>
            <a:r>
              <a:rPr lang="en-US" sz="2800" dirty="0" smtClean="0">
                <a:latin typeface="Constantia" pitchFamily="18" charset="0"/>
              </a:rPr>
              <a:t>1904-1944 was an American jazz musician and bandleader in the swing era. He was one of the best-selling recording artists from 1939 to 1942, leading one of the best known </a:t>
            </a:r>
            <a:r>
              <a:rPr lang="ru-RU" sz="2800" dirty="0" smtClean="0">
                <a:latin typeface="Constantia" pitchFamily="18" charset="0"/>
              </a:rPr>
              <a:t>«</a:t>
            </a:r>
            <a:r>
              <a:rPr lang="en-US" sz="2800" dirty="0" smtClean="0">
                <a:latin typeface="Constantia" pitchFamily="18" charset="0"/>
              </a:rPr>
              <a:t>Big Bands</a:t>
            </a:r>
            <a:r>
              <a:rPr lang="ru-RU" sz="2800" dirty="0" smtClean="0">
                <a:latin typeface="Constantia" pitchFamily="18" charset="0"/>
              </a:rPr>
              <a:t>»</a:t>
            </a:r>
            <a:r>
              <a:rPr lang="en-US" sz="2800" dirty="0" smtClean="0">
                <a:latin typeface="Constantia" pitchFamily="18" charset="0"/>
              </a:rPr>
              <a:t>. During World War II, while travelling to entertain US troops in France, his plane disappeared in bad weather. His body was never found.</a:t>
            </a:r>
            <a:r>
              <a:rPr lang="ru-RU" sz="2800" dirty="0" smtClean="0">
                <a:latin typeface="Constantia" pitchFamily="18" charset="0"/>
              </a:rPr>
              <a:t>     </a:t>
            </a:r>
            <a:endParaRPr lang="ru-RU" sz="2800" dirty="0">
              <a:latin typeface="Constantia" pitchFamily="18" charset="0"/>
            </a:endParaRPr>
          </a:p>
        </p:txBody>
      </p:sp>
      <p:pic>
        <p:nvPicPr>
          <p:cNvPr id="4" name="Рисунок 3"/>
          <p:cNvPicPr/>
          <p:nvPr/>
        </p:nvPicPr>
        <p:blipFill>
          <a:blip r:embed="rId3"/>
          <a:srcRect/>
          <a:stretch>
            <a:fillRect/>
          </a:stretch>
        </p:blipFill>
        <p:spPr bwMode="auto">
          <a:xfrm>
            <a:off x="3571868" y="4357670"/>
            <a:ext cx="1857388" cy="2500330"/>
          </a:xfrm>
          <a:prstGeom prst="rect">
            <a:avLst/>
          </a:prstGeom>
          <a:noFill/>
          <a:ln w="9525">
            <a:noFill/>
            <a:miter lim="800000"/>
            <a:headEnd/>
            <a:tailEnd/>
          </a:ln>
        </p:spPr>
      </p:pic>
      <p:pic>
        <p:nvPicPr>
          <p:cNvPr id="6" name="Glen_Miller_-_In_The_Mood(Jazz)_(mp3cut.net).mp3">
            <a:hlinkClick r:id="" action="ppaction://media"/>
          </p:cNvPr>
          <p:cNvPicPr>
            <a:picLocks noRot="1" noChangeAspect="1"/>
          </p:cNvPicPr>
          <p:nvPr>
            <a:audioFile r:link="rId1"/>
          </p:nvPr>
        </p:nvPicPr>
        <p:blipFill>
          <a:blip r:embed="rId4"/>
          <a:stretch>
            <a:fillRect/>
          </a:stretch>
        </p:blipFill>
        <p:spPr>
          <a:xfrm>
            <a:off x="3000364" y="4357694"/>
            <a:ext cx="304800" cy="304800"/>
          </a:xfrm>
          <a:prstGeom prst="rect">
            <a:avLst/>
          </a:prstGeom>
        </p:spPr>
      </p:pic>
    </p:spTree>
  </p:cSld>
  <p:clrMapOvr>
    <a:masterClrMapping/>
  </p:clrMapOvr>
  <p:transition>
    <p:dissolve/>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0299" fill="hold"/>
                                        <p:tgtEl>
                                          <p:spTgt spid="6"/>
                                        </p:tgtEl>
                                      </p:cBhvr>
                                    </p:cmd>
                                  </p:childTnLst>
                                </p:cTn>
                              </p:par>
                            </p:childTnLst>
                          </p:cTn>
                        </p:par>
                      </p:childTnLst>
                    </p:cTn>
                  </p:par>
                </p:childTnLst>
              </p:cTn>
              <p:nextCondLst>
                <p:cond evt="onClick" delay="0">
                  <p:tgtEl>
                    <p:spTgt spid="6"/>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sz="2400" b="1" dirty="0" smtClean="0">
                <a:latin typeface="Constantia" pitchFamily="18" charset="0"/>
              </a:rPr>
              <a:t>Teenagers have always had different musical tastes. Ben and Robert are talking about the music they prefer. </a:t>
            </a:r>
            <a:endParaRPr lang="ru-RU" sz="2400" b="1" dirty="0">
              <a:latin typeface="Constantia" pitchFamily="18" charset="0"/>
            </a:endParaRPr>
          </a:p>
        </p:txBody>
      </p:sp>
      <p:sp>
        <p:nvSpPr>
          <p:cNvPr id="3" name="Содержимое 2"/>
          <p:cNvSpPr>
            <a:spLocks noGrp="1"/>
          </p:cNvSpPr>
          <p:nvPr>
            <p:ph idx="1"/>
          </p:nvPr>
        </p:nvSpPr>
        <p:spPr/>
        <p:txBody>
          <a:bodyPr>
            <a:normAutofit/>
          </a:bodyPr>
          <a:lstStyle/>
          <a:p>
            <a:pPr algn="ctr">
              <a:buNone/>
            </a:pPr>
            <a:r>
              <a:rPr lang="en-US" sz="2800" dirty="0" smtClean="0">
                <a:latin typeface="Constantia" pitchFamily="18" charset="0"/>
              </a:rPr>
              <a:t>Ben Madison</a:t>
            </a:r>
          </a:p>
          <a:p>
            <a:pPr algn="ctr">
              <a:buNone/>
            </a:pPr>
            <a:endParaRPr lang="ru-RU" sz="2800" dirty="0">
              <a:latin typeface="Constantia" pitchFamily="18" charset="0"/>
            </a:endParaRPr>
          </a:p>
        </p:txBody>
      </p:sp>
      <p:pic>
        <p:nvPicPr>
          <p:cNvPr id="4" name="Рисунок 3" descr="танцы.jpg"/>
          <p:cNvPicPr>
            <a:picLocks noChangeAspect="1"/>
          </p:cNvPicPr>
          <p:nvPr/>
        </p:nvPicPr>
        <p:blipFill>
          <a:blip r:embed="rId3"/>
          <a:stretch>
            <a:fillRect/>
          </a:stretch>
        </p:blipFill>
        <p:spPr>
          <a:xfrm>
            <a:off x="2428860" y="2214554"/>
            <a:ext cx="4209550" cy="2811222"/>
          </a:xfrm>
          <a:prstGeom prst="rect">
            <a:avLst/>
          </a:prstGeom>
        </p:spPr>
      </p:pic>
      <p:pic>
        <p:nvPicPr>
          <p:cNvPr id="7" name="13 - Lesson 3. Ex. 1.1), page 43 Ben’s opinion ....mp3">
            <a:hlinkClick r:id="" action="ppaction://media"/>
          </p:cNvPr>
          <p:cNvPicPr>
            <a:picLocks noRot="1" noChangeAspect="1"/>
          </p:cNvPicPr>
          <p:nvPr>
            <a:audioFile r:link="rId1"/>
          </p:nvPr>
        </p:nvPicPr>
        <p:blipFill>
          <a:blip r:embed="rId4"/>
          <a:stretch>
            <a:fillRect/>
          </a:stretch>
        </p:blipFill>
        <p:spPr>
          <a:xfrm>
            <a:off x="1785918" y="2214554"/>
            <a:ext cx="304800" cy="304800"/>
          </a:xfrm>
          <a:prstGeom prst="rect">
            <a:avLst/>
          </a:prstGeom>
        </p:spPr>
      </p:pic>
    </p:spTree>
  </p:cSld>
  <p:clrMapOvr>
    <a:masterClrMapping/>
  </p:clrMapOvr>
  <p:transition>
    <p:dissolve/>
  </p:transition>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9290" fill="hold"/>
                                        <p:tgtEl>
                                          <p:spTgt spid="7"/>
                                        </p:tgtEl>
                                      </p:cBhvr>
                                    </p:cmd>
                                  </p:childTnLst>
                                </p:cTn>
                              </p:par>
                            </p:childTnLst>
                          </p:cTn>
                        </p:par>
                      </p:childTnLst>
                    </p:cTn>
                  </p:par>
                </p:childTnLst>
              </p:cTn>
              <p:nextCondLst>
                <p:cond evt="onClick" delay="0">
                  <p:tgtEl>
                    <p:spTgt spid="7"/>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sz="2800" dirty="0" smtClean="0">
                <a:latin typeface="Constantia" pitchFamily="18" charset="0"/>
              </a:rPr>
              <a:t>Robert Kraft</a:t>
            </a:r>
            <a:endParaRPr lang="ru-RU" sz="2800" dirty="0">
              <a:latin typeface="Constantia" pitchFamily="18" charset="0"/>
            </a:endParaRPr>
          </a:p>
        </p:txBody>
      </p:sp>
      <p:pic>
        <p:nvPicPr>
          <p:cNvPr id="4" name="Рисунок 3" descr="оркестр.jpeg"/>
          <p:cNvPicPr>
            <a:picLocks noChangeAspect="1"/>
          </p:cNvPicPr>
          <p:nvPr/>
        </p:nvPicPr>
        <p:blipFill>
          <a:blip r:embed="rId3"/>
          <a:stretch>
            <a:fillRect/>
          </a:stretch>
        </p:blipFill>
        <p:spPr>
          <a:xfrm>
            <a:off x="1928794" y="1428736"/>
            <a:ext cx="5310202" cy="3154885"/>
          </a:xfrm>
          <a:prstGeom prst="rect">
            <a:avLst/>
          </a:prstGeom>
        </p:spPr>
      </p:pic>
      <p:pic>
        <p:nvPicPr>
          <p:cNvPr id="5" name="14 - Lesson 3. Ex. 1.1), page 43 Robert’s opinion ....mp3">
            <a:hlinkClick r:id="" action="ppaction://media"/>
          </p:cNvPr>
          <p:cNvPicPr>
            <a:picLocks noRot="1" noChangeAspect="1"/>
          </p:cNvPicPr>
          <p:nvPr>
            <a:audioFile r:link="rId1"/>
          </p:nvPr>
        </p:nvPicPr>
        <p:blipFill>
          <a:blip r:embed="rId4"/>
          <a:stretch>
            <a:fillRect/>
          </a:stretch>
        </p:blipFill>
        <p:spPr>
          <a:xfrm>
            <a:off x="1214414" y="1428736"/>
            <a:ext cx="304800" cy="304800"/>
          </a:xfrm>
          <a:prstGeom prst="rect">
            <a:avLst/>
          </a:prstGeom>
        </p:spPr>
      </p:pic>
    </p:spTree>
  </p:cSld>
  <p:clrMapOvr>
    <a:masterClrMapping/>
  </p:clrMapOvr>
  <p:transition>
    <p:dissolve/>
  </p:transition>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4318" fill="hold"/>
                                        <p:tgtEl>
                                          <p:spTgt spid="5"/>
                                        </p:tgtEl>
                                      </p:cBhvr>
                                    </p:cmd>
                                  </p:childTnLst>
                                </p:cTn>
                              </p:par>
                            </p:childTnLst>
                          </p:cTn>
                        </p:par>
                      </p:childTnLst>
                    </p:cTn>
                  </p:par>
                </p:childTnLst>
              </p:cTn>
              <p:nextCondLst>
                <p:cond evt="onClick" delay="0">
                  <p:tgtEl>
                    <p:spTgt spid="5"/>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279</TotalTime>
  <Words>265</Words>
  <Application>Microsoft Office PowerPoint</Application>
  <PresentationFormat>Экран (4:3)</PresentationFormat>
  <Paragraphs>23</Paragraphs>
  <Slides>9</Slides>
  <Notes>0</Notes>
  <HiddenSlides>0</HiddenSlides>
  <MMClips>8</MMClips>
  <ScaleCrop>false</ScaleCrop>
  <HeadingPairs>
    <vt:vector size="4" baseType="variant">
      <vt:variant>
        <vt:lpstr>Тема</vt:lpstr>
      </vt:variant>
      <vt:variant>
        <vt:i4>1</vt:i4>
      </vt:variant>
      <vt:variant>
        <vt:lpstr>Заголовки слайдов</vt:lpstr>
      </vt:variant>
      <vt:variant>
        <vt:i4>9</vt:i4>
      </vt:variant>
    </vt:vector>
  </HeadingPairs>
  <TitlesOfParts>
    <vt:vector size="10" baseType="lpstr">
      <vt:lpstr>Тема Office</vt:lpstr>
      <vt:lpstr> What music do you like?</vt:lpstr>
      <vt:lpstr>Led Zeppelin</vt:lpstr>
      <vt:lpstr>Cream</vt:lpstr>
      <vt:lpstr>Jimi Hendrix</vt:lpstr>
      <vt:lpstr>P. Tchaikovsky</vt:lpstr>
      <vt:lpstr>Gershwin</vt:lpstr>
      <vt:lpstr>Glen Miller</vt:lpstr>
      <vt:lpstr>Teenagers have always had different musical tastes. Ben and Robert are talking about the music they prefer. </vt:lpstr>
      <vt:lpstr>Robert Kraft</vt:lpstr>
    </vt:vector>
  </TitlesOfParts>
  <Company>Дом</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music do you like?</dc:title>
  <dc:creator>Пользователь</dc:creator>
  <cp:lastModifiedBy>Пользователь</cp:lastModifiedBy>
  <cp:revision>59</cp:revision>
  <dcterms:created xsi:type="dcterms:W3CDTF">2011-11-16T18:56:56Z</dcterms:created>
  <dcterms:modified xsi:type="dcterms:W3CDTF">2012-01-05T00:05:06Z</dcterms:modified>
</cp:coreProperties>
</file>