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engv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2088231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CONDITIONALS</a:t>
            </a:r>
            <a:b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I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sz="2400" b="1" i="1" dirty="0" smtClean="0">
                <a:solidFill>
                  <a:schemeClr val="tx1"/>
                </a:solidFill>
              </a:rPr>
              <a:t>Author: </a:t>
            </a:r>
            <a:r>
              <a:rPr lang="en-US" sz="2400" b="1" i="1" dirty="0" err="1" smtClean="0">
                <a:solidFill>
                  <a:schemeClr val="tx1"/>
                </a:solidFill>
              </a:rPr>
              <a:t>Zhuravleva</a:t>
            </a:r>
            <a:r>
              <a:rPr lang="en-US" sz="2400" b="1" i="1" dirty="0" smtClean="0">
                <a:solidFill>
                  <a:schemeClr val="tx1"/>
                </a:solidFill>
              </a:rPr>
              <a:t> Anastasia </a:t>
            </a:r>
            <a:r>
              <a:rPr lang="en-US" sz="2400" b="1" i="1" dirty="0" err="1" smtClean="0">
                <a:solidFill>
                  <a:schemeClr val="tx1"/>
                </a:solidFill>
              </a:rPr>
              <a:t>Mikhailovna</a:t>
            </a:r>
            <a:endParaRPr lang="en-US" sz="2400" b="1" i="1" dirty="0" smtClean="0">
              <a:solidFill>
                <a:schemeClr val="tx1"/>
              </a:solidFill>
            </a:endParaRPr>
          </a:p>
          <a:p>
            <a:r>
              <a:rPr lang="en-US" sz="2400" b="1" i="1" dirty="0" smtClean="0">
                <a:solidFill>
                  <a:schemeClr val="tx1"/>
                </a:solidFill>
              </a:rPr>
              <a:t>Sch. # 556</a:t>
            </a:r>
          </a:p>
          <a:p>
            <a:r>
              <a:rPr lang="en-US" sz="2400" b="1" i="1" dirty="0" smtClean="0">
                <a:solidFill>
                  <a:schemeClr val="tx1"/>
                </a:solidFill>
              </a:rPr>
              <a:t>Moscow</a:t>
            </a:r>
            <a:endParaRPr lang="ru-RU" sz="24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  <a:endParaRPr lang="ru-RU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0" descr="29b8b4fb76a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63688" y="2492896"/>
            <a:ext cx="2158251" cy="2913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000000"/>
                </a:solidFill>
              </a:rPr>
              <a:t>Условные предложения – это сложноподчиненные предложения, в которых в придаточном предложении называется условие, а в главном предложении – следствие, результат этого условия. </a:t>
            </a:r>
          </a:p>
          <a:p>
            <a:r>
              <a:rPr lang="ru-RU" b="1" i="1" dirty="0" smtClean="0">
                <a:solidFill>
                  <a:srgbClr val="000000"/>
                </a:solidFill>
              </a:rPr>
              <a:t>И условие, и следствие могут относится к настоящему, прошедшему и будущему. </a:t>
            </a:r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FAVOURITE “ IF “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Придаточные предложения условия чаще всего вводятся союзом </a:t>
            </a:r>
            <a:r>
              <a:rPr lang="ru-RU" b="1" dirty="0" err="1" smtClean="0">
                <a:solidFill>
                  <a:srgbClr val="000000"/>
                </a:solidFill>
              </a:rPr>
              <a:t>if</a:t>
            </a:r>
            <a:r>
              <a:rPr lang="ru-RU" dirty="0" smtClean="0">
                <a:solidFill>
                  <a:srgbClr val="000000"/>
                </a:solidFill>
              </a:rPr>
              <a:t> </a:t>
            </a:r>
            <a:r>
              <a:rPr lang="ru-RU" i="1" dirty="0" smtClean="0">
                <a:solidFill>
                  <a:srgbClr val="000000"/>
                </a:solidFill>
              </a:rPr>
              <a:t>если</a:t>
            </a:r>
            <a:r>
              <a:rPr lang="ru-RU" dirty="0" smtClean="0">
                <a:solidFill>
                  <a:srgbClr val="000000"/>
                </a:solidFill>
              </a:rPr>
              <a:t>. В отличие от русского языка, запятая в сложноподчиненном предложении ставится только в случае, если придаточное предложение находится перед главным, и то это правило не всегда соблюдается.</a:t>
            </a:r>
            <a:endParaRPr lang="ru-RU" dirty="0"/>
          </a:p>
        </p:txBody>
      </p:sp>
      <p:pic>
        <p:nvPicPr>
          <p:cNvPr id="7" name="Picture 10" descr="29b8b4fb76a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84430" y="2420889"/>
            <a:ext cx="2571945" cy="347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can we use it?</a:t>
            </a:r>
            <a:endParaRPr lang="ru-RU" b="1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539552" y="1600200"/>
          <a:ext cx="8147248" cy="398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7248"/>
              </a:tblGrid>
              <a:tr h="132968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Conditional Clause                                                                      Main Clause</a:t>
                      </a:r>
                      <a:endParaRPr lang="ru-RU" sz="20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296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dirty="0" smtClean="0"/>
                        <a:t>If +Present Simple                                                        </a:t>
                      </a:r>
                      <a:r>
                        <a:rPr lang="en-US" sz="2000" b="1" dirty="0" smtClean="0"/>
                        <a:t>Present Simple</a:t>
                      </a:r>
                      <a:endParaRPr lang="ru-RU" sz="20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29680">
                <a:tc>
                  <a:txBody>
                    <a:bodyPr/>
                    <a:lstStyle/>
                    <a:p>
                      <a:pPr algn="ctr"/>
                      <a:r>
                        <a:rPr lang="en-US" sz="4400" b="1" dirty="0" smtClean="0">
                          <a:solidFill>
                            <a:srgbClr val="800000"/>
                          </a:solidFill>
                        </a:rPr>
                        <a:t>If</a:t>
                      </a:r>
                      <a:r>
                        <a:rPr lang="en-US" sz="4400" b="1" dirty="0" smtClean="0"/>
                        <a:t> you </a:t>
                      </a:r>
                      <a:r>
                        <a:rPr lang="en-US" sz="4400" b="1" dirty="0" smtClean="0">
                          <a:solidFill>
                            <a:srgbClr val="800000"/>
                          </a:solidFill>
                        </a:rPr>
                        <a:t>heat</a:t>
                      </a:r>
                      <a:r>
                        <a:rPr lang="en-US" sz="4400" b="1" dirty="0" smtClean="0"/>
                        <a:t> ice, it </a:t>
                      </a:r>
                      <a:r>
                        <a:rPr lang="en-US" sz="4400" b="1" dirty="0" smtClean="0">
                          <a:solidFill>
                            <a:srgbClr val="800000"/>
                          </a:solidFill>
                        </a:rPr>
                        <a:t>melts</a:t>
                      </a:r>
                      <a:r>
                        <a:rPr lang="en-US" sz="4400" b="1" dirty="0" smtClean="0"/>
                        <a:t>.</a:t>
                      </a:r>
                      <a:endParaRPr lang="ru-RU" sz="44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11" name="Стрелка вправо с вырезом 10"/>
          <p:cNvSpPr/>
          <p:nvPr/>
        </p:nvSpPr>
        <p:spPr>
          <a:xfrm>
            <a:off x="4067944" y="3212976"/>
            <a:ext cx="792088" cy="34061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ZERO CONDITIONAL</a:t>
            </a:r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ru-RU" b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условных предложениях нулевого типа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buNone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союз </a:t>
            </a:r>
            <a:r>
              <a:rPr lang="ru-RU" b="1" dirty="0" err="1" smtClean="0">
                <a:solidFill>
                  <a:schemeClr val="bg1"/>
                </a:solidFill>
              </a:rPr>
              <a:t>if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может заменяться союзом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when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algn="ctr">
              <a:buNone/>
              <a:defRPr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  <a:defRPr/>
            </a:pP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late, my father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 to school.</a:t>
            </a:r>
            <a:b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опаздываю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 отец 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отвозит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меня в школу.</a:t>
            </a:r>
            <a:b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comes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town, we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dinner together.</a:t>
            </a:r>
            <a:b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приезжает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ужинаем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ZERO CONDITIONAL</a:t>
            </a:r>
            <a:r>
              <a:rPr lang="ru-RU" b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ru-RU" b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Times New Roman"/>
                <a:cs typeface="Times New Roman"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268760"/>
            <a:ext cx="669674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Translate the sentences: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276872"/>
            <a:ext cx="7416824" cy="4320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2348880"/>
            <a:ext cx="626469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1.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you 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want 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 good job, you 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have to study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3068960"/>
            <a:ext cx="835292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You 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shouldn’t eat 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so much if you 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want to lose 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some weight.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293096"/>
            <a:ext cx="8280920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If you </a:t>
            </a:r>
            <a:r>
              <a:rPr lang="en-US" sz="24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keep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 coffee in the freezer, its aroma </a:t>
            </a:r>
            <a:r>
              <a:rPr lang="en-US" sz="24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stays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 longer.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5157192"/>
            <a:ext cx="62646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4.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The dog </a:t>
            </a:r>
            <a:r>
              <a:rPr lang="en-US" sz="24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is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happy        when it </a:t>
            </a:r>
            <a:r>
              <a:rPr lang="en-US" sz="24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sees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its master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http://engv.ru</a:t>
            </a:r>
            <a:endParaRPr lang="en-US" dirty="0" smtClean="0"/>
          </a:p>
          <a:p>
            <a:r>
              <a:rPr lang="ru-RU" dirty="0" smtClean="0"/>
              <a:t>Грамматика английского языка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154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CONDITIONALS PART I</vt:lpstr>
      <vt:lpstr>Introduction</vt:lpstr>
      <vt:lpstr>FAVOURITE “ IF “</vt:lpstr>
      <vt:lpstr>How can we use it?</vt:lpstr>
      <vt:lpstr>ZERO CONDITIONAL </vt:lpstr>
      <vt:lpstr>ZERO CONDITIONAL 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CONDITIONALS PART I</dc:title>
  <dc:creator>user</dc:creator>
  <cp:lastModifiedBy>user</cp:lastModifiedBy>
  <cp:revision>8</cp:revision>
  <dcterms:created xsi:type="dcterms:W3CDTF">2013-08-29T19:16:49Z</dcterms:created>
  <dcterms:modified xsi:type="dcterms:W3CDTF">2013-08-29T20:27:04Z</dcterms:modified>
</cp:coreProperties>
</file>