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89" autoAdjust="0"/>
    <p:restoredTop sz="94660"/>
  </p:normalViewPr>
  <p:slideViewPr>
    <p:cSldViewPr>
      <p:cViewPr varScale="1">
        <p:scale>
          <a:sx n="68" d="100"/>
          <a:sy n="68" d="100"/>
        </p:scale>
        <p:origin x="-8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10.09.2011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10.09.2011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10.09.2011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10.09.2011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10.09.2011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10.09.2011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10.09.2011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10.09.2011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images.yandex.ru/yandsearch?ed=1&amp;text=%D0%BF%D0%B8%D1%81%D1%8C%D0%BC%D0%BE&amp;p=8&amp;img_url=foto.rambler.ru%2Fpreview%2Fr%2F500x500%2F4692427f-c9f6-0dea-5a71-b8e09395bd3e&amp;rpt=simag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slide" Target="slide4.xml"/><Relationship Id="rId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3356992"/>
            <a:ext cx="66967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C00000"/>
                </a:solidFill>
                <a:latin typeface="Informal Roman" pitchFamily="66" charset="0"/>
                <a:ea typeface="BatangChe" pitchFamily="49" charset="-127"/>
              </a:rPr>
              <a:t>The invitation</a:t>
            </a:r>
            <a:r>
              <a:rPr lang="en-US" sz="6000" b="1" dirty="0" smtClean="0">
                <a:solidFill>
                  <a:srgbClr val="C00000"/>
                </a:solidFill>
                <a:latin typeface="Informal Roman" pitchFamily="66" charset="0"/>
                <a:ea typeface="BatangChe" pitchFamily="49" charset="-127"/>
              </a:rPr>
              <a:t> letter writing…</a:t>
            </a:r>
          </a:p>
          <a:p>
            <a:pPr algn="ctr"/>
            <a:r>
              <a:rPr lang="en-US" sz="6000" b="1" dirty="0" smtClean="0">
                <a:solidFill>
                  <a:srgbClr val="C00000"/>
                </a:solidFill>
                <a:latin typeface="Informal Roman" pitchFamily="66" charset="0"/>
                <a:ea typeface="BatangChe" pitchFamily="49" charset="-127"/>
              </a:rPr>
              <a:t>what can be easier?</a:t>
            </a:r>
            <a:endParaRPr lang="ru-RU" sz="6000" b="1" dirty="0">
              <a:solidFill>
                <a:srgbClr val="C00000"/>
              </a:solidFill>
              <a:latin typeface="BatangChe" pitchFamily="49" charset="-127"/>
              <a:ea typeface="BatangChe" pitchFamily="49" charset="-127"/>
            </a:endParaRPr>
          </a:p>
        </p:txBody>
      </p:sp>
      <p:pic>
        <p:nvPicPr>
          <p:cNvPr id="7169" name="Picture 1" descr="C:\Users\Ирина\Desktop\школа\курсы\5322652643496101349.jpg"/>
          <p:cNvPicPr>
            <a:picLocks noChangeAspect="1" noChangeArrowheads="1"/>
          </p:cNvPicPr>
          <p:nvPr/>
        </p:nvPicPr>
        <p:blipFill>
          <a:blip r:embed="rId2" cstate="print"/>
          <a:srcRect t="7297" b="8032"/>
          <a:stretch>
            <a:fillRect/>
          </a:stretch>
        </p:blipFill>
        <p:spPr bwMode="auto">
          <a:xfrm>
            <a:off x="2411760" y="260648"/>
            <a:ext cx="4762500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600" b="1" dirty="0" smtClean="0">
                <a:solidFill>
                  <a:srgbClr val="00B050"/>
                </a:solidFill>
                <a:latin typeface="Informal Roman" pitchFamily="66" charset="0"/>
              </a:rPr>
              <a:t>CLOSING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412776"/>
            <a:ext cx="30243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Your friend,</a:t>
            </a:r>
          </a:p>
          <a:p>
            <a:pPr algn="ctr"/>
            <a:endParaRPr lang="en-US" sz="4000" dirty="0" smtClean="0"/>
          </a:p>
          <a:p>
            <a:pPr algn="ctr"/>
            <a:r>
              <a:rPr lang="en-US" sz="4000" dirty="0" smtClean="0">
                <a:latin typeface="Informal Roman" pitchFamily="66" charset="0"/>
              </a:rPr>
              <a:t>Informal letter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4283968" y="3284984"/>
            <a:ext cx="439248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0000"/>
                </a:solidFill>
              </a:rPr>
              <a:t>Your Jack,</a:t>
            </a:r>
          </a:p>
          <a:p>
            <a:pPr algn="ctr"/>
            <a:endParaRPr lang="en-US" sz="4400" dirty="0" smtClean="0"/>
          </a:p>
          <a:p>
            <a:pPr algn="ctr"/>
            <a:r>
              <a:rPr lang="en-US" sz="4400" dirty="0" smtClean="0">
                <a:latin typeface="Informal Roman" pitchFamily="66" charset="0"/>
              </a:rPr>
              <a:t>Formal letter</a:t>
            </a:r>
            <a:endParaRPr lang="ru-RU" sz="44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1691680" y="548680"/>
            <a:ext cx="504056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300192" y="2348880"/>
            <a:ext cx="576064" cy="1080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1" descr="C:\Users\Ирина\Desktop\школа\курсы\5322652643496101349.jpg"/>
          <p:cNvPicPr>
            <a:picLocks noChangeAspect="1" noChangeArrowheads="1"/>
          </p:cNvPicPr>
          <p:nvPr/>
        </p:nvPicPr>
        <p:blipFill>
          <a:blip r:embed="rId2" cstate="print"/>
          <a:srcRect l="1617" t="7665" r="1617" b="7665"/>
          <a:stretch>
            <a:fillRect/>
          </a:stretch>
        </p:blipFill>
        <p:spPr bwMode="auto">
          <a:xfrm>
            <a:off x="467544" y="4797152"/>
            <a:ext cx="2852888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rgbClr val="00B050"/>
                </a:solidFill>
                <a:latin typeface="Informal Roman" pitchFamily="66" charset="0"/>
              </a:rPr>
              <a:t>Exercise</a:t>
            </a:r>
            <a:endParaRPr lang="ru-RU" sz="54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1) How many parts are there in the letter?</a:t>
            </a:r>
          </a:p>
          <a:p>
            <a:pPr>
              <a:buNone/>
            </a:pPr>
            <a:r>
              <a:rPr lang="en-US" dirty="0" smtClean="0"/>
              <a:t>Answer____________</a:t>
            </a:r>
          </a:p>
          <a:p>
            <a:pPr>
              <a:buNone/>
            </a:pPr>
            <a:r>
              <a:rPr lang="en-US" dirty="0" smtClean="0"/>
              <a:t>                      2) What is it?</a:t>
            </a:r>
          </a:p>
          <a:p>
            <a:pPr>
              <a:buNone/>
            </a:pPr>
            <a:r>
              <a:rPr lang="en-US" dirty="0" smtClean="0"/>
              <a:t>2.1                       Answer___________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</a:rPr>
              <a:t>2.2 </a:t>
            </a:r>
            <a:r>
              <a:rPr lang="en-US" dirty="0" smtClean="0">
                <a:solidFill>
                  <a:srgbClr val="00B050"/>
                </a:solidFill>
              </a:rPr>
              <a:t>Dear </a:t>
            </a:r>
            <a:r>
              <a:rPr lang="en-US" dirty="0" smtClean="0">
                <a:solidFill>
                  <a:srgbClr val="00B050"/>
                </a:solidFill>
              </a:rPr>
              <a:t>Kurt</a:t>
            </a:r>
            <a:r>
              <a:rPr lang="en-US" dirty="0" smtClean="0">
                <a:solidFill>
                  <a:srgbClr val="00B050"/>
                </a:solidFill>
              </a:rPr>
              <a:t>,  </a:t>
            </a:r>
            <a:r>
              <a:rPr lang="en-US" dirty="0" smtClean="0">
                <a:solidFill>
                  <a:schemeClr val="tx1"/>
                </a:solidFill>
              </a:rPr>
              <a:t>Answer___________</a:t>
            </a:r>
            <a:endParaRPr lang="en-US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3284984"/>
            <a:ext cx="2016224" cy="1015663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Kurt </a:t>
            </a:r>
            <a:r>
              <a:rPr lang="en-US" sz="1200" dirty="0" err="1" smtClean="0"/>
              <a:t>Schuchardt</a:t>
            </a:r>
            <a:endParaRPr lang="en-US" sz="1200" dirty="0" smtClean="0"/>
          </a:p>
          <a:p>
            <a:r>
              <a:rPr lang="en-US" sz="1200" dirty="0" err="1" smtClean="0"/>
              <a:t>Paucker</a:t>
            </a:r>
            <a:r>
              <a:rPr lang="en-US" sz="1200" dirty="0" smtClean="0"/>
              <a:t> Street 42,</a:t>
            </a:r>
          </a:p>
          <a:p>
            <a:r>
              <a:rPr lang="en-US" sz="1200" dirty="0" err="1" smtClean="0"/>
              <a:t>Wendelstein</a:t>
            </a:r>
            <a:r>
              <a:rPr lang="en-US" sz="1200" dirty="0" smtClean="0"/>
              <a:t> 93456</a:t>
            </a:r>
          </a:p>
          <a:p>
            <a:endParaRPr lang="en-US" sz="1200" dirty="0" smtClean="0"/>
          </a:p>
          <a:p>
            <a:r>
              <a:rPr lang="en-US" sz="1200" dirty="0" smtClean="0"/>
              <a:t>September, 6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endParaRPr lang="ru-RU" sz="1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3140968"/>
            <a:ext cx="159530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heading</a:t>
            </a:r>
            <a:endParaRPr lang="ru-RU" sz="2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39752" y="1844824"/>
            <a:ext cx="10801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5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5976" y="4941168"/>
            <a:ext cx="207140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GREETING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60648"/>
            <a:ext cx="8686800" cy="5819477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2.3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2.4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88640"/>
            <a:ext cx="4824536" cy="324036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259632" y="260648"/>
            <a:ext cx="475252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Dear Kurt,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sz="1200" dirty="0" smtClean="0"/>
          </a:p>
          <a:p>
            <a:pPr lvl="0"/>
            <a:r>
              <a:rPr lang="en-US" sz="1200" u="sng" dirty="0" smtClean="0">
                <a:solidFill>
                  <a:srgbClr val="FF0000"/>
                </a:solidFill>
              </a:rPr>
              <a:t>I am </a:t>
            </a:r>
            <a:r>
              <a:rPr lang="en-US" sz="1200" u="sng" dirty="0" smtClean="0">
                <a:solidFill>
                  <a:srgbClr val="FF0000"/>
                </a:solidFill>
              </a:rPr>
              <a:t>organizing </a:t>
            </a:r>
            <a:r>
              <a:rPr lang="en-US" sz="1200" u="sng" dirty="0" smtClean="0">
                <a:solidFill>
                  <a:srgbClr val="FF0000"/>
                </a:solidFill>
              </a:rPr>
              <a:t>a</a:t>
            </a:r>
            <a:r>
              <a:rPr lang="en-US" sz="1200" u="sng" dirty="0" smtClean="0">
                <a:solidFill>
                  <a:srgbClr val="FF0000"/>
                </a:solidFill>
              </a:rPr>
              <a:t>  </a:t>
            </a:r>
            <a:r>
              <a:rPr lang="en-US" sz="1200" u="sng" dirty="0" smtClean="0">
                <a:solidFill>
                  <a:srgbClr val="FF0000"/>
                </a:solidFill>
              </a:rPr>
              <a:t>birthday party on the 1</a:t>
            </a:r>
            <a:r>
              <a:rPr lang="en-US" sz="1200" u="sng" baseline="30000" dirty="0" smtClean="0">
                <a:solidFill>
                  <a:srgbClr val="FF0000"/>
                </a:solidFill>
              </a:rPr>
              <a:t>st</a:t>
            </a:r>
            <a:r>
              <a:rPr lang="en-US" sz="1200" u="sng" dirty="0" smtClean="0">
                <a:solidFill>
                  <a:srgbClr val="FF0000"/>
                </a:solidFill>
              </a:rPr>
              <a:t> of October  </a:t>
            </a:r>
            <a:r>
              <a:rPr lang="en-US" sz="1200" u="sng" dirty="0" smtClean="0">
                <a:solidFill>
                  <a:srgbClr val="FF0000"/>
                </a:solidFill>
              </a:rPr>
              <a:t>and I’d love it if you could </a:t>
            </a:r>
            <a:r>
              <a:rPr lang="en-US" sz="1200" u="sng" dirty="0" smtClean="0">
                <a:solidFill>
                  <a:srgbClr val="FF0000"/>
                </a:solidFill>
              </a:rPr>
              <a:t>come!</a:t>
            </a:r>
          </a:p>
          <a:p>
            <a:pPr lvl="0"/>
            <a:endParaRPr lang="en-US" sz="1200" u="sng" dirty="0" smtClean="0">
              <a:solidFill>
                <a:srgbClr val="FF0000"/>
              </a:solidFill>
            </a:endParaRPr>
          </a:p>
          <a:p>
            <a:pPr lvl="0"/>
            <a:r>
              <a:rPr lang="en-US" sz="1200" u="sng" dirty="0" smtClean="0">
                <a:solidFill>
                  <a:srgbClr val="FF0000"/>
                </a:solidFill>
              </a:rPr>
              <a:t> </a:t>
            </a:r>
            <a:r>
              <a:rPr lang="en-US" sz="1200" u="sng" dirty="0" smtClean="0">
                <a:solidFill>
                  <a:srgbClr val="FF0000"/>
                </a:solidFill>
              </a:rPr>
              <a:t>In case you don’t know the way, I’ll give you some </a:t>
            </a:r>
            <a:r>
              <a:rPr lang="en-US" sz="1200" u="sng" dirty="0" smtClean="0">
                <a:solidFill>
                  <a:srgbClr val="FF0000"/>
                </a:solidFill>
              </a:rPr>
              <a:t>directions: from the bus stop “the State Park” to “the Library” , buses 3, 45; My house stands near the bus stop, Franklin Street 5, flat 65.</a:t>
            </a:r>
          </a:p>
          <a:p>
            <a:pPr lvl="0"/>
            <a:r>
              <a:rPr lang="en-US" sz="1200" u="sng" dirty="0" smtClean="0">
                <a:solidFill>
                  <a:srgbClr val="FF0000"/>
                </a:solidFill>
              </a:rPr>
              <a:t> </a:t>
            </a:r>
            <a:endParaRPr lang="ru-RU" sz="1200" u="sng" dirty="0" smtClean="0">
              <a:solidFill>
                <a:srgbClr val="FF0000"/>
              </a:solidFill>
            </a:endParaRPr>
          </a:p>
          <a:p>
            <a:pPr lvl="0"/>
            <a:r>
              <a:rPr lang="en-US" sz="1200" u="sng" dirty="0" smtClean="0">
                <a:solidFill>
                  <a:srgbClr val="FF0000"/>
                </a:solidFill>
              </a:rPr>
              <a:t>Hope you can </a:t>
            </a:r>
            <a:r>
              <a:rPr lang="en-US" sz="1200" u="sng" dirty="0" smtClean="0">
                <a:solidFill>
                  <a:srgbClr val="FF0000"/>
                </a:solidFill>
              </a:rPr>
              <a:t>come!</a:t>
            </a:r>
          </a:p>
          <a:p>
            <a:pPr lvl="0"/>
            <a:endParaRPr lang="en-US" sz="1200" dirty="0" smtClean="0"/>
          </a:p>
          <a:p>
            <a:pPr lvl="0"/>
            <a:r>
              <a:rPr lang="en-US" sz="1200" dirty="0" smtClean="0"/>
              <a:t>                                                                                          Your  friend,</a:t>
            </a:r>
          </a:p>
          <a:p>
            <a:pPr lvl="0"/>
            <a:r>
              <a:rPr lang="en-US" sz="1200" dirty="0" smtClean="0"/>
              <a:t> </a:t>
            </a:r>
            <a:r>
              <a:rPr lang="en-US" sz="1200" dirty="0" smtClean="0"/>
              <a:t>                                                                                                      Jack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580112" y="306896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Answer______________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3833664"/>
            <a:ext cx="4824536" cy="302433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95536" y="3933056"/>
            <a:ext cx="47525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Dear Kurt,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sz="1200" dirty="0" smtClean="0"/>
          </a:p>
          <a:p>
            <a:pPr lvl="0"/>
            <a:r>
              <a:rPr lang="en-US" sz="1200" dirty="0" smtClean="0"/>
              <a:t>I am </a:t>
            </a:r>
            <a:r>
              <a:rPr lang="en-US" sz="1200" dirty="0" smtClean="0"/>
              <a:t>organizing </a:t>
            </a:r>
            <a:r>
              <a:rPr lang="en-US" sz="1200" dirty="0" smtClean="0"/>
              <a:t>a</a:t>
            </a:r>
            <a:r>
              <a:rPr lang="en-US" sz="1200" dirty="0" smtClean="0"/>
              <a:t>  </a:t>
            </a:r>
            <a:r>
              <a:rPr lang="en-US" sz="1200" dirty="0" smtClean="0"/>
              <a:t>birthday party on the 1</a:t>
            </a:r>
            <a:r>
              <a:rPr lang="en-US" sz="1200" baseline="30000" dirty="0" smtClean="0"/>
              <a:t>st</a:t>
            </a:r>
            <a:r>
              <a:rPr lang="en-US" sz="1200" dirty="0" smtClean="0"/>
              <a:t> of October  </a:t>
            </a:r>
            <a:r>
              <a:rPr lang="en-US" sz="1200" dirty="0" smtClean="0"/>
              <a:t>and I’d love it if you could </a:t>
            </a:r>
            <a:r>
              <a:rPr lang="en-US" sz="1200" dirty="0" smtClean="0"/>
              <a:t>come!</a:t>
            </a:r>
          </a:p>
          <a:p>
            <a:pPr lvl="0"/>
            <a:endParaRPr lang="en-US" sz="1200" dirty="0" smtClean="0"/>
          </a:p>
          <a:p>
            <a:pPr lvl="0"/>
            <a:r>
              <a:rPr lang="en-US" sz="1200" dirty="0" smtClean="0"/>
              <a:t> </a:t>
            </a:r>
            <a:r>
              <a:rPr lang="en-US" sz="1200" dirty="0" smtClean="0"/>
              <a:t>In case you don’t know the way, I’ll give you some </a:t>
            </a:r>
            <a:r>
              <a:rPr lang="en-US" sz="1200" dirty="0" smtClean="0"/>
              <a:t>directions: from the bus stop “the State Park” to “the Library” , buses 3, 45; My house stands near the bus stop, Franklin Street 5, flat 65.</a:t>
            </a:r>
          </a:p>
          <a:p>
            <a:pPr lvl="0"/>
            <a:r>
              <a:rPr lang="en-US" sz="1200" dirty="0" smtClean="0"/>
              <a:t> </a:t>
            </a:r>
            <a:endParaRPr lang="ru-RU" sz="1200" dirty="0" smtClean="0"/>
          </a:p>
          <a:p>
            <a:pPr lvl="0"/>
            <a:r>
              <a:rPr lang="en-US" sz="1200" dirty="0" smtClean="0"/>
              <a:t>Hope you can </a:t>
            </a:r>
            <a:r>
              <a:rPr lang="en-US" sz="1200" dirty="0" smtClean="0"/>
              <a:t>come!</a:t>
            </a:r>
          </a:p>
          <a:p>
            <a:pPr lvl="0"/>
            <a:endParaRPr lang="en-US" sz="1200" dirty="0" smtClean="0"/>
          </a:p>
          <a:p>
            <a:pPr lvl="0"/>
            <a:r>
              <a:rPr lang="en-US" sz="1200" dirty="0" smtClean="0"/>
              <a:t>                                                                                          </a:t>
            </a:r>
            <a:r>
              <a:rPr lang="en-US" sz="1200" u="sng" dirty="0" smtClean="0">
                <a:solidFill>
                  <a:srgbClr val="FF0000"/>
                </a:solidFill>
              </a:rPr>
              <a:t>Your  friend,</a:t>
            </a:r>
          </a:p>
          <a:p>
            <a:pPr lvl="0"/>
            <a:r>
              <a:rPr lang="en-US" sz="1200" dirty="0" smtClean="0"/>
              <a:t> </a:t>
            </a:r>
            <a:r>
              <a:rPr lang="en-US" sz="1200" dirty="0" smtClean="0"/>
              <a:t>                                                                                                      Jack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580112" y="6165304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Answer______________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067944" y="260648"/>
            <a:ext cx="165618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Kurt </a:t>
            </a:r>
            <a:r>
              <a:rPr lang="en-US" sz="1100" dirty="0" err="1" smtClean="0"/>
              <a:t>Schuchardt</a:t>
            </a:r>
            <a:endParaRPr lang="en-US" sz="1100" dirty="0" smtClean="0"/>
          </a:p>
          <a:p>
            <a:r>
              <a:rPr lang="en-US" sz="1100" dirty="0" err="1" smtClean="0"/>
              <a:t>Paucker</a:t>
            </a:r>
            <a:r>
              <a:rPr lang="en-US" sz="1100" dirty="0" smtClean="0"/>
              <a:t> Street 42,</a:t>
            </a:r>
          </a:p>
          <a:p>
            <a:r>
              <a:rPr lang="en-US" sz="1100" dirty="0" err="1" smtClean="0"/>
              <a:t>Wendelstein</a:t>
            </a:r>
            <a:r>
              <a:rPr lang="en-US" sz="1100" dirty="0" smtClean="0"/>
              <a:t> 93456</a:t>
            </a:r>
          </a:p>
          <a:p>
            <a:endParaRPr lang="en-US" sz="1100" dirty="0" smtClean="0"/>
          </a:p>
          <a:p>
            <a:r>
              <a:rPr lang="en-US" sz="1100" dirty="0" smtClean="0"/>
              <a:t>September, 6</a:t>
            </a:r>
            <a:r>
              <a:rPr lang="en-US" sz="1100" baseline="30000" dirty="0" smtClean="0"/>
              <a:t>th</a:t>
            </a:r>
            <a:r>
              <a:rPr lang="en-US" sz="1100" dirty="0" smtClean="0"/>
              <a:t> </a:t>
            </a:r>
            <a:endParaRPr lang="ru-RU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3131840" y="3861048"/>
            <a:ext cx="201622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Kurt </a:t>
            </a:r>
            <a:r>
              <a:rPr lang="en-US" sz="1100" dirty="0" err="1" smtClean="0"/>
              <a:t>Schuchardt</a:t>
            </a:r>
            <a:endParaRPr lang="en-US" sz="1100" dirty="0" smtClean="0"/>
          </a:p>
          <a:p>
            <a:r>
              <a:rPr lang="en-US" sz="1100" dirty="0" err="1" smtClean="0"/>
              <a:t>Paucker</a:t>
            </a:r>
            <a:r>
              <a:rPr lang="en-US" sz="1100" dirty="0" smtClean="0"/>
              <a:t> Street 42,</a:t>
            </a:r>
          </a:p>
          <a:p>
            <a:r>
              <a:rPr lang="en-US" sz="1100" dirty="0" err="1" smtClean="0"/>
              <a:t>Wendelstein</a:t>
            </a:r>
            <a:r>
              <a:rPr lang="en-US" sz="1100" dirty="0" smtClean="0"/>
              <a:t> 93456</a:t>
            </a:r>
          </a:p>
          <a:p>
            <a:endParaRPr lang="en-US" sz="1100" dirty="0" smtClean="0"/>
          </a:p>
          <a:p>
            <a:r>
              <a:rPr lang="en-US" sz="1100" dirty="0" smtClean="0"/>
              <a:t>September, 6</a:t>
            </a:r>
            <a:r>
              <a:rPr lang="en-US" sz="1100" baseline="30000" dirty="0" smtClean="0"/>
              <a:t>th</a:t>
            </a:r>
            <a:r>
              <a:rPr lang="en-US" sz="1100" dirty="0" smtClean="0"/>
              <a:t> </a:t>
            </a:r>
            <a:endParaRPr lang="ru-RU" sz="11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588224" y="2780928"/>
            <a:ext cx="103124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BODY</a:t>
            </a:r>
            <a:endParaRPr lang="ru-RU" sz="2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228184" y="5733256"/>
            <a:ext cx="174618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CLOSING</a:t>
            </a:r>
            <a:endParaRPr lang="ru-RU" sz="3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619672" y="1196752"/>
            <a:ext cx="5760640" cy="388843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763688" y="2276872"/>
            <a:ext cx="532859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Dear Kurt,</a:t>
            </a:r>
          </a:p>
          <a:p>
            <a:endParaRPr lang="en-US" sz="1200" dirty="0" smtClean="0"/>
          </a:p>
          <a:p>
            <a:pPr lvl="0"/>
            <a:r>
              <a:rPr lang="en-US" sz="1200" dirty="0" smtClean="0"/>
              <a:t>I am </a:t>
            </a:r>
            <a:r>
              <a:rPr lang="en-US" sz="1200" dirty="0" smtClean="0"/>
              <a:t>organizing </a:t>
            </a:r>
            <a:r>
              <a:rPr lang="en-US" sz="1200" dirty="0" smtClean="0"/>
              <a:t>a</a:t>
            </a:r>
            <a:r>
              <a:rPr lang="en-US" sz="1200" dirty="0" smtClean="0"/>
              <a:t>  </a:t>
            </a:r>
            <a:r>
              <a:rPr lang="en-US" sz="1200" dirty="0" smtClean="0"/>
              <a:t>birthday party  </a:t>
            </a:r>
            <a:r>
              <a:rPr lang="en-US" sz="1200" dirty="0" smtClean="0"/>
              <a:t>and I’d love it if you could </a:t>
            </a:r>
            <a:r>
              <a:rPr lang="en-US" sz="1200" dirty="0" smtClean="0"/>
              <a:t>come!</a:t>
            </a:r>
          </a:p>
          <a:p>
            <a:pPr lvl="0"/>
            <a:endParaRPr lang="en-US" sz="1200" dirty="0" smtClean="0"/>
          </a:p>
          <a:p>
            <a:pPr lvl="0"/>
            <a:r>
              <a:rPr lang="en-US" sz="1200" dirty="0" smtClean="0"/>
              <a:t> </a:t>
            </a:r>
            <a:r>
              <a:rPr lang="en-US" sz="1200" dirty="0" smtClean="0"/>
              <a:t>In case you don’t know the way, I’ll give you some </a:t>
            </a:r>
            <a:r>
              <a:rPr lang="en-US" sz="1200" dirty="0" smtClean="0"/>
              <a:t>directions: from the bus stop “the State Park” to “the Library” , buses 3, 45; My house stands near the bus stop, Franklin Street 5, flat 65.</a:t>
            </a:r>
          </a:p>
          <a:p>
            <a:pPr lvl="0"/>
            <a:r>
              <a:rPr lang="en-US" sz="1200" dirty="0" smtClean="0"/>
              <a:t> </a:t>
            </a:r>
            <a:endParaRPr lang="ru-RU" sz="1200" dirty="0" smtClean="0"/>
          </a:p>
          <a:p>
            <a:pPr lvl="0"/>
            <a:r>
              <a:rPr lang="en-US" sz="1200" dirty="0" smtClean="0"/>
              <a:t>Hope you can </a:t>
            </a:r>
            <a:r>
              <a:rPr lang="en-US" sz="1200" dirty="0" smtClean="0"/>
              <a:t>come!</a:t>
            </a:r>
          </a:p>
          <a:p>
            <a:pPr lvl="0"/>
            <a:endParaRPr lang="en-US" sz="1200" dirty="0" smtClean="0"/>
          </a:p>
          <a:p>
            <a:pPr lvl="0"/>
            <a:r>
              <a:rPr lang="en-US" sz="1200" dirty="0" smtClean="0"/>
              <a:t>                                                                                                       Your friend,</a:t>
            </a:r>
          </a:p>
          <a:p>
            <a:pPr lvl="0"/>
            <a:r>
              <a:rPr lang="en-US" sz="1200" dirty="0" smtClean="0"/>
              <a:t> </a:t>
            </a:r>
            <a:r>
              <a:rPr lang="en-US" sz="1200" dirty="0" smtClean="0"/>
              <a:t>                                                                                                      </a:t>
            </a:r>
            <a:r>
              <a:rPr lang="en-US" sz="1200" u="sng" dirty="0" smtClean="0">
                <a:solidFill>
                  <a:srgbClr val="FF0000"/>
                </a:solidFill>
              </a:rPr>
              <a:t>Jack</a:t>
            </a:r>
            <a:endParaRPr lang="ru-RU" sz="1200" u="sng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076056" y="1268760"/>
            <a:ext cx="20162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Kurt </a:t>
            </a:r>
            <a:r>
              <a:rPr lang="en-US" sz="1200" dirty="0" err="1" smtClean="0"/>
              <a:t>Schuchardt</a:t>
            </a:r>
            <a:endParaRPr lang="en-US" sz="1200" dirty="0" smtClean="0"/>
          </a:p>
          <a:p>
            <a:r>
              <a:rPr lang="en-US" sz="1200" dirty="0" err="1" smtClean="0"/>
              <a:t>Paucker</a:t>
            </a:r>
            <a:r>
              <a:rPr lang="en-US" sz="1200" dirty="0" smtClean="0"/>
              <a:t> Street 42,</a:t>
            </a:r>
          </a:p>
          <a:p>
            <a:r>
              <a:rPr lang="en-US" sz="1200" dirty="0" err="1" smtClean="0"/>
              <a:t>Wendelstein</a:t>
            </a:r>
            <a:r>
              <a:rPr lang="en-US" sz="1200" dirty="0" smtClean="0"/>
              <a:t> 93456</a:t>
            </a:r>
          </a:p>
          <a:p>
            <a:endParaRPr lang="en-US" sz="1200" dirty="0" smtClean="0"/>
          </a:p>
          <a:p>
            <a:r>
              <a:rPr lang="en-US" sz="1200" dirty="0" smtClean="0"/>
              <a:t>September, 6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endParaRPr lang="ru-RU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251520" y="260648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2.5 Answer______________________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59832" y="188640"/>
            <a:ext cx="192520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SIGNATURE</a:t>
            </a:r>
            <a:endParaRPr lang="ru-RU" sz="2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Используемые интернет 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u="sng" dirty="0" smtClean="0">
                <a:hlinkClick r:id="rId2"/>
              </a:rPr>
              <a:t>http://images.yandex.ru/yandsearch?ed=1&amp;text=%D0%BF%D0%B8%D1%81%D1%8C%D0%BC%D0%BE&amp;p=8&amp;img_url=foto.rambler.ru%2Fpreview%2Fr%2F500x500%2F4692427f-c9f6-0dea-5a71-b8e09395bd3e&amp;rpt=simage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04664"/>
            <a:ext cx="813690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formal Roman" pitchFamily="66" charset="0"/>
              </a:rPr>
              <a:t>The invitation letter </a:t>
            </a:r>
          </a:p>
          <a:p>
            <a:pPr algn="ctr"/>
            <a:r>
              <a:rPr lang="en-US" sz="3200" b="1" dirty="0" smtClean="0">
                <a:solidFill>
                  <a:srgbClr val="00B050"/>
                </a:solidFill>
                <a:latin typeface="Informal Roman" pitchFamily="66" charset="0"/>
              </a:rPr>
              <a:t>is a message in written form, that includes invitation for 1 person or many people, the information about the aims of the event, time</a:t>
            </a:r>
            <a:r>
              <a:rPr lang="en-US" sz="3200" b="1" dirty="0" smtClean="0">
                <a:solidFill>
                  <a:srgbClr val="00B050"/>
                </a:solidFill>
                <a:latin typeface="Informal Roman" pitchFamily="66" charset="0"/>
              </a:rPr>
              <a:t> </a:t>
            </a:r>
            <a:r>
              <a:rPr lang="en-US" sz="3200" b="1" dirty="0" smtClean="0">
                <a:solidFill>
                  <a:srgbClr val="00B050"/>
                </a:solidFill>
                <a:latin typeface="Informal Roman" pitchFamily="66" charset="0"/>
              </a:rPr>
              <a:t>and  place</a:t>
            </a:r>
            <a:r>
              <a:rPr lang="en-US" sz="2800" dirty="0" smtClean="0">
                <a:solidFill>
                  <a:srgbClr val="00B050"/>
                </a:solidFill>
                <a:latin typeface="Informal Roman" pitchFamily="66" charset="0"/>
              </a:rPr>
              <a:t>. 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1907704" y="2708920"/>
            <a:ext cx="504056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732240" y="2708920"/>
            <a:ext cx="504056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39552" y="3933056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formal Roman" pitchFamily="66" charset="0"/>
              </a:rPr>
              <a:t>Formal invitation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64088" y="3861048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formal Roman" pitchFamily="66" charset="0"/>
              </a:rPr>
              <a:t>Informal invitation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5" name="Picture 1" descr="C:\Users\Ирина\Desktop\школа\курсы\5322652643496101349.jpg"/>
          <p:cNvPicPr>
            <a:picLocks noChangeAspect="1" noChangeArrowheads="1"/>
          </p:cNvPicPr>
          <p:nvPr/>
        </p:nvPicPr>
        <p:blipFill>
          <a:blip r:embed="rId2" cstate="print"/>
          <a:srcRect l="1617" t="7665" r="1617" b="7665"/>
          <a:stretch>
            <a:fillRect/>
          </a:stretch>
        </p:blipFill>
        <p:spPr bwMode="auto">
          <a:xfrm>
            <a:off x="683568" y="4653136"/>
            <a:ext cx="2852888" cy="1872208"/>
          </a:xfrm>
          <a:prstGeom prst="rect">
            <a:avLst/>
          </a:prstGeom>
          <a:noFill/>
        </p:spPr>
      </p:pic>
      <p:pic>
        <p:nvPicPr>
          <p:cNvPr id="12" name="Picture 1" descr="C:\Users\Ирина\Desktop\школа\курсы\5322652643496101349.jpg"/>
          <p:cNvPicPr>
            <a:picLocks noChangeAspect="1" noChangeArrowheads="1"/>
          </p:cNvPicPr>
          <p:nvPr/>
        </p:nvPicPr>
        <p:blipFill>
          <a:blip r:embed="rId2" cstate="print"/>
          <a:srcRect l="1617" t="7665" r="1617" b="7665"/>
          <a:stretch>
            <a:fillRect/>
          </a:stretch>
        </p:blipFill>
        <p:spPr bwMode="auto">
          <a:xfrm>
            <a:off x="5508104" y="4653136"/>
            <a:ext cx="2852888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188640"/>
            <a:ext cx="73448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00B050"/>
                </a:solidFill>
                <a:latin typeface="Informal Roman" pitchFamily="66" charset="0"/>
              </a:rPr>
              <a:t> The parts of the invitation letter</a:t>
            </a:r>
            <a:endParaRPr lang="ru-RU" sz="48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91680" y="2060848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b="1" u="sng" dirty="0"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1916832"/>
            <a:ext cx="5760640" cy="388843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372200" y="1988840"/>
            <a:ext cx="20162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Kurt </a:t>
            </a:r>
            <a:r>
              <a:rPr lang="en-US" sz="1200" dirty="0" err="1" smtClean="0"/>
              <a:t>Schuchardt</a:t>
            </a:r>
            <a:endParaRPr lang="en-US" sz="1200" dirty="0" smtClean="0"/>
          </a:p>
          <a:p>
            <a:r>
              <a:rPr lang="en-US" sz="1200" dirty="0" err="1" smtClean="0"/>
              <a:t>Paucker</a:t>
            </a:r>
            <a:r>
              <a:rPr lang="en-US" sz="1200" dirty="0" smtClean="0"/>
              <a:t> Street 42,</a:t>
            </a:r>
          </a:p>
          <a:p>
            <a:r>
              <a:rPr lang="en-US" sz="1200" dirty="0" err="1" smtClean="0"/>
              <a:t>Wendelstein</a:t>
            </a:r>
            <a:r>
              <a:rPr lang="en-US" sz="1200" dirty="0" smtClean="0"/>
              <a:t> 93456</a:t>
            </a:r>
          </a:p>
          <a:p>
            <a:endParaRPr lang="en-US" sz="1200" dirty="0" smtClean="0"/>
          </a:p>
          <a:p>
            <a:r>
              <a:rPr lang="en-US" sz="1200" dirty="0" smtClean="0"/>
              <a:t>September, 6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endParaRPr lang="ru-RU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2339752" y="2996952"/>
            <a:ext cx="532859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Dear Kurt,</a:t>
            </a:r>
          </a:p>
          <a:p>
            <a:endParaRPr lang="en-US" sz="1200" dirty="0" smtClean="0"/>
          </a:p>
          <a:p>
            <a:pPr lvl="0"/>
            <a:r>
              <a:rPr lang="en-US" sz="1200" dirty="0" smtClean="0"/>
              <a:t>I am </a:t>
            </a:r>
            <a:r>
              <a:rPr lang="en-US" sz="1200" dirty="0" smtClean="0"/>
              <a:t>organizing </a:t>
            </a:r>
            <a:r>
              <a:rPr lang="en-US" sz="1200" dirty="0" smtClean="0"/>
              <a:t>a</a:t>
            </a:r>
            <a:r>
              <a:rPr lang="en-US" sz="1200" dirty="0" smtClean="0"/>
              <a:t>  </a:t>
            </a:r>
            <a:r>
              <a:rPr lang="en-US" sz="1200" dirty="0" smtClean="0"/>
              <a:t>birthday party  </a:t>
            </a:r>
            <a:r>
              <a:rPr lang="en-US" sz="1200" dirty="0" smtClean="0"/>
              <a:t>and I’d love it if you could </a:t>
            </a:r>
            <a:r>
              <a:rPr lang="en-US" sz="1200" dirty="0" smtClean="0"/>
              <a:t>come!</a:t>
            </a:r>
          </a:p>
          <a:p>
            <a:pPr lvl="0"/>
            <a:endParaRPr lang="en-US" sz="1200" dirty="0" smtClean="0"/>
          </a:p>
          <a:p>
            <a:pPr lvl="0"/>
            <a:r>
              <a:rPr lang="en-US" sz="1200" dirty="0" smtClean="0"/>
              <a:t> </a:t>
            </a:r>
            <a:r>
              <a:rPr lang="en-US" sz="1200" dirty="0" smtClean="0"/>
              <a:t>In case you don’t know the way, I’ll give you some </a:t>
            </a:r>
            <a:r>
              <a:rPr lang="en-US" sz="1200" dirty="0" smtClean="0"/>
              <a:t>directions: from the bus stop “the State Park” to “the Library” , buses 3, 45; My house stands near the bus stop, Franklin Street 5, flat 65.</a:t>
            </a:r>
          </a:p>
          <a:p>
            <a:pPr lvl="0"/>
            <a:r>
              <a:rPr lang="en-US" sz="1200" dirty="0" smtClean="0"/>
              <a:t> </a:t>
            </a:r>
            <a:endParaRPr lang="ru-RU" sz="1200" dirty="0" smtClean="0"/>
          </a:p>
          <a:p>
            <a:pPr lvl="0"/>
            <a:r>
              <a:rPr lang="en-US" sz="1200" dirty="0" smtClean="0"/>
              <a:t>Hope you can </a:t>
            </a:r>
            <a:r>
              <a:rPr lang="en-US" sz="1200" dirty="0" smtClean="0"/>
              <a:t>come!</a:t>
            </a:r>
          </a:p>
          <a:p>
            <a:pPr lvl="0"/>
            <a:endParaRPr lang="en-US" sz="1200" dirty="0" smtClean="0"/>
          </a:p>
          <a:p>
            <a:pPr lvl="0"/>
            <a:r>
              <a:rPr lang="en-US" sz="1200" dirty="0" smtClean="0"/>
              <a:t>                                                                                                       Your friend,</a:t>
            </a:r>
          </a:p>
          <a:p>
            <a:pPr lvl="0"/>
            <a:r>
              <a:rPr lang="en-US" sz="1200" dirty="0" smtClean="0"/>
              <a:t> </a:t>
            </a:r>
            <a:r>
              <a:rPr lang="en-US" sz="1200" dirty="0" smtClean="0"/>
              <a:t>                                                                                                      Jack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79512" y="1844824"/>
            <a:ext cx="17281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dirty="0" smtClean="0">
              <a:solidFill>
                <a:srgbClr val="00B050"/>
              </a:solidFill>
              <a:latin typeface="Informal Roman" pitchFamily="66" charset="0"/>
            </a:endParaRPr>
          </a:p>
          <a:p>
            <a:endParaRPr lang="en-US" sz="2400" b="1" dirty="0" smtClean="0">
              <a:solidFill>
                <a:srgbClr val="00B050"/>
              </a:solidFill>
              <a:latin typeface="Informal Roman" pitchFamily="66" charset="0"/>
            </a:endParaRPr>
          </a:p>
          <a:p>
            <a:r>
              <a:rPr lang="en-US" sz="2800" b="1" dirty="0" smtClean="0">
                <a:solidFill>
                  <a:srgbClr val="00B050"/>
                </a:solidFill>
                <a:latin typeface="Informal Roman" pitchFamily="66" charset="0"/>
                <a:hlinkClick r:id="rId2" action="ppaction://hlinksldjump"/>
              </a:rPr>
              <a:t>GREETING</a:t>
            </a:r>
            <a:endParaRPr lang="en-US" sz="2800" b="1" dirty="0" smtClean="0">
              <a:solidFill>
                <a:srgbClr val="00B050"/>
              </a:solidFill>
              <a:latin typeface="Informal Roman" pitchFamily="66" charset="0"/>
            </a:endParaRPr>
          </a:p>
          <a:p>
            <a:endParaRPr lang="en-US" sz="2800" b="1" dirty="0" smtClean="0">
              <a:solidFill>
                <a:srgbClr val="00B050"/>
              </a:solidFill>
              <a:latin typeface="Informal Roman" pitchFamily="66" charset="0"/>
            </a:endParaRPr>
          </a:p>
          <a:p>
            <a:r>
              <a:rPr lang="en-US" sz="2800" b="1" dirty="0" smtClean="0">
                <a:solidFill>
                  <a:srgbClr val="00B050"/>
                </a:solidFill>
                <a:latin typeface="Informal Roman" pitchFamily="66" charset="0"/>
                <a:hlinkClick r:id="rId3" action="ppaction://hlinksldjump"/>
              </a:rPr>
              <a:t>BODY</a:t>
            </a:r>
            <a:endParaRPr lang="en-US" sz="2800" b="1" dirty="0" smtClean="0">
              <a:solidFill>
                <a:srgbClr val="00B050"/>
              </a:solidFill>
              <a:latin typeface="Informal Roman" pitchFamily="66" charset="0"/>
            </a:endParaRPr>
          </a:p>
          <a:p>
            <a:endParaRPr lang="en-US" sz="2400" b="1" dirty="0" smtClean="0">
              <a:solidFill>
                <a:srgbClr val="00B050"/>
              </a:solidFill>
              <a:latin typeface="Informal Roman" pitchFamily="66" charset="0"/>
            </a:endParaRPr>
          </a:p>
          <a:p>
            <a:endParaRPr lang="en-US" sz="2400" b="1" dirty="0" smtClean="0">
              <a:solidFill>
                <a:srgbClr val="00B050"/>
              </a:solidFill>
              <a:latin typeface="Informal Roman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68144" y="5949280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  <a:latin typeface="Informal Roman" pitchFamily="66" charset="0"/>
              </a:rPr>
              <a:t>SIGNATURE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71800" y="5949280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  <a:latin typeface="Informal Roman" pitchFamily="66" charset="0"/>
                <a:hlinkClick r:id="rId4" action="ppaction://hlinksldjump"/>
              </a:rPr>
              <a:t>CLOSING</a:t>
            </a:r>
            <a:endParaRPr lang="en-US" sz="2800" b="1" dirty="0" smtClean="0">
              <a:solidFill>
                <a:srgbClr val="00B050"/>
              </a:solidFill>
              <a:latin typeface="Informal Roman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44208" y="1124744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  <a:latin typeface="Informal Roman" pitchFamily="66" charset="0"/>
                <a:hlinkClick r:id="rId5" action="ppaction://hlinksldjump"/>
              </a:rPr>
              <a:t>HEADING</a:t>
            </a:r>
            <a:endParaRPr lang="en-US" sz="2800" b="1" dirty="0" smtClean="0">
              <a:solidFill>
                <a:srgbClr val="00B050"/>
              </a:solidFill>
              <a:latin typeface="Informal Roman" pitchFamily="66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16200000" flipH="1">
            <a:off x="6480212" y="1664804"/>
            <a:ext cx="504056" cy="2880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1907704" y="2924944"/>
            <a:ext cx="504056" cy="1440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1187624" y="3645024"/>
            <a:ext cx="115212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4139952" y="5013176"/>
            <a:ext cx="2160240" cy="10801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V="1">
            <a:off x="6480212" y="5409220"/>
            <a:ext cx="792088" cy="5760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1" descr="C:\Users\Ирина\Desktop\школа\курсы\5322652643496101349.jpg"/>
          <p:cNvPicPr>
            <a:picLocks noChangeAspect="1" noChangeArrowheads="1"/>
          </p:cNvPicPr>
          <p:nvPr/>
        </p:nvPicPr>
        <p:blipFill>
          <a:blip r:embed="rId6" cstate="print"/>
          <a:srcRect l="1617" t="7665" r="1617" b="7665"/>
          <a:stretch>
            <a:fillRect/>
          </a:stretch>
        </p:blipFill>
        <p:spPr bwMode="auto">
          <a:xfrm>
            <a:off x="179512" y="188640"/>
            <a:ext cx="1656184" cy="1086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260648"/>
            <a:ext cx="72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Informal Roman" pitchFamily="66" charset="0"/>
              </a:rPr>
              <a:t>HEADING</a:t>
            </a:r>
            <a:r>
              <a:rPr lang="en-US" sz="4400" b="1" dirty="0" smtClean="0">
                <a:solidFill>
                  <a:srgbClr val="00B050"/>
                </a:solidFill>
                <a:latin typeface="Informal Roman" pitchFamily="66" charset="0"/>
              </a:rPr>
              <a:t> </a:t>
            </a:r>
            <a:r>
              <a:rPr lang="en-US" sz="2800" b="1" dirty="0" smtClean="0">
                <a:solidFill>
                  <a:srgbClr val="00B050"/>
                </a:solidFill>
                <a:latin typeface="Informal Roman" pitchFamily="66" charset="0"/>
              </a:rPr>
              <a:t>IS THE ADDRESS, WHERE YOU ARE WRITING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1916832"/>
            <a:ext cx="5760640" cy="388843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372200" y="1988840"/>
            <a:ext cx="1440160" cy="120032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Kurt </a:t>
            </a:r>
            <a:r>
              <a:rPr lang="en-US" sz="1200" dirty="0" err="1" smtClean="0">
                <a:solidFill>
                  <a:schemeClr val="bg1"/>
                </a:solidFill>
              </a:rPr>
              <a:t>Schuchardt</a:t>
            </a:r>
            <a:endParaRPr lang="en-US" sz="1200" dirty="0" smtClean="0">
              <a:solidFill>
                <a:schemeClr val="bg1"/>
              </a:solidFill>
            </a:endParaRPr>
          </a:p>
          <a:p>
            <a:r>
              <a:rPr lang="en-US" sz="1200" dirty="0" err="1" smtClean="0">
                <a:solidFill>
                  <a:schemeClr val="bg1"/>
                </a:solidFill>
              </a:rPr>
              <a:t>Paucker</a:t>
            </a:r>
            <a:r>
              <a:rPr lang="en-US" sz="1200" dirty="0" smtClean="0">
                <a:solidFill>
                  <a:schemeClr val="bg1"/>
                </a:solidFill>
              </a:rPr>
              <a:t> Street 42,</a:t>
            </a:r>
          </a:p>
          <a:p>
            <a:r>
              <a:rPr lang="en-US" sz="1200" dirty="0" err="1" smtClean="0">
                <a:solidFill>
                  <a:schemeClr val="bg1"/>
                </a:solidFill>
              </a:rPr>
              <a:t>Wendelstein</a:t>
            </a:r>
            <a:r>
              <a:rPr lang="en-US" sz="1200" dirty="0" smtClean="0">
                <a:solidFill>
                  <a:schemeClr val="bg1"/>
                </a:solidFill>
              </a:rPr>
              <a:t> 93456</a:t>
            </a:r>
          </a:p>
          <a:p>
            <a:endParaRPr lang="en-US" sz="1200" dirty="0" smtClean="0">
              <a:solidFill>
                <a:schemeClr val="bg1"/>
              </a:solidFill>
            </a:endParaRPr>
          </a:p>
          <a:p>
            <a:r>
              <a:rPr lang="en-US" sz="1200" dirty="0" smtClean="0">
                <a:solidFill>
                  <a:schemeClr val="bg1"/>
                </a:solidFill>
              </a:rPr>
              <a:t>September, 6</a:t>
            </a:r>
            <a:r>
              <a:rPr lang="en-US" sz="1200" baseline="30000" dirty="0" smtClean="0">
                <a:solidFill>
                  <a:schemeClr val="bg1"/>
                </a:solidFill>
              </a:rPr>
              <a:t>th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39752" y="2996952"/>
            <a:ext cx="532859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Dear Kurt,</a:t>
            </a:r>
          </a:p>
          <a:p>
            <a:endParaRPr lang="en-US" sz="1200" dirty="0" smtClean="0"/>
          </a:p>
          <a:p>
            <a:pPr lvl="0"/>
            <a:r>
              <a:rPr lang="en-US" sz="1200" dirty="0" smtClean="0"/>
              <a:t>I am </a:t>
            </a:r>
            <a:r>
              <a:rPr lang="en-US" sz="1200" dirty="0" smtClean="0"/>
              <a:t>organizing </a:t>
            </a:r>
            <a:r>
              <a:rPr lang="en-US" sz="1200" dirty="0" smtClean="0"/>
              <a:t>a</a:t>
            </a:r>
            <a:r>
              <a:rPr lang="en-US" sz="1200" dirty="0" smtClean="0"/>
              <a:t>  </a:t>
            </a:r>
            <a:r>
              <a:rPr lang="en-US" sz="1200" dirty="0" smtClean="0"/>
              <a:t>birthday party on the 1</a:t>
            </a:r>
            <a:r>
              <a:rPr lang="en-US" sz="1200" baseline="30000" dirty="0" smtClean="0"/>
              <a:t>st</a:t>
            </a:r>
            <a:r>
              <a:rPr lang="en-US" sz="1200" dirty="0" smtClean="0"/>
              <a:t> of October  </a:t>
            </a:r>
            <a:r>
              <a:rPr lang="en-US" sz="1200" dirty="0" smtClean="0"/>
              <a:t>and I’d love it if you could </a:t>
            </a:r>
            <a:r>
              <a:rPr lang="en-US" sz="1200" dirty="0" smtClean="0"/>
              <a:t>come!</a:t>
            </a:r>
          </a:p>
          <a:p>
            <a:pPr lvl="0"/>
            <a:endParaRPr lang="en-US" sz="1200" dirty="0" smtClean="0"/>
          </a:p>
          <a:p>
            <a:pPr lvl="0"/>
            <a:r>
              <a:rPr lang="en-US" sz="1200" dirty="0" smtClean="0"/>
              <a:t> </a:t>
            </a:r>
            <a:r>
              <a:rPr lang="en-US" sz="1200" dirty="0" smtClean="0"/>
              <a:t>In case you don’t know the way, I’ll give you some </a:t>
            </a:r>
            <a:r>
              <a:rPr lang="en-US" sz="1200" dirty="0" smtClean="0"/>
              <a:t>directions: from the bus stop “the State Park” to “the Library” , buses 3, 45; My house stands near the bus stop, Franklin Street 5, flat 65.</a:t>
            </a:r>
          </a:p>
          <a:p>
            <a:pPr lvl="0"/>
            <a:r>
              <a:rPr lang="en-US" sz="1200" dirty="0" smtClean="0"/>
              <a:t> </a:t>
            </a:r>
            <a:endParaRPr lang="ru-RU" sz="1200" dirty="0" smtClean="0"/>
          </a:p>
          <a:p>
            <a:pPr lvl="0"/>
            <a:r>
              <a:rPr lang="en-US" sz="1200" dirty="0" smtClean="0"/>
              <a:t>Hope you can </a:t>
            </a:r>
            <a:r>
              <a:rPr lang="en-US" sz="1200" dirty="0" smtClean="0"/>
              <a:t>come!</a:t>
            </a:r>
          </a:p>
          <a:p>
            <a:pPr lvl="0"/>
            <a:endParaRPr lang="en-US" sz="1200" dirty="0" smtClean="0"/>
          </a:p>
          <a:p>
            <a:pPr lvl="0"/>
            <a:r>
              <a:rPr lang="en-US" sz="1200" dirty="0" smtClean="0"/>
              <a:t>                                                                                                       Your friend,</a:t>
            </a:r>
          </a:p>
          <a:p>
            <a:pPr lvl="0"/>
            <a:r>
              <a:rPr lang="en-US" sz="1200" dirty="0" smtClean="0"/>
              <a:t> </a:t>
            </a:r>
            <a:r>
              <a:rPr lang="en-US" sz="1200" dirty="0" smtClean="0"/>
              <a:t>                                                                                                      Jack</a:t>
            </a:r>
            <a:endParaRPr lang="ru-RU" sz="1200" dirty="0" smtClean="0"/>
          </a:p>
          <a:p>
            <a:endParaRPr lang="ru-RU" dirty="0"/>
          </a:p>
        </p:txBody>
      </p:sp>
      <p:pic>
        <p:nvPicPr>
          <p:cNvPr id="9" name="Picture 1" descr="C:\Users\Ирина\Desktop\школа\курсы\5322652643496101349.jpg"/>
          <p:cNvPicPr>
            <a:picLocks noChangeAspect="1" noChangeArrowheads="1"/>
          </p:cNvPicPr>
          <p:nvPr/>
        </p:nvPicPr>
        <p:blipFill>
          <a:blip r:embed="rId2" cstate="print"/>
          <a:srcRect l="1617" t="7665" r="1617" b="7665"/>
          <a:stretch>
            <a:fillRect/>
          </a:stretch>
        </p:blipFill>
        <p:spPr bwMode="auto">
          <a:xfrm>
            <a:off x="395536" y="5517232"/>
            <a:ext cx="1755623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260648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Informal Roman" pitchFamily="66" charset="0"/>
              </a:rPr>
              <a:t>GREETING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1916832"/>
            <a:ext cx="5256584" cy="374441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372200" y="1988840"/>
            <a:ext cx="20162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Kurt </a:t>
            </a:r>
            <a:r>
              <a:rPr lang="en-US" sz="1200" dirty="0" err="1" smtClean="0"/>
              <a:t>Schuchardt</a:t>
            </a:r>
            <a:endParaRPr lang="en-US" sz="1200" dirty="0" smtClean="0"/>
          </a:p>
          <a:p>
            <a:r>
              <a:rPr lang="en-US" sz="1200" dirty="0" err="1" smtClean="0"/>
              <a:t>Paucker</a:t>
            </a:r>
            <a:r>
              <a:rPr lang="en-US" sz="1200" dirty="0" smtClean="0"/>
              <a:t> Street 42,</a:t>
            </a:r>
          </a:p>
          <a:p>
            <a:r>
              <a:rPr lang="en-US" sz="1200" dirty="0" err="1" smtClean="0"/>
              <a:t>Wendelstein</a:t>
            </a:r>
            <a:r>
              <a:rPr lang="en-US" sz="1200" dirty="0" smtClean="0"/>
              <a:t> 93456</a:t>
            </a:r>
          </a:p>
          <a:p>
            <a:endParaRPr lang="en-US" sz="1200" dirty="0" smtClean="0"/>
          </a:p>
          <a:p>
            <a:r>
              <a:rPr lang="en-US" sz="1200" dirty="0" smtClean="0"/>
              <a:t>September, 6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endParaRPr lang="ru-RU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2843808" y="2996952"/>
            <a:ext cx="504056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Dear Kurt,</a:t>
            </a:r>
          </a:p>
          <a:p>
            <a:endParaRPr lang="en-US" sz="1200" dirty="0" smtClean="0"/>
          </a:p>
          <a:p>
            <a:pPr lvl="0"/>
            <a:r>
              <a:rPr lang="en-US" sz="1200" dirty="0" smtClean="0"/>
              <a:t>I am </a:t>
            </a:r>
            <a:r>
              <a:rPr lang="en-US" sz="1200" dirty="0" smtClean="0"/>
              <a:t>organizing </a:t>
            </a:r>
            <a:r>
              <a:rPr lang="en-US" sz="1200" dirty="0" smtClean="0"/>
              <a:t>a</a:t>
            </a:r>
            <a:r>
              <a:rPr lang="en-US" sz="1200" dirty="0" smtClean="0"/>
              <a:t>  </a:t>
            </a:r>
            <a:r>
              <a:rPr lang="en-US" sz="1200" dirty="0" smtClean="0"/>
              <a:t>birthday party on the 1</a:t>
            </a:r>
            <a:r>
              <a:rPr lang="en-US" sz="1200" baseline="30000" dirty="0" smtClean="0"/>
              <a:t>st</a:t>
            </a:r>
            <a:r>
              <a:rPr lang="en-US" sz="1200" dirty="0" smtClean="0"/>
              <a:t> of October </a:t>
            </a:r>
            <a:r>
              <a:rPr lang="en-US" sz="1200" dirty="0" smtClean="0"/>
              <a:t>and I’d love it if you could </a:t>
            </a:r>
            <a:r>
              <a:rPr lang="en-US" sz="1200" dirty="0" smtClean="0"/>
              <a:t>come!</a:t>
            </a:r>
          </a:p>
          <a:p>
            <a:pPr lvl="0"/>
            <a:endParaRPr lang="en-US" sz="1200" dirty="0" smtClean="0"/>
          </a:p>
          <a:p>
            <a:pPr lvl="0"/>
            <a:r>
              <a:rPr lang="en-US" sz="1200" dirty="0" smtClean="0"/>
              <a:t> </a:t>
            </a:r>
            <a:r>
              <a:rPr lang="en-US" sz="1200" dirty="0" smtClean="0"/>
              <a:t>In case you don’t know the way, I’ll give you some </a:t>
            </a:r>
            <a:r>
              <a:rPr lang="en-US" sz="1200" dirty="0" smtClean="0"/>
              <a:t>directions: from the bus stop “the State Park” to “the Library” , buses 3, 45; My house stands near the bus stop, Franklin Street 5, flat 65.</a:t>
            </a:r>
          </a:p>
          <a:p>
            <a:pPr lvl="0"/>
            <a:r>
              <a:rPr lang="en-US" sz="1200" dirty="0" smtClean="0"/>
              <a:t> </a:t>
            </a:r>
            <a:endParaRPr lang="ru-RU" sz="1200" dirty="0" smtClean="0"/>
          </a:p>
          <a:p>
            <a:pPr lvl="0"/>
            <a:r>
              <a:rPr lang="en-US" sz="1200" dirty="0" smtClean="0"/>
              <a:t>Hope you can </a:t>
            </a:r>
            <a:r>
              <a:rPr lang="en-US" sz="1200" dirty="0" smtClean="0"/>
              <a:t>come!</a:t>
            </a:r>
          </a:p>
          <a:p>
            <a:pPr lvl="0"/>
            <a:endParaRPr lang="en-US" sz="1200" dirty="0" smtClean="0"/>
          </a:p>
          <a:p>
            <a:pPr lvl="0"/>
            <a:r>
              <a:rPr lang="en-US" sz="1200" dirty="0" smtClean="0"/>
              <a:t>                                                                                                       Your friend,</a:t>
            </a:r>
          </a:p>
          <a:p>
            <a:pPr lvl="0"/>
            <a:r>
              <a:rPr lang="en-US" sz="1200" dirty="0" smtClean="0"/>
              <a:t> </a:t>
            </a:r>
            <a:r>
              <a:rPr lang="en-US" sz="1200" dirty="0" smtClean="0"/>
              <a:t>                                                                                                      Jack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1844824"/>
            <a:ext cx="23042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Dear Kurt,</a:t>
            </a: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00B050"/>
                </a:solidFill>
                <a:latin typeface="Informal Roman" pitchFamily="66" charset="0"/>
              </a:rPr>
              <a:t>(Informal letter)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Dear Mr. </a:t>
            </a:r>
            <a:r>
              <a:rPr lang="en-US" sz="2400" dirty="0" err="1" smtClean="0">
                <a:solidFill>
                  <a:srgbClr val="FF0000"/>
                </a:solidFill>
              </a:rPr>
              <a:t>Schuchardt</a:t>
            </a:r>
            <a:r>
              <a:rPr lang="en-US" sz="2400" dirty="0" smtClean="0">
                <a:solidFill>
                  <a:srgbClr val="FF0000"/>
                </a:solidFill>
              </a:rPr>
              <a:t>,</a:t>
            </a:r>
          </a:p>
          <a:p>
            <a:r>
              <a:rPr lang="en-US" sz="2400" dirty="0" smtClean="0">
                <a:solidFill>
                  <a:srgbClr val="00B050"/>
                </a:solidFill>
                <a:latin typeface="Informal Roman" pitchFamily="66" charset="0"/>
              </a:rPr>
              <a:t>(formal letter)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9" name="Стрелка вправо 8"/>
          <p:cNvSpPr/>
          <p:nvPr/>
        </p:nvSpPr>
        <p:spPr>
          <a:xfrm rot="12886157">
            <a:off x="2198231" y="2891264"/>
            <a:ext cx="432048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8307189">
            <a:off x="1727099" y="3744976"/>
            <a:ext cx="928673" cy="1923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Informal Roman" pitchFamily="66" charset="0"/>
              </a:rPr>
              <a:t>BODY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Ирина\Desktop\школа\курсы\5322652643496101349.jpg"/>
          <p:cNvPicPr>
            <a:picLocks noChangeAspect="1" noChangeArrowheads="1"/>
          </p:cNvPicPr>
          <p:nvPr/>
        </p:nvPicPr>
        <p:blipFill>
          <a:blip r:embed="rId2" cstate="print"/>
          <a:srcRect l="1617" t="7665" r="3129" b="7665"/>
          <a:stretch>
            <a:fillRect/>
          </a:stretch>
        </p:blipFill>
        <p:spPr bwMode="auto">
          <a:xfrm>
            <a:off x="539552" y="1196752"/>
            <a:ext cx="2304256" cy="1536171"/>
          </a:xfrm>
          <a:prstGeom prst="rect">
            <a:avLst/>
          </a:prstGeom>
          <a:noFill/>
        </p:spPr>
      </p:pic>
      <p:pic>
        <p:nvPicPr>
          <p:cNvPr id="6" name="Picture 2" descr="C:\Users\Ирина\Desktop\школа\курсы\5322652643496101349.jpg"/>
          <p:cNvPicPr>
            <a:picLocks noChangeAspect="1" noChangeArrowheads="1"/>
          </p:cNvPicPr>
          <p:nvPr/>
        </p:nvPicPr>
        <p:blipFill>
          <a:blip r:embed="rId2" cstate="print"/>
          <a:srcRect l="1617" t="7665" r="3129" b="7665"/>
          <a:stretch>
            <a:fillRect/>
          </a:stretch>
        </p:blipFill>
        <p:spPr bwMode="auto">
          <a:xfrm>
            <a:off x="539552" y="2996952"/>
            <a:ext cx="2304256" cy="1536171"/>
          </a:xfrm>
          <a:prstGeom prst="rect">
            <a:avLst/>
          </a:prstGeom>
          <a:noFill/>
        </p:spPr>
      </p:pic>
      <p:pic>
        <p:nvPicPr>
          <p:cNvPr id="7" name="Picture 2" descr="C:\Users\Ирина\Desktop\школа\курсы\5322652643496101349.jpg"/>
          <p:cNvPicPr>
            <a:picLocks noChangeAspect="1" noChangeArrowheads="1"/>
          </p:cNvPicPr>
          <p:nvPr/>
        </p:nvPicPr>
        <p:blipFill>
          <a:blip r:embed="rId2" cstate="print"/>
          <a:srcRect l="1617" t="7665" r="3129" b="7665"/>
          <a:stretch>
            <a:fillRect/>
          </a:stretch>
        </p:blipFill>
        <p:spPr bwMode="auto">
          <a:xfrm>
            <a:off x="539552" y="4797152"/>
            <a:ext cx="2304256" cy="153617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491880" y="1268760"/>
            <a:ext cx="41764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 action="ppaction://hlinksldjump"/>
              </a:rPr>
              <a:t>INVITATION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INFORMATION “WHEN? WHERE?”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5" action="ppaction://hlinksldjump"/>
              </a:rPr>
              <a:t>END’S PHRASES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404664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latin typeface="Informal Roman" pitchFamily="66" charset="0"/>
              </a:rPr>
              <a:t>Invitation in </a:t>
            </a:r>
            <a:r>
              <a:rPr lang="en-US" sz="3600" b="1" dirty="0" smtClean="0">
                <a:solidFill>
                  <a:srgbClr val="FF0000"/>
                </a:solidFill>
                <a:latin typeface="Informal Roman" pitchFamily="66" charset="0"/>
              </a:rPr>
              <a:t>formal</a:t>
            </a:r>
            <a:r>
              <a:rPr lang="en-US" sz="3600" b="1" dirty="0" smtClean="0">
                <a:latin typeface="Informal Roman" pitchFamily="66" charset="0"/>
              </a:rPr>
              <a:t> and </a:t>
            </a:r>
            <a:r>
              <a:rPr lang="en-US" sz="3600" b="1" dirty="0" smtClean="0">
                <a:solidFill>
                  <a:srgbClr val="00B050"/>
                </a:solidFill>
                <a:latin typeface="Informal Roman" pitchFamily="66" charset="0"/>
              </a:rPr>
              <a:t>informal</a:t>
            </a:r>
            <a:r>
              <a:rPr lang="en-US" sz="3600" b="1" dirty="0" smtClean="0">
                <a:latin typeface="Informal Roman" pitchFamily="66" charset="0"/>
              </a:rPr>
              <a:t> letters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484784"/>
            <a:ext cx="32403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Tx/>
              <a:buChar char="-"/>
            </a:pPr>
            <a:r>
              <a:rPr lang="en-US" dirty="0" smtClean="0"/>
              <a:t>We </a:t>
            </a:r>
            <a:r>
              <a:rPr lang="en-US" dirty="0" smtClean="0"/>
              <a:t>would be </a:t>
            </a:r>
            <a:r>
              <a:rPr lang="en-US" dirty="0" err="1" smtClean="0"/>
              <a:t>honoured</a:t>
            </a:r>
            <a:r>
              <a:rPr lang="en-US" dirty="0" smtClean="0"/>
              <a:t> if you could attend </a:t>
            </a:r>
            <a:r>
              <a:rPr lang="en-US" dirty="0" smtClean="0"/>
              <a:t>…</a:t>
            </a:r>
          </a:p>
          <a:p>
            <a:pPr lvl="0"/>
            <a:endParaRPr lang="ru-RU" dirty="0" smtClean="0"/>
          </a:p>
          <a:p>
            <a:pPr lvl="0"/>
            <a:r>
              <a:rPr lang="en-US" dirty="0" smtClean="0"/>
              <a:t>-I </a:t>
            </a:r>
            <a:r>
              <a:rPr lang="en-US" dirty="0" smtClean="0"/>
              <a:t>cordially invite you to</a:t>
            </a:r>
            <a:r>
              <a:rPr lang="en-US" dirty="0" smtClean="0"/>
              <a:t>…</a:t>
            </a:r>
          </a:p>
          <a:p>
            <a:pPr lvl="0"/>
            <a:endParaRPr lang="ru-RU" dirty="0" smtClean="0"/>
          </a:p>
          <a:p>
            <a:pPr lvl="0"/>
            <a:r>
              <a:rPr lang="en-US" dirty="0" smtClean="0"/>
              <a:t>-Your </a:t>
            </a:r>
            <a:r>
              <a:rPr lang="en-US" dirty="0" smtClean="0"/>
              <a:t>presence would </a:t>
            </a:r>
            <a:r>
              <a:rPr lang="en-US" dirty="0" smtClean="0"/>
              <a:t>be appreciated </a:t>
            </a:r>
            <a:r>
              <a:rPr lang="en-US" dirty="0" smtClean="0"/>
              <a:t>at</a:t>
            </a:r>
            <a:r>
              <a:rPr lang="en-US" dirty="0" smtClean="0"/>
              <a:t>….</a:t>
            </a:r>
          </a:p>
          <a:p>
            <a:pPr lvl="0"/>
            <a:endParaRPr lang="ru-RU" dirty="0" smtClean="0"/>
          </a:p>
          <a:p>
            <a:pPr lvl="0"/>
            <a:r>
              <a:rPr lang="en-US" dirty="0" smtClean="0"/>
              <a:t>-You </a:t>
            </a:r>
            <a:r>
              <a:rPr lang="en-US" dirty="0" smtClean="0"/>
              <a:t>are invited to attend….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220072" y="1556792"/>
            <a:ext cx="33843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/>
              <a:t>-I’m </a:t>
            </a:r>
            <a:r>
              <a:rPr lang="en-US" dirty="0" smtClean="0"/>
              <a:t>writing to invite you to</a:t>
            </a:r>
            <a:r>
              <a:rPr lang="en-US" dirty="0" smtClean="0"/>
              <a:t>…..</a:t>
            </a:r>
          </a:p>
          <a:p>
            <a:pPr lvl="0"/>
            <a:endParaRPr lang="ru-RU" dirty="0" smtClean="0"/>
          </a:p>
          <a:p>
            <a:pPr lvl="0"/>
            <a:r>
              <a:rPr lang="en-US" dirty="0" smtClean="0"/>
              <a:t>-I’d </a:t>
            </a:r>
            <a:r>
              <a:rPr lang="en-US" dirty="0" smtClean="0"/>
              <a:t>love it if you could come to</a:t>
            </a:r>
            <a:r>
              <a:rPr lang="en-US" dirty="0" smtClean="0"/>
              <a:t>….</a:t>
            </a:r>
          </a:p>
          <a:p>
            <a:pPr lvl="0"/>
            <a:endParaRPr lang="ru-RU" dirty="0" smtClean="0"/>
          </a:p>
          <a:p>
            <a:pPr lvl="0"/>
            <a:r>
              <a:rPr lang="en-US" dirty="0" smtClean="0"/>
              <a:t>-Why </a:t>
            </a:r>
            <a:r>
              <a:rPr lang="en-US" dirty="0" smtClean="0"/>
              <a:t>don’t you come and spend some time</a:t>
            </a:r>
            <a:r>
              <a:rPr lang="en-US" dirty="0" smtClean="0"/>
              <a:t>….</a:t>
            </a:r>
          </a:p>
          <a:p>
            <a:pPr lvl="0"/>
            <a:endParaRPr lang="ru-RU" dirty="0" smtClean="0"/>
          </a:p>
          <a:p>
            <a:r>
              <a:rPr lang="en-US" dirty="0" smtClean="0"/>
              <a:t>-We’re </a:t>
            </a:r>
            <a:r>
              <a:rPr lang="en-US" dirty="0" smtClean="0"/>
              <a:t>organizing a………….  and I’d love it if you could come</a:t>
            </a:r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>
            <a:off x="5724128" y="980728"/>
            <a:ext cx="432048" cy="576064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3006590">
            <a:off x="2987824" y="1052736"/>
            <a:ext cx="432048" cy="57606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1" descr="C:\Users\Ирина\Desktop\школа\курсы\5322652643496101349.jpg"/>
          <p:cNvPicPr>
            <a:picLocks noChangeAspect="1" noChangeArrowheads="1"/>
          </p:cNvPicPr>
          <p:nvPr/>
        </p:nvPicPr>
        <p:blipFill>
          <a:blip r:embed="rId2" cstate="print"/>
          <a:srcRect l="1617" t="7665" r="1617" b="7665"/>
          <a:stretch>
            <a:fillRect/>
          </a:stretch>
        </p:blipFill>
        <p:spPr bwMode="auto">
          <a:xfrm>
            <a:off x="323528" y="4365104"/>
            <a:ext cx="2852888" cy="1872208"/>
          </a:xfrm>
          <a:prstGeom prst="rect">
            <a:avLst/>
          </a:prstGeom>
          <a:noFill/>
        </p:spPr>
      </p:pic>
      <p:pic>
        <p:nvPicPr>
          <p:cNvPr id="12" name="Picture 1" descr="C:\Users\Ирина\Desktop\школа\курсы\5322652643496101349.jpg"/>
          <p:cNvPicPr>
            <a:picLocks noChangeAspect="1" noChangeArrowheads="1"/>
          </p:cNvPicPr>
          <p:nvPr/>
        </p:nvPicPr>
        <p:blipFill>
          <a:blip r:embed="rId2" cstate="print"/>
          <a:srcRect l="1617" t="7665" r="1617" b="7665"/>
          <a:stretch>
            <a:fillRect/>
          </a:stretch>
        </p:blipFill>
        <p:spPr bwMode="auto">
          <a:xfrm>
            <a:off x="5508104" y="4437112"/>
            <a:ext cx="2852888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B050"/>
                </a:solidFill>
                <a:latin typeface="Informal Roman" pitchFamily="66" charset="0"/>
              </a:rPr>
              <a:t>       </a:t>
            </a:r>
            <a:r>
              <a:rPr lang="en-US" b="1" dirty="0" err="1" smtClean="0">
                <a:solidFill>
                  <a:srgbClr val="00B050"/>
                </a:solidFill>
                <a:latin typeface="Informal Roman" pitchFamily="66" charset="0"/>
              </a:rPr>
              <a:t>Information”when</a:t>
            </a:r>
            <a:r>
              <a:rPr lang="en-US" b="1" dirty="0" smtClean="0">
                <a:solidFill>
                  <a:srgbClr val="00B050"/>
                </a:solidFill>
                <a:latin typeface="Informal Roman" pitchFamily="66" charset="0"/>
              </a:rPr>
              <a:t>? Where?”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3403104" cy="4525963"/>
          </a:xfrm>
        </p:spPr>
        <p:txBody>
          <a:bodyPr>
            <a:normAutofit fontScale="47500" lnSpcReduction="20000"/>
          </a:bodyPr>
          <a:lstStyle/>
          <a:p>
            <a:r>
              <a:rPr lang="en-US" sz="3800" b="1" i="1" dirty="0" smtClean="0">
                <a:solidFill>
                  <a:srgbClr val="FF0000"/>
                </a:solidFill>
              </a:rPr>
              <a:t>Formal</a:t>
            </a:r>
            <a:endParaRPr lang="ru-RU" sz="3800" b="1" dirty="0" smtClean="0">
              <a:solidFill>
                <a:srgbClr val="FF0000"/>
              </a:solidFill>
            </a:endParaRPr>
          </a:p>
          <a:p>
            <a:pPr lvl="0"/>
            <a:r>
              <a:rPr lang="en-US" dirty="0" smtClean="0"/>
              <a:t>I have included some directions…..</a:t>
            </a:r>
            <a:endParaRPr lang="ru-RU" dirty="0" smtClean="0"/>
          </a:p>
          <a:p>
            <a:pPr lvl="0"/>
            <a:r>
              <a:rPr lang="en-US" dirty="0" smtClean="0"/>
              <a:t>I have enclosed some directions and a map </a:t>
            </a:r>
            <a:endParaRPr lang="ru-RU" dirty="0" smtClean="0"/>
          </a:p>
          <a:p>
            <a:pPr lvl="0"/>
            <a:r>
              <a:rPr lang="en-US" dirty="0" smtClean="0"/>
              <a:t>If you follow the directions below….</a:t>
            </a:r>
            <a:endParaRPr lang="ru-RU" dirty="0" smtClean="0"/>
          </a:p>
          <a:p>
            <a:r>
              <a:rPr lang="en-US" dirty="0" smtClean="0"/>
              <a:t>- Catch a tram / bus No… to…..</a:t>
            </a:r>
            <a:endParaRPr lang="ru-RU" dirty="0" smtClean="0"/>
          </a:p>
          <a:p>
            <a:r>
              <a:rPr lang="en-US" dirty="0" smtClean="0"/>
              <a:t>- Get off at…</a:t>
            </a:r>
            <a:endParaRPr lang="ru-RU" dirty="0" smtClean="0"/>
          </a:p>
          <a:p>
            <a:r>
              <a:rPr lang="en-US" dirty="0" smtClean="0"/>
              <a:t>-Go as far as….</a:t>
            </a:r>
            <a:endParaRPr lang="ru-RU" dirty="0" smtClean="0"/>
          </a:p>
          <a:p>
            <a:r>
              <a:rPr lang="en-US" dirty="0" smtClean="0"/>
              <a:t>-I live in an apartment building. </a:t>
            </a:r>
            <a:endParaRPr lang="ru-RU" dirty="0" smtClean="0"/>
          </a:p>
          <a:p>
            <a:r>
              <a:rPr lang="en-US" dirty="0" smtClean="0"/>
              <a:t>-My flat is on the …. floor.</a:t>
            </a:r>
            <a:endParaRPr lang="ru-RU" dirty="0" smtClean="0"/>
          </a:p>
          <a:p>
            <a:pPr lvl="0"/>
            <a:r>
              <a:rPr lang="en-US" dirty="0" smtClean="0"/>
              <a:t>I trust that you will find these directions helpful.</a:t>
            </a:r>
            <a:endParaRPr lang="ru-RU" dirty="0" smtClean="0"/>
          </a:p>
          <a:p>
            <a:pPr lvl="0"/>
            <a:r>
              <a:rPr lang="en-US" dirty="0" smtClean="0"/>
              <a:t>I hope that you are able to follow the directions given.</a:t>
            </a:r>
            <a:endParaRPr lang="ru-RU" dirty="0" smtClean="0"/>
          </a:p>
          <a:p>
            <a:pPr lvl="0"/>
            <a:r>
              <a:rPr lang="en-US" dirty="0" smtClean="0"/>
              <a:t>In case you do not know the exact location of the……..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355976" y="1484784"/>
            <a:ext cx="417646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FF0000"/>
                </a:solidFill>
              </a:rPr>
              <a:t> </a:t>
            </a:r>
            <a:r>
              <a:rPr lang="en-US" sz="2000" b="1" i="1" dirty="0" smtClean="0">
                <a:solidFill>
                  <a:srgbClr val="FF0000"/>
                </a:solidFill>
              </a:rPr>
              <a:t>Informal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lvl="0"/>
            <a:r>
              <a:rPr lang="en-US" dirty="0" smtClean="0"/>
              <a:t>In case you don’t know the way, I’ll give you some directions……</a:t>
            </a:r>
            <a:endParaRPr lang="ru-RU" dirty="0" smtClean="0"/>
          </a:p>
          <a:p>
            <a:pPr lvl="0"/>
            <a:r>
              <a:rPr lang="en-US" dirty="0" smtClean="0"/>
              <a:t>Here are a few directions , so you don’t get lost.</a:t>
            </a:r>
            <a:endParaRPr lang="ru-RU" dirty="0" smtClean="0"/>
          </a:p>
          <a:p>
            <a:pPr lvl="0"/>
            <a:r>
              <a:rPr lang="en-US" dirty="0" smtClean="0"/>
              <a:t>I’ll tell you how to get there.</a:t>
            </a:r>
            <a:endParaRPr lang="ru-RU" dirty="0" smtClean="0"/>
          </a:p>
          <a:p>
            <a:pPr lvl="0"/>
            <a:r>
              <a:rPr lang="en-US" dirty="0" smtClean="0"/>
              <a:t>I’ve written some directions , and drawn a map to help.</a:t>
            </a:r>
            <a:endParaRPr lang="ru-RU" dirty="0" smtClean="0"/>
          </a:p>
          <a:p>
            <a:r>
              <a:rPr lang="en-US" dirty="0" smtClean="0"/>
              <a:t>My directions shouldn’t be too difficult to follow.</a:t>
            </a:r>
            <a:endParaRPr lang="ru-RU" dirty="0"/>
          </a:p>
        </p:txBody>
      </p:sp>
      <p:pic>
        <p:nvPicPr>
          <p:cNvPr id="7" name="Picture 1" descr="C:\Users\Ирина\Desktop\школа\курсы\5322652643496101349.jpg"/>
          <p:cNvPicPr>
            <a:picLocks noChangeAspect="1" noChangeArrowheads="1"/>
          </p:cNvPicPr>
          <p:nvPr/>
        </p:nvPicPr>
        <p:blipFill>
          <a:blip r:embed="rId2" cstate="print"/>
          <a:srcRect l="1617" t="7665" r="1617" b="7665"/>
          <a:stretch>
            <a:fillRect/>
          </a:stretch>
        </p:blipFill>
        <p:spPr bwMode="auto">
          <a:xfrm>
            <a:off x="179512" y="188640"/>
            <a:ext cx="1800200" cy="11813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B050"/>
                </a:solidFill>
                <a:latin typeface="Informal Roman" pitchFamily="66" charset="0"/>
              </a:rPr>
              <a:t>End’s phrases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3619128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i="1" dirty="0" smtClean="0">
                <a:solidFill>
                  <a:srgbClr val="FF0000"/>
                </a:solidFill>
              </a:rPr>
              <a:t>Formal</a:t>
            </a:r>
            <a:endParaRPr lang="ru-RU" dirty="0" smtClean="0">
              <a:solidFill>
                <a:srgbClr val="FF0000"/>
              </a:solidFill>
            </a:endParaRPr>
          </a:p>
          <a:p>
            <a:pPr lvl="0"/>
            <a:r>
              <a:rPr lang="en-US" dirty="0" smtClean="0"/>
              <a:t>We would be grateful if you could notify us regarding </a:t>
            </a:r>
            <a:r>
              <a:rPr lang="en-US" dirty="0" smtClean="0"/>
              <a:t>whether</a:t>
            </a:r>
            <a:endParaRPr lang="ru-RU" dirty="0" smtClean="0"/>
          </a:p>
          <a:p>
            <a:pPr lvl="0"/>
            <a:r>
              <a:rPr lang="en-US" dirty="0" smtClean="0"/>
              <a:t>Please indicate whether you will be able to attend…..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932040" y="1628800"/>
            <a:ext cx="37444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 </a:t>
            </a:r>
            <a:r>
              <a:rPr lang="en-US" sz="2400" i="1" dirty="0" smtClean="0">
                <a:solidFill>
                  <a:srgbClr val="FF0000"/>
                </a:solidFill>
              </a:rPr>
              <a:t>Informal</a:t>
            </a:r>
            <a:endParaRPr lang="ru-RU" sz="2400" dirty="0" smtClean="0">
              <a:solidFill>
                <a:srgbClr val="FF0000"/>
              </a:solidFill>
            </a:endParaRPr>
          </a:p>
          <a:p>
            <a:pPr lvl="0"/>
            <a:r>
              <a:rPr lang="en-US" sz="2400" dirty="0" smtClean="0"/>
              <a:t>I hope you’ll be able to make it….</a:t>
            </a:r>
            <a:endParaRPr lang="ru-RU" sz="2400" dirty="0" smtClean="0"/>
          </a:p>
          <a:p>
            <a:pPr lvl="0"/>
            <a:r>
              <a:rPr lang="en-US" sz="2400" dirty="0" smtClean="0"/>
              <a:t>Hope you can come</a:t>
            </a:r>
            <a:endParaRPr lang="ru-RU" sz="2400" dirty="0" smtClean="0"/>
          </a:p>
          <a:p>
            <a:pPr lvl="0"/>
            <a:r>
              <a:rPr lang="en-US" sz="2400" dirty="0" smtClean="0"/>
              <a:t>Looking forward to seeing you then….</a:t>
            </a:r>
            <a:endParaRPr lang="ru-RU" sz="2400" dirty="0" smtClean="0"/>
          </a:p>
          <a:p>
            <a:r>
              <a:rPr lang="en-US" sz="2400" dirty="0" smtClean="0"/>
              <a:t>Please let me know as soon as possible </a:t>
            </a:r>
            <a:endParaRPr lang="ru-RU" sz="2400" dirty="0"/>
          </a:p>
        </p:txBody>
      </p:sp>
      <p:pic>
        <p:nvPicPr>
          <p:cNvPr id="6" name="Picture 1" descr="C:\Users\Ирина\Desktop\школа\курсы\5322652643496101349.jpg"/>
          <p:cNvPicPr>
            <a:picLocks noChangeAspect="1" noChangeArrowheads="1"/>
          </p:cNvPicPr>
          <p:nvPr/>
        </p:nvPicPr>
        <p:blipFill>
          <a:blip r:embed="rId2" cstate="print"/>
          <a:srcRect l="1617" t="7665" r="1617" b="7665"/>
          <a:stretch>
            <a:fillRect/>
          </a:stretch>
        </p:blipFill>
        <p:spPr bwMode="auto">
          <a:xfrm>
            <a:off x="323528" y="188640"/>
            <a:ext cx="1645897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165</TotalTime>
  <Words>1024</Words>
  <Application>Microsoft Office PowerPoint</Application>
  <PresentationFormat>Экран (4:3)</PresentationFormat>
  <Paragraphs>219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Слайд 1</vt:lpstr>
      <vt:lpstr>Слайд 2</vt:lpstr>
      <vt:lpstr>Слайд 3</vt:lpstr>
      <vt:lpstr>Слайд 4</vt:lpstr>
      <vt:lpstr>Слайд 5</vt:lpstr>
      <vt:lpstr>BODY</vt:lpstr>
      <vt:lpstr>Слайд 7</vt:lpstr>
      <vt:lpstr>       Information”when? Where?”</vt:lpstr>
      <vt:lpstr>End’s phrases</vt:lpstr>
      <vt:lpstr>CLOSING</vt:lpstr>
      <vt:lpstr>Exercise</vt:lpstr>
      <vt:lpstr>Слайд 12</vt:lpstr>
      <vt:lpstr>Слайд 13</vt:lpstr>
      <vt:lpstr>Используемые интернет 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19</cp:revision>
  <dcterms:created xsi:type="dcterms:W3CDTF">2011-09-09T05:21:08Z</dcterms:created>
  <dcterms:modified xsi:type="dcterms:W3CDTF">2011-09-10T09:18:39Z</dcterms:modified>
</cp:coreProperties>
</file>