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18.09.2011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131.annabuchina18.ru/index.php?topic=9" TargetMode="External"/><Relationship Id="rId3" Type="http://schemas.openxmlformats.org/officeDocument/2006/relationships/hyperlink" Target="http://technoauprimaire.wordpress.com/" TargetMode="External"/><Relationship Id="rId7" Type="http://schemas.openxmlformats.org/officeDocument/2006/relationships/hyperlink" Target="http://www.suite101.com/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btimes.com/" TargetMode="External"/><Relationship Id="rId5" Type="http://schemas.openxmlformats.org/officeDocument/2006/relationships/hyperlink" Target="http://www.draugiem.lv/" TargetMode="External"/><Relationship Id="rId4" Type="http://schemas.openxmlformats.org/officeDocument/2006/relationships/hyperlink" Target="http://oncampus.macleans.ca/education/category/blogs/scott-dobson-mitchell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988840"/>
            <a:ext cx="58326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Руководство по написанию эссе</a:t>
            </a:r>
            <a:endParaRPr lang="ru-RU" sz="5400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школа\4228017_f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484784"/>
            <a:ext cx="6744749" cy="50585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332656"/>
            <a:ext cx="5835188" cy="92333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20000"/>
                    <a:lumOff val="80000"/>
                  </a:schemeClr>
                </a:solidFill>
                <a:effectLst/>
              </a:rPr>
              <a:t>Как написать эссе?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077072"/>
            <a:ext cx="4320480" cy="76944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 чего начать?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3528" y="5085184"/>
            <a:ext cx="734481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Прочитай внимательно задание и определи, к какому типу относится твоё будущее эссе</a:t>
            </a:r>
            <a:endParaRPr lang="ru-RU" sz="2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08104" y="1268760"/>
            <a:ext cx="2520280" cy="46166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«За и против»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2060848"/>
            <a:ext cx="237626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Эссе с элементами рассуждения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школа\dcs_977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956043" cy="3717032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 flipV="1">
            <a:off x="7452320" y="2924944"/>
            <a:ext cx="0" cy="21602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Соединительная линия уступом 13"/>
          <p:cNvCxnSpPr/>
          <p:nvPr/>
        </p:nvCxnSpPr>
        <p:spPr>
          <a:xfrm rot="5400000" flipH="1" flipV="1">
            <a:off x="4391980" y="3176972"/>
            <a:ext cx="3384376" cy="43204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308304" y="0"/>
            <a:ext cx="183569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Шаг 1</a:t>
            </a:r>
            <a:endParaRPr lang="ru-RU" sz="4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308304" y="0"/>
            <a:ext cx="183569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Шаг 2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260648"/>
            <a:ext cx="5760640" cy="181588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Помни структуру твоей работы:</a:t>
            </a:r>
          </a:p>
          <a:p>
            <a:pPr marL="342900" indent="-342900" algn="ctr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Вводная часть</a:t>
            </a:r>
          </a:p>
          <a:p>
            <a:pPr marL="342900" indent="-342900" algn="ctr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Основное содержание</a:t>
            </a:r>
          </a:p>
          <a:p>
            <a:pPr marL="342900" indent="-342900" algn="ctr">
              <a:buAutoNum type="arabicParenR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348880"/>
            <a:ext cx="4104456" cy="30469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оставь план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отрази аргументы, доказательства и примеры</a:t>
            </a:r>
          </a:p>
          <a:p>
            <a:pPr algn="ct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выстрой все элементы в логической последовательности.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школа\6fcee8b1dde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48880"/>
            <a:ext cx="3390900" cy="3390900"/>
          </a:xfrm>
          <a:prstGeom prst="rect">
            <a:avLst/>
          </a:prstGeom>
          <a:noFill/>
        </p:spPr>
      </p:pic>
      <p:sp>
        <p:nvSpPr>
          <p:cNvPr id="12" name="Стрелка углом 11"/>
          <p:cNvSpPr/>
          <p:nvPr/>
        </p:nvSpPr>
        <p:spPr>
          <a:xfrm rot="5400000">
            <a:off x="6156176" y="1268760"/>
            <a:ext cx="1152128" cy="1008112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08304" y="0"/>
            <a:ext cx="1835696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Шаг 3</a:t>
            </a:r>
            <a:endParaRPr lang="ru-RU" sz="4800" dirty="0"/>
          </a:p>
        </p:txBody>
      </p:sp>
      <p:pic>
        <p:nvPicPr>
          <p:cNvPr id="4099" name="Picture 3" descr="C:\Users\Ирина\Desktop\школа\bila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39"/>
            <a:ext cx="5544616" cy="3703803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4077072"/>
            <a:ext cx="6192688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Приступай к написанию эссе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Дели содержание на абзацы по смыслу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Распределяй время, 40 минут в твоём распоряжении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Придерживайся объёма 200 – 250 слов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9295624">
            <a:off x="5014533" y="4333683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Mistral" pitchFamily="66" charset="0"/>
              </a:rPr>
              <a:t>Сохраняй грамматическую грамотность!</a:t>
            </a:r>
            <a:endParaRPr lang="ru-RU" sz="3600" dirty="0">
              <a:solidFill>
                <a:srgbClr val="FF0000"/>
              </a:solidFill>
              <a:latin typeface="Mistral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1680" y="188640"/>
            <a:ext cx="5940152" cy="83099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Держи на заметку</a:t>
            </a:r>
            <a:endParaRPr lang="ru-RU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3491880" y="1124744"/>
            <a:ext cx="2160240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«За и против»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1196752"/>
            <a:ext cx="324036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endParaRPr lang="ru-RU" dirty="0" smtClean="0">
              <a:ea typeface="Calibri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Вводная часть</a:t>
            </a:r>
            <a:r>
              <a:rPr lang="en-US" i="1" dirty="0" smtClean="0">
                <a:solidFill>
                  <a:srgbClr val="FF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endParaRPr lang="ru-RU" i="1" dirty="0" smtClean="0">
              <a:solidFill>
                <a:srgbClr val="FF0000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  <a:buFont typeface="Arial" pitchFamily="34" charset="0"/>
              <a:buChar char="•"/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As a general rule…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58750"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It is often suggested...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  People often claim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58750"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that...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  A lot of people think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58750"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that.... We all know</a:t>
            </a:r>
            <a:r>
              <a:rPr lang="en-US" i="1" dirty="0" smtClean="0">
                <a:latin typeface="Times New Roman" pitchFamily="18" charset="0"/>
                <a:ea typeface="Calibri"/>
                <a:cs typeface="Times New Roman" pitchFamily="18" charset="0"/>
              </a:rPr>
              <a:t>  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that...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  Many people are in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err="1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favour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of...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•   There are both ad-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vantages and disadvantages</a:t>
            </a:r>
            <a:r>
              <a:rPr lang="en-US" i="1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....</a:t>
            </a:r>
            <a:endParaRPr lang="ru-RU" i="1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91880" y="1772816"/>
            <a:ext cx="237626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Содержание</a:t>
            </a:r>
          </a:p>
          <a:p>
            <a:pPr lvl="0"/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Let's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look at the advantages of....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Let's begin with the positive issues...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On the one hand, it is....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The main /most important/greatest advantage of. ..is....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•   What is more...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516216" y="1700808"/>
            <a:ext cx="21602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conclusion, I would like to express my opinion on this problem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 think that.... because....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in all, I believe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there are more advantages than disadvantages...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3728" y="260648"/>
            <a:ext cx="4968552" cy="461665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Эссе с элементами рассуждения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043607" y="836712"/>
          <a:ext cx="7200802" cy="5443980"/>
        </p:xfrm>
        <a:graphic>
          <a:graphicData uri="http://schemas.openxmlformats.org/drawingml/2006/table">
            <a:tbl>
              <a:tblPr>
                <a:tableStyleId>{08FB837D-C827-4EFA-A057-4D05807E0F7C}</a:tableStyleId>
              </a:tblPr>
              <a:tblGrid>
                <a:gridCol w="2214984"/>
                <a:gridCol w="2923729"/>
                <a:gridCol w="2062089"/>
              </a:tblGrid>
              <a:tr h="544398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Вводная</a:t>
                      </a:r>
                      <a:r>
                        <a:rPr lang="ru-RU" sz="1800" baseline="0" dirty="0" smtClean="0"/>
                        <a:t> часть</a:t>
                      </a:r>
                      <a:endParaRPr lang="ru-RU" sz="1800" dirty="0" smtClean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Nowadays</a:t>
                      </a:r>
                      <a:r>
                        <a:rPr lang="en-US" sz="1800" dirty="0"/>
                        <a:t>, we are often told...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 There is no doubt that...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 In my opinion....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 I support this view for a variety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   of reasons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52" marR="56952" marT="0" marB="0"/>
                </a:tc>
                <a:tc>
                  <a:txBody>
                    <a:bodyPr/>
                    <a:lstStyle/>
                    <a:p>
                      <a:pPr marL="193040" indent="-193040"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Содержание</a:t>
                      </a:r>
                      <a:r>
                        <a:rPr lang="en-US" sz="1800" dirty="0" smtClean="0"/>
                        <a:t>   </a:t>
                      </a:r>
                      <a:endParaRPr lang="ru-RU" sz="1800" dirty="0" smtClean="0"/>
                    </a:p>
                    <a:p>
                      <a:pPr marL="193040" indent="-19304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Here </a:t>
                      </a:r>
                      <a:r>
                        <a:rPr lang="en-US" sz="1800" dirty="0"/>
                        <a:t>are some arguments which support my point of view.</a:t>
                      </a:r>
                      <a:endParaRPr lang="ru-RU" sz="1800" dirty="0"/>
                    </a:p>
                    <a:p>
                      <a:pPr marL="193040" indent="-17970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 My opinion finds a wide  support.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•   </a:t>
                      </a:r>
                      <a:r>
                        <a:rPr lang="en-US" sz="1800" dirty="0"/>
                        <a:t>However, some people are absolutely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   against it, because +ARGUMENT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 However, I can't agree with this opinion,</a:t>
                      </a:r>
                      <a:endParaRPr lang="ru-RU" sz="1800" dirty="0"/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    because.. .+ARGUMENT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52" marR="5695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/>
                        <a:t>Заключение</a:t>
                      </a:r>
                      <a:r>
                        <a:rPr lang="en-US" sz="1800" dirty="0" smtClean="0"/>
                        <a:t> </a:t>
                      </a:r>
                      <a:endParaRPr lang="ru-RU" sz="1800" dirty="0" smtClean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 smtClean="0"/>
                        <a:t> </a:t>
                      </a:r>
                      <a:r>
                        <a:rPr lang="ru-RU" sz="1800" dirty="0"/>
                        <a:t>То</a:t>
                      </a:r>
                      <a:r>
                        <a:rPr lang="en-US" sz="1800" dirty="0"/>
                        <a:t> sum up,.....</a:t>
                      </a:r>
                      <a:endParaRPr lang="ru-RU" sz="180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In conclusion……….</a:t>
                      </a:r>
                      <a:endParaRPr lang="ru-RU" sz="180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•  All in all, I still feel  that the </a:t>
                      </a:r>
                      <a:endParaRPr lang="ru-RU" sz="180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  benefits of....outweigh the </a:t>
                      </a:r>
                      <a:endParaRPr lang="ru-RU" sz="1800" dirty="0"/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/>
                        <a:t>   disadvantages.</a:t>
                      </a:r>
                      <a:endParaRPr lang="ru-RU" sz="1800" i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6952" marR="56952" marT="0" marB="0"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Ирина\Desktop\школа\1307624736_girl20study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268760"/>
            <a:ext cx="4680520" cy="367130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260648"/>
            <a:ext cx="4392488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Задание С2 ЕГЭ</a:t>
            </a: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1052736"/>
            <a:ext cx="4067944" cy="56166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You have 40 minutes to do this task.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Comment on the following statement.</a:t>
            </a:r>
          </a:p>
          <a:p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Some people think that extreme sports help to build character.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What is your opinion? Do you agree with this statement?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Write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200–250 words.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the following plan: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 make an introduction (state the problem)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 express your personal opinion and give 2–3 reasons for your opinion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 express an opposing opinion and give 1–2 reasons for this opposing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opinion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 explain why you don’t agree with the opposing opinion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− make a conclusion restating your position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Ирина\Desktop\школа\3586_NewsPGMP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2204864"/>
            <a:ext cx="3814980" cy="42409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139952" y="404664"/>
            <a:ext cx="4248472" cy="332398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Источники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technoauprimaire.wordpress.com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4"/>
              </a:rPr>
              <a:t>oncampus.macleans.ca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www.draugiem.lv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  <a:hlinkClick r:id="rId6"/>
              </a:rPr>
              <a:t>www.ibtimes.com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www.suite101.com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131.annabuchina18.ru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449</Words>
  <Application>Microsoft Office PowerPoint</Application>
  <PresentationFormat>Экран (4:3)</PresentationFormat>
  <Paragraphs>92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Ирина</cp:lastModifiedBy>
  <cp:revision>13</cp:revision>
  <dcterms:created xsi:type="dcterms:W3CDTF">2011-09-18T10:38:51Z</dcterms:created>
  <dcterms:modified xsi:type="dcterms:W3CDTF">2011-09-18T12:51:28Z</dcterms:modified>
</cp:coreProperties>
</file>