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  <p:sldId id="257" r:id="rId3"/>
    <p:sldId id="258" r:id="rId4"/>
    <p:sldId id="28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6" r:id="rId14"/>
    <p:sldId id="269" r:id="rId15"/>
    <p:sldId id="270" r:id="rId16"/>
    <p:sldId id="281" r:id="rId17"/>
    <p:sldId id="282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4" r:id="rId26"/>
    <p:sldId id="283" r:id="rId27"/>
    <p:sldId id="285" r:id="rId28"/>
    <p:sldId id="286" r:id="rId29"/>
    <p:sldId id="289" r:id="rId30"/>
    <p:sldId id="288" r:id="rId31"/>
    <p:sldId id="291" r:id="rId32"/>
    <p:sldId id="290" r:id="rId33"/>
    <p:sldId id="296" r:id="rId34"/>
    <p:sldId id="292" r:id="rId35"/>
    <p:sldId id="293" r:id="rId36"/>
    <p:sldId id="294" r:id="rId37"/>
    <p:sldId id="295" r:id="rId38"/>
    <p:sldId id="297" r:id="rId39"/>
    <p:sldId id="298" r:id="rId40"/>
    <p:sldId id="300" r:id="rId41"/>
    <p:sldId id="299" r:id="rId42"/>
    <p:sldId id="307" r:id="rId43"/>
    <p:sldId id="301" r:id="rId44"/>
    <p:sldId id="302" r:id="rId45"/>
    <p:sldId id="308" r:id="rId46"/>
    <p:sldId id="304" r:id="rId47"/>
    <p:sldId id="303" r:id="rId48"/>
    <p:sldId id="306" r:id="rId49"/>
    <p:sldId id="305" r:id="rId50"/>
    <p:sldId id="309" r:id="rId51"/>
    <p:sldId id="310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0" y="228600"/>
            <a:ext cx="7086600" cy="1447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61988" y="1905000"/>
            <a:ext cx="77724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5800" y="63992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992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B92DF30-144A-42A8-9F67-BD2699A3AA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13" Type="http://schemas.openxmlformats.org/officeDocument/2006/relationships/slide" Target="slide42.xml"/><Relationship Id="rId18" Type="http://schemas.openxmlformats.org/officeDocument/2006/relationships/slide" Target="slide31.xml"/><Relationship Id="rId3" Type="http://schemas.openxmlformats.org/officeDocument/2006/relationships/slide" Target="slide10.xml"/><Relationship Id="rId7" Type="http://schemas.openxmlformats.org/officeDocument/2006/relationships/slide" Target="slide19.xml"/><Relationship Id="rId12" Type="http://schemas.openxmlformats.org/officeDocument/2006/relationships/slide" Target="slide40.xml"/><Relationship Id="rId17" Type="http://schemas.openxmlformats.org/officeDocument/2006/relationships/slide" Target="slide29.xml"/><Relationship Id="rId2" Type="http://schemas.openxmlformats.org/officeDocument/2006/relationships/slide" Target="slide8.xml"/><Relationship Id="rId16" Type="http://schemas.openxmlformats.org/officeDocument/2006/relationships/slide" Target="slide27.xml"/><Relationship Id="rId20" Type="http://schemas.openxmlformats.org/officeDocument/2006/relationships/slide" Target="slide36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6.xml"/><Relationship Id="rId11" Type="http://schemas.openxmlformats.org/officeDocument/2006/relationships/slide" Target="slide38.xml"/><Relationship Id="rId5" Type="http://schemas.openxmlformats.org/officeDocument/2006/relationships/slide" Target="slide14.xml"/><Relationship Id="rId15" Type="http://schemas.openxmlformats.org/officeDocument/2006/relationships/slide" Target="slide48.xml"/><Relationship Id="rId10" Type="http://schemas.openxmlformats.org/officeDocument/2006/relationships/slide" Target="slide25.xml"/><Relationship Id="rId19" Type="http://schemas.openxmlformats.org/officeDocument/2006/relationships/slide" Target="slide33.xml"/><Relationship Id="rId4" Type="http://schemas.openxmlformats.org/officeDocument/2006/relationships/slide" Target="slide12.xml"/><Relationship Id="rId9" Type="http://schemas.openxmlformats.org/officeDocument/2006/relationships/slide" Target="slide23.xml"/><Relationship Id="rId14" Type="http://schemas.openxmlformats.org/officeDocument/2006/relationships/slide" Target="slide4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796482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itchFamily="82" charset="0"/>
              </a:rPr>
              <a:t>So many countries, so many customs:</a:t>
            </a:r>
            <a:br>
              <a:rPr lang="en-US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itchFamily="82" charset="0"/>
              </a:rPr>
            </a:b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itchFamily="82" charset="0"/>
              </a:rPr>
              <a:t>Great Britain, America, Russia</a:t>
            </a:r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357430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created the best animated cartoons in the USA?</a:t>
            </a:r>
            <a:endParaRPr lang="ru-RU" sz="6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3116"/>
            <a:ext cx="350046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spc="-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Walt Disney</a:t>
            </a:r>
            <a:endParaRPr lang="ru-RU" sz="5400" spc="-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3509" y="1428736"/>
            <a:ext cx="2840253" cy="45004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357430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Whose portrait can you see on British bank notes?</a:t>
            </a:r>
            <a:endParaRPr lang="ru-RU" sz="6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572008"/>
            <a:ext cx="3500462" cy="1143000"/>
          </a:xfrm>
        </p:spPr>
        <p:txBody>
          <a:bodyPr>
            <a:noAutofit/>
          </a:bodyPr>
          <a:lstStyle/>
          <a:p>
            <a:pPr algn="ctr"/>
            <a:r>
              <a:rPr lang="en-US" sz="5400" spc="-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Elizabeth II</a:t>
            </a:r>
            <a:endParaRPr lang="ru-RU" sz="5400" spc="-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5567" y="1142984"/>
            <a:ext cx="5814199" cy="307183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786058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Whose figure is at the top of the monument in Trafalgar Square?</a:t>
            </a:r>
            <a:endParaRPr lang="ru-RU" sz="6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5715008" cy="1143000"/>
          </a:xfrm>
        </p:spPr>
        <p:txBody>
          <a:bodyPr>
            <a:noAutofit/>
          </a:bodyPr>
          <a:lstStyle/>
          <a:p>
            <a:pPr algn="ctr"/>
            <a:r>
              <a:rPr lang="en-US" sz="6000" spc="-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Admiral Nelson</a:t>
            </a:r>
            <a:endParaRPr lang="ru-RU" sz="6000" spc="-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8926" y="1928802"/>
            <a:ext cx="2840253" cy="39585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-11423458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2500306"/>
            <a:ext cx="2471755" cy="41195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1212273481_i-53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29322" y="571480"/>
            <a:ext cx="3000396" cy="40005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116" y="2285992"/>
            <a:ext cx="2043098" cy="1143000"/>
          </a:xfrm>
        </p:spPr>
        <p:txBody>
          <a:bodyPr>
            <a:normAutofit/>
          </a:bodyPr>
          <a:lstStyle/>
          <a:p>
            <a:r>
              <a:rPr lang="en-US" sz="6000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iller" pitchFamily="82" charset="0"/>
                <a:hlinkClick r:id="rId2" action="ppaction://hlinksldjump"/>
              </a:rPr>
              <a:t>SPORT</a:t>
            </a:r>
            <a:endParaRPr lang="ru-RU" sz="6000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286776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428868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iller" pitchFamily="82" charset="0"/>
              </a:rPr>
              <a:t>It is a mixture of skiing, skating, gymnastics and ballet</a:t>
            </a:r>
            <a:endParaRPr lang="ru-RU" sz="7200" spc="-15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857760"/>
            <a:ext cx="3500462" cy="114300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freestyle</a:t>
            </a:r>
            <a:b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skiing</a:t>
            </a:r>
            <a:endParaRPr lang="ru-RU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1071546"/>
            <a:ext cx="5063464" cy="33722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428868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iller" pitchFamily="82" charset="0"/>
              </a:rPr>
              <a:t>When were the Olympic Games held in Russia?</a:t>
            </a:r>
            <a:r>
              <a:rPr lang="en-US" sz="7200" spc="-15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iller" pitchFamily="82" charset="0"/>
              </a:rPr>
              <a:t> </a:t>
            </a:r>
            <a:endParaRPr lang="ru-RU" sz="7200" spc="-15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214282" y="1071546"/>
            <a:ext cx="3857652" cy="192882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Intellectual</a:t>
            </a:r>
            <a:b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Game</a:t>
            </a: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7" name="Picture 9" descr="ckil4gckebih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457325"/>
            <a:ext cx="4316413" cy="54006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8" name="Picture 10" descr="Рисунок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928934"/>
            <a:ext cx="2736850" cy="1131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571744"/>
            <a:ext cx="3500462" cy="114300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1980</a:t>
            </a:r>
            <a:endParaRPr lang="ru-RU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8846" y="857232"/>
            <a:ext cx="3078531" cy="5000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428868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iller" pitchFamily="82" charset="0"/>
              </a:rPr>
              <a:t>Finish the Olympic motto “Faster. Higher… “</a:t>
            </a:r>
            <a:endParaRPr lang="ru-RU" sz="7200" spc="-15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571744"/>
            <a:ext cx="3500462" cy="114300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stronger</a:t>
            </a:r>
            <a:endParaRPr lang="ru-RU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1000108"/>
            <a:ext cx="4421260" cy="44102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643182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iller" pitchFamily="82" charset="0"/>
              </a:rPr>
              <a:t>This kind of sport started in Scotland and now is a game of aristocrats</a:t>
            </a:r>
            <a:endParaRPr lang="ru-RU" sz="6600" spc="-15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714884"/>
            <a:ext cx="2214578" cy="1143000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golf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8926" y="1071546"/>
            <a:ext cx="5763243" cy="38397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643182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iller" pitchFamily="82" charset="0"/>
              </a:rPr>
              <a:t>What is the American equivalent for the word “athletics”?</a:t>
            </a:r>
            <a:endParaRPr lang="ru-RU" sz="6600" spc="-15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143512"/>
            <a:ext cx="5857916" cy="1143000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track-and-field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90667" y="1071546"/>
            <a:ext cx="3839760" cy="38397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643182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A musical style where the singer speaks or shouts the words</a:t>
            </a:r>
            <a:endParaRPr lang="ru-RU" sz="6600" spc="-15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429132"/>
            <a:ext cx="3071834" cy="1143000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rap</a:t>
            </a:r>
            <a:endParaRPr lang="ru-RU" sz="6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9058" y="1285860"/>
            <a:ext cx="4753299" cy="35803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643182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>
                <a:solidFill>
                  <a:schemeClr val="accent2"/>
                </a:solidFill>
                <a:latin typeface="Forte" pitchFamily="66" charset="0"/>
              </a:rPr>
              <a:t>The author of such ballets as “Swan Lake” and “Sleeping Beauty”</a:t>
            </a:r>
            <a:endParaRPr lang="ru-RU" sz="6600" spc="-150" dirty="0">
              <a:solidFill>
                <a:schemeClr val="accent2"/>
              </a:solidFill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76250"/>
            <a:ext cx="8569325" cy="5545138"/>
          </a:xfrm>
        </p:spPr>
        <p:txBody>
          <a:bodyPr/>
          <a:lstStyle/>
          <a:p>
            <a:pPr algn="ctr"/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itchFamily="34" charset="0"/>
              </a:rPr>
              <a:t>The English language surrounds us like a sea, and like the waters of a deep sea it is full of mysteries.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itchFamily="34" charset="0"/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29132"/>
            <a:ext cx="4929190" cy="1143000"/>
          </a:xfrm>
        </p:spPr>
        <p:txBody>
          <a:bodyPr>
            <a:noAutofit/>
          </a:bodyPr>
          <a:lstStyle/>
          <a:p>
            <a:pPr algn="ctr"/>
            <a:r>
              <a:rPr lang="en-US" sz="6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Pyotr</a:t>
            </a:r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Tchaikovsky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928670"/>
            <a:ext cx="3199132" cy="48546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29652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pressa_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428604"/>
            <a:ext cx="8064552" cy="6215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-428660" y="4500570"/>
            <a:ext cx="98232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What kind of building is this?</a:t>
            </a:r>
            <a:endParaRPr lang="ru-RU" sz="54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643182"/>
            <a:ext cx="8215338" cy="1143000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The Bolshoi Theatre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post-10525-1269501383_thum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38462" y="1524000"/>
            <a:ext cx="3267075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643182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>
                <a:solidFill>
                  <a:schemeClr val="accent2"/>
                </a:solidFill>
                <a:latin typeface="Forte" pitchFamily="66" charset="0"/>
              </a:rPr>
              <a:t>A famous master of violins, a student of Amati</a:t>
            </a:r>
            <a:endParaRPr lang="ru-RU" sz="6600" spc="-150" dirty="0">
              <a:solidFill>
                <a:schemeClr val="accent2"/>
              </a:solidFill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72074"/>
            <a:ext cx="7500958" cy="1143000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Antonio Stradivari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928670"/>
            <a:ext cx="5628024" cy="37770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3143248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>
                <a:solidFill>
                  <a:schemeClr val="accent2"/>
                </a:solidFill>
                <a:latin typeface="Forte" pitchFamily="66" charset="0"/>
              </a:rPr>
              <a:t>The most ancient musical instrument which existed 35-40 thousand years ago</a:t>
            </a:r>
            <a:endParaRPr lang="ru-RU" sz="6600" spc="-150" dirty="0">
              <a:solidFill>
                <a:schemeClr val="accent2"/>
              </a:solidFill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72074"/>
            <a:ext cx="2714644" cy="1143000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flute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54386" y="1407814"/>
            <a:ext cx="6888316" cy="34499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3286124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en-US" sz="8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What is the centre of the cinema </a:t>
            </a:r>
            <a:r>
              <a:rPr lang="en-US" sz="8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production</a:t>
            </a:r>
            <a:br>
              <a:rPr lang="en-US" sz="8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</a:br>
            <a:r>
              <a:rPr lang="en-US" sz="8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in </a:t>
            </a:r>
            <a:r>
              <a:rPr lang="en-US" sz="8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the USA?</a:t>
            </a:r>
            <a:r>
              <a:rPr lang="en-US" sz="8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 </a:t>
            </a:r>
            <a:endParaRPr lang="ru-RU" sz="8000" spc="-15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1428736"/>
            <a:ext cx="6055466" cy="4541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5984" y="1285860"/>
            <a:ext cx="4929222" cy="3806834"/>
          </a:xfrm>
        </p:spPr>
        <p:txBody>
          <a:bodyPr>
            <a:noAutofit/>
          </a:bodyPr>
          <a:lstStyle/>
          <a:p>
            <a:pPr algn="ctr"/>
            <a:r>
              <a:rPr lang="en-US" sz="115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itchFamily="82" charset="0"/>
              </a:rPr>
              <a:t>Round I</a:t>
            </a:r>
            <a:endParaRPr lang="ru-RU" sz="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2976" y="3429000"/>
            <a:ext cx="6715172" cy="1857388"/>
          </a:xfrm>
        </p:spPr>
        <p:txBody>
          <a:bodyPr>
            <a:noAutofit/>
          </a:bodyPr>
          <a:lstStyle/>
          <a:p>
            <a:pPr algn="ctr"/>
            <a:r>
              <a:rPr lang="en-US" sz="8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What city is considered to be the centre of Russian culture? </a:t>
            </a:r>
            <a:endParaRPr lang="ru-RU" sz="8000" spc="-15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72074"/>
            <a:ext cx="6000792" cy="1143000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St. Petersburg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4612" y="1214422"/>
            <a:ext cx="5984028" cy="38250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1500174"/>
            <a:ext cx="3038816" cy="38250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86776" y="6000768"/>
            <a:ext cx="428628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2976" y="3429000"/>
            <a:ext cx="6715172" cy="1857388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She was a British crime writer of novels, short stories and plays. Her main characters are </a:t>
            </a:r>
            <a:r>
              <a:rPr lang="en-US" sz="6000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Hercule</a:t>
            </a:r>
            <a:r>
              <a:rPr lang="en-US" sz="6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 </a:t>
            </a:r>
            <a:r>
              <a:rPr lang="en-US" sz="6000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Poirot</a:t>
            </a:r>
            <a:r>
              <a:rPr lang="en-US" sz="6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 and Miss Jane </a:t>
            </a:r>
            <a:r>
              <a:rPr lang="en-US" sz="6000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Marple</a:t>
            </a:r>
            <a:endParaRPr lang="ru-RU" sz="6000" spc="-15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72074"/>
            <a:ext cx="6000792" cy="1143000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Agatha Christie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928670"/>
            <a:ext cx="3109266" cy="44291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1643050"/>
            <a:ext cx="5000660" cy="3278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86776" y="6000768"/>
            <a:ext cx="428628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2976" y="3571876"/>
            <a:ext cx="6715172" cy="1857388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The most famous British pop-group, first performing in Liverpool. They were broken up in 1977</a:t>
            </a:r>
            <a:endParaRPr lang="ru-RU" sz="6600" spc="-15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72074"/>
            <a:ext cx="4786346" cy="1143000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The Beatles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0" y="1071546"/>
            <a:ext cx="4752340" cy="40038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2976" y="3357562"/>
            <a:ext cx="6715172" cy="1857388"/>
          </a:xfrm>
        </p:spPr>
        <p:txBody>
          <a:bodyPr>
            <a:noAutofit/>
          </a:bodyPr>
          <a:lstStyle/>
          <a:p>
            <a:pPr algn="ctr"/>
            <a:r>
              <a:rPr lang="en-US" sz="7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What are the two oldest universities in Great </a:t>
            </a:r>
            <a:r>
              <a:rPr lang="en-US" sz="7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Britain?</a:t>
            </a:r>
            <a:endParaRPr lang="ru-RU" sz="7200" spc="-15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285860"/>
            <a:ext cx="3357586" cy="1143000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Oxford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1214422"/>
            <a:ext cx="4155047" cy="28405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oxcres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05680" y="571480"/>
            <a:ext cx="1838320" cy="2155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ambridge%20universit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85852" y="3357562"/>
            <a:ext cx="4048125" cy="2695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477px-Cambridge_University_Crest_-_fla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4714884"/>
            <a:ext cx="1475280" cy="1852605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5429256" y="4429132"/>
            <a:ext cx="3571900" cy="114300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-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Cambridge</a:t>
            </a:r>
            <a:endParaRPr kumimoji="0" lang="ru-RU" sz="5400" b="0" i="0" u="none" strike="noStrike" kern="1200" cap="none" spc="-30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86" name="Group 146"/>
          <p:cNvGraphicFramePr>
            <a:graphicFrameLocks noGrp="1"/>
          </p:cNvGraphicFramePr>
          <p:nvPr>
            <p:ph type="tbl" idx="1"/>
          </p:nvPr>
        </p:nvGraphicFramePr>
        <p:xfrm>
          <a:off x="0" y="2"/>
          <a:ext cx="9144000" cy="692946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278188"/>
                <a:gridCol w="1222375"/>
                <a:gridCol w="1295400"/>
                <a:gridCol w="1152525"/>
                <a:gridCol w="1079500"/>
                <a:gridCol w="1116012"/>
              </a:tblGrid>
              <a:tr h="178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4000" u="none" strike="noStrike" cap="none" normalizeH="0" baseline="0" dirty="0" smtClean="0">
                          <a:ln>
                            <a:noFill/>
                          </a:ln>
                          <a:gradFill flip="none" rotWithShape="1">
                            <a:gsLst>
                              <a:gs pos="0">
                                <a:schemeClr val="accent1">
                                  <a:shade val="30000"/>
                                  <a:satMod val="115000"/>
                                </a:schemeClr>
                              </a:gs>
                              <a:gs pos="50000">
                                <a:schemeClr val="accent1">
                                  <a:shade val="67500"/>
                                  <a:satMod val="115000"/>
                                </a:schemeClr>
                              </a:gs>
                              <a:gs pos="100000">
                                <a:schemeClr val="accent1">
                                  <a:shade val="100000"/>
                                  <a:satMod val="115000"/>
                                </a:schemeClr>
                              </a:gs>
                            </a:gsLst>
                            <a:lin ang="18900000" scaled="1"/>
                            <a:tileRect/>
                          </a:gradFill>
                          <a:effectLst>
                            <a:glow rad="63500">
                              <a:schemeClr val="accent3">
                                <a:satMod val="175000"/>
                                <a:alpha val="40000"/>
                              </a:schemeClr>
                            </a:glow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Famous people of past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gradFill flip="none" rotWithShape="1">
                          <a:gsLst>
                            <a:gs pos="0">
                              <a:schemeClr val="accent1">
                                <a:shade val="30000"/>
                                <a:satMod val="115000"/>
                              </a:schemeClr>
                            </a:gs>
                            <a:gs pos="50000">
                              <a:schemeClr val="accent1">
                                <a:shade val="67500"/>
                                <a:satMod val="115000"/>
                              </a:schemeClr>
                            </a:gs>
                            <a:gs pos="100000">
                              <a:schemeClr val="accent1">
                                <a:shade val="100000"/>
                                <a:satMod val="115000"/>
                              </a:schemeClr>
                            </a:gs>
                          </a:gsLst>
                          <a:lin ang="18900000" scaled="1"/>
                          <a:tileRect/>
                        </a:gradFill>
                        <a:effectLst>
                          <a:glow rad="63500">
                            <a:schemeClr val="accent3">
                              <a:satMod val="175000"/>
                              <a:alpha val="40000"/>
                            </a:schemeClr>
                          </a:glow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" action="ppaction://hlinkshowjump?jump=nextslide"/>
                        </a:rPr>
                        <a:t>100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2" action="ppaction://hlinksldjump"/>
                        </a:rPr>
                        <a:t>200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3" action="ppaction://hlinksldjump"/>
                        </a:rPr>
                        <a:t>300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4" action="ppaction://hlinksldjump"/>
                        </a:rPr>
                        <a:t>400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5" action="ppaction://hlinksldjump"/>
                        </a:rPr>
                        <a:t>500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4400" b="0" u="none" strike="noStrike" cap="none" normalizeH="0" baseline="0" dirty="0" smtClean="0">
                          <a:ln>
                            <a:noFill/>
                          </a:ln>
                          <a:gradFill flip="none" rotWithShape="1">
                            <a:gsLst>
                              <a:gs pos="0">
                                <a:schemeClr val="accent1">
                                  <a:shade val="30000"/>
                                  <a:satMod val="115000"/>
                                </a:schemeClr>
                              </a:gs>
                              <a:gs pos="50000">
                                <a:schemeClr val="accent1">
                                  <a:shade val="67500"/>
                                  <a:satMod val="115000"/>
                                </a:schemeClr>
                              </a:gs>
                              <a:gs pos="100000">
                                <a:schemeClr val="accent1">
                                  <a:shade val="100000"/>
                                  <a:satMod val="115000"/>
                                </a:schemeClr>
                              </a:gs>
                            </a:gsLst>
                            <a:lin ang="18900000" scaled="1"/>
                            <a:tileRect/>
                          </a:gradFill>
                          <a:effectLst>
                            <a:glow rad="635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gi" pitchFamily="82" charset="0"/>
                        </a:rPr>
                        <a:t>Sport</a:t>
                      </a:r>
                      <a:endParaRPr kumimoji="0" lang="ru-RU" sz="4400" b="0" i="0" u="none" strike="noStrike" cap="none" normalizeH="0" baseline="0" dirty="0" smtClean="0">
                        <a:ln>
                          <a:noFill/>
                        </a:ln>
                        <a:gradFill flip="none" rotWithShape="1">
                          <a:gsLst>
                            <a:gs pos="0">
                              <a:schemeClr val="accent1">
                                <a:shade val="30000"/>
                                <a:satMod val="115000"/>
                              </a:schemeClr>
                            </a:gs>
                            <a:gs pos="50000">
                              <a:schemeClr val="accent1">
                                <a:shade val="67500"/>
                                <a:satMod val="115000"/>
                              </a:schemeClr>
                            </a:gs>
                            <a:gs pos="100000">
                              <a:schemeClr val="accent1">
                                <a:shade val="100000"/>
                                <a:satMod val="115000"/>
                              </a:schemeClr>
                            </a:gs>
                          </a:gsLst>
                          <a:lin ang="18900000" scaled="1"/>
                          <a:tileRect/>
                        </a:gra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sng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6" action="ppaction://hlinksldjump"/>
                        </a:rPr>
                        <a:t>100</a:t>
                      </a:r>
                      <a:endParaRPr kumimoji="0" lang="ru-RU" sz="36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7" action="ppaction://hlinksldjump"/>
                        </a:rPr>
                        <a:t>200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8" action="ppaction://hlinksldjump"/>
                        </a:rPr>
                        <a:t>300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9" action="ppaction://hlinksldjump"/>
                        </a:rPr>
                        <a:t>400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0" action="ppaction://hlinksldjump"/>
                        </a:rPr>
                        <a:t>500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4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5400" u="none" strike="noStrike" cap="none" normalizeH="0" baseline="0" dirty="0" smtClean="0">
                          <a:ln>
                            <a:noFill/>
                          </a:ln>
                          <a:gradFill flip="none" rotWithShape="1">
                            <a:gsLst>
                              <a:gs pos="0">
                                <a:schemeClr val="accent1">
                                  <a:shade val="30000"/>
                                  <a:satMod val="115000"/>
                                </a:schemeClr>
                              </a:gs>
                              <a:gs pos="50000">
                                <a:schemeClr val="accent1">
                                  <a:shade val="67500"/>
                                  <a:satMod val="115000"/>
                                </a:schemeClr>
                              </a:gs>
                              <a:gs pos="100000">
                                <a:schemeClr val="accent1">
                                  <a:shade val="100000"/>
                                  <a:satMod val="115000"/>
                                </a:schemeClr>
                              </a:gs>
                            </a:gsLst>
                            <a:lin ang="18900000" scaled="1"/>
                            <a:tileRect/>
                          </a:gradFill>
                          <a:effectLst>
                            <a:glow rad="63500">
                              <a:schemeClr val="accent3">
                                <a:satMod val="175000"/>
                                <a:alpha val="40000"/>
                              </a:schemeClr>
                            </a:glow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Freestyle Script" pitchFamily="66" charset="0"/>
                        </a:rPr>
                        <a:t>Education and Culture</a:t>
                      </a:r>
                      <a:endParaRPr kumimoji="0" lang="ru-RU" sz="5400" b="0" i="0" u="none" strike="noStrike" cap="none" normalizeH="0" baseline="0" dirty="0" smtClean="0">
                        <a:ln>
                          <a:noFill/>
                        </a:ln>
                        <a:gradFill flip="none" rotWithShape="1">
                          <a:gsLst>
                            <a:gs pos="0">
                              <a:schemeClr val="accent1">
                                <a:shade val="30000"/>
                                <a:satMod val="115000"/>
                              </a:schemeClr>
                            </a:gs>
                            <a:gs pos="50000">
                              <a:schemeClr val="accent1">
                                <a:shade val="67500"/>
                                <a:satMod val="115000"/>
                              </a:schemeClr>
                            </a:gs>
                            <a:gs pos="100000">
                              <a:schemeClr val="accent1">
                                <a:shade val="100000"/>
                                <a:satMod val="115000"/>
                              </a:schemeClr>
                            </a:gs>
                          </a:gsLst>
                          <a:lin ang="18900000" scaled="1"/>
                          <a:tileRect/>
                        </a:gradFill>
                        <a:effectLst>
                          <a:glow rad="63500">
                            <a:schemeClr val="accent3">
                              <a:satMod val="175000"/>
                              <a:alpha val="40000"/>
                            </a:schemeClr>
                          </a:glow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1" action="ppaction://hlinksldjump"/>
                        </a:rPr>
                        <a:t>100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2" action="ppaction://hlinksldjump"/>
                        </a:rPr>
                        <a:t>200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3" action="ppaction://hlinksldjump"/>
                        </a:rPr>
                        <a:t>300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4" action="ppaction://hlinksldjump"/>
                        </a:rPr>
                        <a:t>400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5" action="ppaction://hlinksldjump"/>
                        </a:rPr>
                        <a:t>500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4000" u="none" strike="noStrike" cap="none" normalizeH="0" baseline="0" dirty="0" smtClean="0">
                          <a:ln>
                            <a:noFill/>
                          </a:ln>
                          <a:gradFill flip="none" rotWithShape="1">
                            <a:gsLst>
                              <a:gs pos="0">
                                <a:schemeClr val="accent1">
                                  <a:shade val="30000"/>
                                  <a:satMod val="115000"/>
                                </a:schemeClr>
                              </a:gs>
                              <a:gs pos="50000">
                                <a:schemeClr val="accent1">
                                  <a:shade val="67500"/>
                                  <a:satMod val="115000"/>
                                </a:schemeClr>
                              </a:gs>
                              <a:gs pos="100000">
                                <a:schemeClr val="accent1">
                                  <a:shade val="100000"/>
                                  <a:satMod val="115000"/>
                                </a:schemeClr>
                              </a:gs>
                            </a:gsLst>
                            <a:lin ang="18900000" scaled="1"/>
                            <a:tileRect/>
                          </a:gradFill>
                          <a:effectLst>
                            <a:glow rad="63500">
                              <a:schemeClr val="accent3">
                                <a:satMod val="175000"/>
                                <a:alpha val="40000"/>
                              </a:schemeClr>
                            </a:glow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Forte" pitchFamily="66" charset="0"/>
                        </a:rPr>
                        <a:t>Music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gradFill flip="none" rotWithShape="1">
                          <a:gsLst>
                            <a:gs pos="0">
                              <a:schemeClr val="accent1">
                                <a:shade val="30000"/>
                                <a:satMod val="115000"/>
                              </a:schemeClr>
                            </a:gs>
                            <a:gs pos="50000">
                              <a:schemeClr val="accent1">
                                <a:shade val="67500"/>
                                <a:satMod val="115000"/>
                              </a:schemeClr>
                            </a:gs>
                            <a:gs pos="100000">
                              <a:schemeClr val="accent1">
                                <a:shade val="100000"/>
                                <a:satMod val="115000"/>
                              </a:schemeClr>
                            </a:gs>
                          </a:gsLst>
                          <a:lin ang="18900000" scaled="1"/>
                          <a:tileRect/>
                        </a:gradFill>
                        <a:effectLst>
                          <a:glow rad="63500">
                            <a:schemeClr val="accent3">
                              <a:satMod val="175000"/>
                              <a:alpha val="40000"/>
                            </a:schemeClr>
                          </a:glow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6" action="ppaction://hlinksldjump"/>
                        </a:rPr>
                        <a:t>100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7" action="ppaction://hlinksldjump"/>
                        </a:rPr>
                        <a:t>200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8" action="ppaction://hlinksldjump"/>
                        </a:rPr>
                        <a:t>300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9" action="ppaction://hlinksldjump"/>
                        </a:rPr>
                        <a:t>400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20" action="ppaction://hlinksldjump"/>
                        </a:rPr>
                        <a:t>500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5984" y="1285860"/>
            <a:ext cx="4929222" cy="3806834"/>
          </a:xfrm>
        </p:spPr>
        <p:txBody>
          <a:bodyPr>
            <a:noAutofit/>
          </a:bodyPr>
          <a:lstStyle/>
          <a:p>
            <a:pPr algn="ctr"/>
            <a:r>
              <a:rPr lang="en-US" sz="115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itchFamily="82" charset="0"/>
              </a:rPr>
              <a:t>Round </a:t>
            </a:r>
            <a:r>
              <a:rPr lang="en-US" sz="115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itchFamily="82" charset="0"/>
              </a:rPr>
              <a:t>II</a:t>
            </a:r>
            <a:endParaRPr lang="ru-RU" sz="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-1"/>
          <a:ext cx="9144000" cy="68580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071802"/>
                <a:gridCol w="1285884"/>
                <a:gridCol w="1214446"/>
                <a:gridCol w="1214446"/>
                <a:gridCol w="1214446"/>
                <a:gridCol w="1142976"/>
              </a:tblGrid>
              <a:tr h="17145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357430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wrote the novel</a:t>
            </a:r>
            <a:br>
              <a:rPr lang="en-US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“War and Peace”?</a:t>
            </a:r>
            <a:endParaRPr lang="ru-RU" sz="6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857364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spc="-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Leo Tolstoy</a:t>
            </a:r>
            <a:endParaRPr lang="ru-RU" sz="5400" spc="-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1357297"/>
            <a:ext cx="3157541" cy="45269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357430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was the first president of the USA?</a:t>
            </a:r>
            <a:endParaRPr lang="ru-RU" sz="6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0006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3116"/>
            <a:ext cx="350046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spc="-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George</a:t>
            </a:r>
            <a:br>
              <a:rPr lang="en-US" sz="5400" spc="-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en-US" sz="5400" spc="-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Washington</a:t>
            </a:r>
            <a:endParaRPr lang="ru-RU" sz="5400" spc="-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0006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129345_image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1428736"/>
            <a:ext cx="3571900" cy="45004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359</TotalTime>
  <Words>325</Words>
  <Application>Microsoft Office PowerPoint</Application>
  <PresentationFormat>Экран (4:3)</PresentationFormat>
  <Paragraphs>70</Paragraphs>
  <Slides>51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Поток</vt:lpstr>
      <vt:lpstr>So many countries, so many customs: Great Britain, America, Russia</vt:lpstr>
      <vt:lpstr>Intellectual Game.</vt:lpstr>
      <vt:lpstr>The English language surrounds us like a sea, and like the waters of a deep sea it is full of mysteries. </vt:lpstr>
      <vt:lpstr>Round I</vt:lpstr>
      <vt:lpstr>Слайд 5</vt:lpstr>
      <vt:lpstr>Who wrote the novel “War and Peace”?</vt:lpstr>
      <vt:lpstr>Leo Tolstoy</vt:lpstr>
      <vt:lpstr>Who was the first president of the USA?</vt:lpstr>
      <vt:lpstr>George Washington</vt:lpstr>
      <vt:lpstr>Who created the best animated cartoons in the USA?</vt:lpstr>
      <vt:lpstr>Walt Disney</vt:lpstr>
      <vt:lpstr>Whose portrait can you see on British bank notes?</vt:lpstr>
      <vt:lpstr>Elizabeth II</vt:lpstr>
      <vt:lpstr>Whose figure is at the top of the monument in Trafalgar Square?</vt:lpstr>
      <vt:lpstr>Admiral Nelson</vt:lpstr>
      <vt:lpstr>SPORT</vt:lpstr>
      <vt:lpstr>It is a mixture of skiing, skating, gymnastics and ballet</vt:lpstr>
      <vt:lpstr>freestyle skiing</vt:lpstr>
      <vt:lpstr>When were the Olympic Games held in Russia? </vt:lpstr>
      <vt:lpstr>1980</vt:lpstr>
      <vt:lpstr>Finish the Olympic motto “Faster. Higher… “</vt:lpstr>
      <vt:lpstr>stronger</vt:lpstr>
      <vt:lpstr>This kind of sport started in Scotland and now is a game of aristocrats</vt:lpstr>
      <vt:lpstr>golf</vt:lpstr>
      <vt:lpstr>What is the American equivalent for the word “athletics”?</vt:lpstr>
      <vt:lpstr>track-and-field</vt:lpstr>
      <vt:lpstr>A musical style where the singer speaks or shouts the words</vt:lpstr>
      <vt:lpstr>rap</vt:lpstr>
      <vt:lpstr>The author of such ballets as “Swan Lake” and “Sleeping Beauty”</vt:lpstr>
      <vt:lpstr>Pyotr Tchaikovsky</vt:lpstr>
      <vt:lpstr>Слайд 31</vt:lpstr>
      <vt:lpstr>The Bolshoi Theatre</vt:lpstr>
      <vt:lpstr>Слайд 33</vt:lpstr>
      <vt:lpstr>A famous master of violins, a student of Amati</vt:lpstr>
      <vt:lpstr>Antonio Stradivari</vt:lpstr>
      <vt:lpstr>The most ancient musical instrument which existed 35-40 thousand years ago</vt:lpstr>
      <vt:lpstr>flute</vt:lpstr>
      <vt:lpstr>What is the centre of the cinema production in the USA? </vt:lpstr>
      <vt:lpstr>Слайд 39</vt:lpstr>
      <vt:lpstr>What city is considered to be the centre of Russian culture? </vt:lpstr>
      <vt:lpstr>St. Petersburg</vt:lpstr>
      <vt:lpstr>Слайд 42</vt:lpstr>
      <vt:lpstr>She was a British crime writer of novels, short stories and plays. Her main characters are Hercule Poirot and Miss Jane Marple</vt:lpstr>
      <vt:lpstr>Agatha Christie</vt:lpstr>
      <vt:lpstr>Слайд 45</vt:lpstr>
      <vt:lpstr>The most famous British pop-group, first performing in Liverpool. They were broken up in 1977</vt:lpstr>
      <vt:lpstr>The Beatles</vt:lpstr>
      <vt:lpstr>What are the two oldest universities in Great Britain?</vt:lpstr>
      <vt:lpstr>Oxford</vt:lpstr>
      <vt:lpstr>Round II</vt:lpstr>
      <vt:lpstr>Слайд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GEG</cp:lastModifiedBy>
  <cp:revision>37</cp:revision>
  <dcterms:modified xsi:type="dcterms:W3CDTF">2011-06-08T11:47:51Z</dcterms:modified>
</cp:coreProperties>
</file>