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sldIdLst>
    <p:sldId id="263" r:id="rId2"/>
    <p:sldId id="256" r:id="rId3"/>
    <p:sldId id="257" r:id="rId4"/>
    <p:sldId id="259" r:id="rId5"/>
    <p:sldId id="260" r:id="rId6"/>
    <p:sldId id="264" r:id="rId7"/>
    <p:sldId id="261" r:id="rId8"/>
    <p:sldId id="266" r:id="rId9"/>
    <p:sldId id="265" r:id="rId10"/>
    <p:sldId id="262"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468" autoAdjust="0"/>
    <p:restoredTop sz="94660"/>
  </p:normalViewPr>
  <p:slideViewPr>
    <p:cSldViewPr>
      <p:cViewPr varScale="1">
        <p:scale>
          <a:sx n="69" d="100"/>
          <a:sy n="69" d="100"/>
        </p:scale>
        <p:origin x="-462"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3B597E44-24C7-41DA-BD3D-95CBC8782C99}" type="datetimeFigureOut">
              <a:rPr lang="ru-RU" smtClean="0"/>
              <a:pPr/>
              <a:t>19.10.2011</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7" name="Прямая соединительная линия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Овал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Овал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0838DBE3-6A7F-4BA3-9350-2D567C851962}" type="slidenum">
              <a:rPr lang="ru-RU" smtClean="0"/>
              <a:pPr/>
              <a:t>‹#›</a:t>
            </a:fld>
            <a:endParaRPr lang="ru-RU"/>
          </a:p>
        </p:txBody>
      </p:sp>
      <p:sp>
        <p:nvSpPr>
          <p:cNvPr id="8" name="Заголовок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transition spd="med">
    <p:pull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B597E44-24C7-41DA-BD3D-95CBC8782C99}" type="datetimeFigureOut">
              <a:rPr lang="ru-RU" smtClean="0"/>
              <a:pPr/>
              <a:t>19.10.2011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838DBE3-6A7F-4BA3-9350-2D567C851962}"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spd="med">
    <p:pull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Прямая соединительная линия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Овал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6915912" y="3009901"/>
            <a:ext cx="457200" cy="441325"/>
          </a:xfrm>
        </p:spPr>
        <p:txBody>
          <a:bodyPr/>
          <a:lstStyle/>
          <a:p>
            <a:fld id="{0838DBE3-6A7F-4BA3-9350-2D567C851962}" type="slidenum">
              <a:rPr lang="ru-RU" smtClean="0"/>
              <a:pPr/>
              <a:t>‹#›</a:t>
            </a:fld>
            <a:endParaRPr lang="ru-RU"/>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B597E44-24C7-41DA-BD3D-95CBC8782C99}" type="datetimeFigureOut">
              <a:rPr lang="ru-RU" smtClean="0"/>
              <a:pPr/>
              <a:t>19.10.2011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transition spd="med">
    <p:pull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3B597E44-24C7-41DA-BD3D-95CBC8782C99}" type="datetimeFigureOut">
              <a:rPr lang="ru-RU" smtClean="0"/>
              <a:pPr/>
              <a:t>19.10.2011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4361688" y="1026372"/>
            <a:ext cx="457200" cy="441325"/>
          </a:xfrm>
        </p:spPr>
        <p:txBody>
          <a:bodyPr/>
          <a:lstStyle/>
          <a:p>
            <a:fld id="{0838DBE3-6A7F-4BA3-9350-2D567C851962}" type="slidenum">
              <a:rPr lang="ru-RU" smtClean="0"/>
              <a:pPr/>
              <a:t>‹#›</a:t>
            </a:fld>
            <a:endParaRPr lang="ru-RU"/>
          </a:p>
        </p:txBody>
      </p:sp>
      <p:sp>
        <p:nvSpPr>
          <p:cNvPr id="8" name="Содержимое 7"/>
          <p:cNvSpPr>
            <a:spLocks noGrp="1"/>
          </p:cNvSpPr>
          <p:nvPr>
            <p:ph sz="quarter" idx="1"/>
          </p:nvPr>
        </p:nvSpPr>
        <p:spPr>
          <a:xfrm>
            <a:off x="301752" y="1527048"/>
            <a:ext cx="850392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transition spd="med">
    <p:pull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Прямоугольник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3" name="Прямоугольник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Прямоугольник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Нижний колонтитул 4"/>
          <p:cNvSpPr>
            <a:spLocks noGrp="1"/>
          </p:cNvSpPr>
          <p:nvPr>
            <p:ph type="ftr" sz="quarter" idx="11"/>
          </p:nvPr>
        </p:nvSpPr>
        <p:spPr/>
        <p:txBody>
          <a:bodyPr/>
          <a:lstStyle/>
          <a:p>
            <a:endParaRPr lang="ru-RU"/>
          </a:p>
        </p:txBody>
      </p:sp>
      <p:sp>
        <p:nvSpPr>
          <p:cNvPr id="4" name="Дата 3"/>
          <p:cNvSpPr>
            <a:spLocks noGrp="1"/>
          </p:cNvSpPr>
          <p:nvPr>
            <p:ph type="dt" sz="half" idx="10"/>
          </p:nvPr>
        </p:nvSpPr>
        <p:spPr/>
        <p:txBody>
          <a:bodyPr/>
          <a:lstStyle/>
          <a:p>
            <a:fld id="{3B597E44-24C7-41DA-BD3D-95CBC8782C99}" type="datetimeFigureOut">
              <a:rPr lang="ru-RU" smtClean="0"/>
              <a:pPr/>
              <a:t>19.10.2011</a:t>
            </a:fld>
            <a:endParaRPr lang="ru-RU"/>
          </a:p>
        </p:txBody>
      </p:sp>
      <p:sp>
        <p:nvSpPr>
          <p:cNvPr id="8" name="Прямая соединительная линия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Овал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0838DBE3-6A7F-4BA3-9350-2D567C851962}" type="slidenum">
              <a:rPr lang="ru-RU" smtClean="0"/>
              <a:pPr/>
              <a:t>‹#›</a:t>
            </a:fld>
            <a:endParaRPr lang="ru-RU"/>
          </a:p>
        </p:txBody>
      </p:sp>
      <p:sp>
        <p:nvSpPr>
          <p:cNvPr id="2" name="Заголовок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transition spd="med">
    <p:pull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228600"/>
            <a:ext cx="8534400" cy="758952"/>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a:xfrm>
            <a:off x="5791200" y="6409944"/>
            <a:ext cx="3044952" cy="365760"/>
          </a:xfrm>
        </p:spPr>
        <p:txBody>
          <a:bodyPr/>
          <a:lstStyle/>
          <a:p>
            <a:fld id="{3B597E44-24C7-41DA-BD3D-95CBC8782C99}" type="datetimeFigureOut">
              <a:rPr lang="ru-RU" smtClean="0"/>
              <a:pPr/>
              <a:t>19.10.2011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838DBE3-6A7F-4BA3-9350-2D567C851962}" type="slidenum">
              <a:rPr lang="ru-RU" smtClean="0"/>
              <a:pPr/>
              <a:t>‹#›</a:t>
            </a:fld>
            <a:endParaRPr lang="ru-RU"/>
          </a:p>
        </p:txBody>
      </p:sp>
      <p:sp>
        <p:nvSpPr>
          <p:cNvPr id="8" name="Прямая соединительная линия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overrideClrMapping bg1="lt1" tx1="dk1" bg2="lt2" tx2="dk2" accent1="accent1" accent2="accent2" accent3="accent3" accent4="accent4" accent5="accent5" accent6="accent6" hlink="hlink" folHlink="folHlink"/>
  </p:clrMapOvr>
  <p:transition spd="med">
    <p:pull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Прямоугольник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3B597E44-24C7-41DA-BD3D-95CBC8782C99}" type="datetimeFigureOut">
              <a:rPr lang="ru-RU" smtClean="0"/>
              <a:pPr/>
              <a:t>19.10.2011</a:t>
            </a:fld>
            <a:endParaRPr lang="ru-RU"/>
          </a:p>
        </p:txBody>
      </p:sp>
      <p:sp>
        <p:nvSpPr>
          <p:cNvPr id="8" name="Нижний колонтитул 7"/>
          <p:cNvSpPr>
            <a:spLocks noGrp="1"/>
          </p:cNvSpPr>
          <p:nvPr>
            <p:ph type="ftr" sz="quarter" idx="11"/>
          </p:nvPr>
        </p:nvSpPr>
        <p:spPr>
          <a:xfrm>
            <a:off x="304800" y="6409944"/>
            <a:ext cx="3581400" cy="365760"/>
          </a:xfrm>
        </p:spPr>
        <p:txBody>
          <a:bodyPr/>
          <a:lstStyle/>
          <a:p>
            <a:endParaRPr lang="ru-RU"/>
          </a:p>
        </p:txBody>
      </p:sp>
      <p:sp>
        <p:nvSpPr>
          <p:cNvPr id="15" name="Прямая соединительная линия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Содержимое 23"/>
          <p:cNvSpPr>
            <a:spLocks noGrp="1"/>
          </p:cNvSpPr>
          <p:nvPr>
            <p:ph sz="quarter" idx="2"/>
          </p:nvPr>
        </p:nvSpPr>
        <p:spPr>
          <a:xfrm>
            <a:off x="301752" y="2471383"/>
            <a:ext cx="4041648" cy="3818404"/>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Содержимое 25"/>
          <p:cNvSpPr>
            <a:spLocks noGrp="1"/>
          </p:cNvSpPr>
          <p:nvPr>
            <p:ph sz="quarter" idx="4"/>
          </p:nvPr>
        </p:nvSpPr>
        <p:spPr>
          <a:xfrm>
            <a:off x="4800600" y="2471383"/>
            <a:ext cx="4038600" cy="382219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Овал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Овал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Номер слайда 8"/>
          <p:cNvSpPr>
            <a:spLocks noGrp="1"/>
          </p:cNvSpPr>
          <p:nvPr>
            <p:ph type="sldNum" sz="quarter" idx="12"/>
          </p:nvPr>
        </p:nvSpPr>
        <p:spPr>
          <a:xfrm>
            <a:off x="4343400" y="1042416"/>
            <a:ext cx="457200" cy="441325"/>
          </a:xfrm>
        </p:spPr>
        <p:txBody>
          <a:bodyPr/>
          <a:lstStyle>
            <a:lvl1pPr algn="ctr">
              <a:defRPr/>
            </a:lvl1pPr>
          </a:lstStyle>
          <a:p>
            <a:fld id="{0838DBE3-6A7F-4BA3-9350-2D567C851962}" type="slidenum">
              <a:rPr lang="ru-RU" smtClean="0"/>
              <a:pPr/>
              <a:t>‹#›</a:t>
            </a:fld>
            <a:endParaRPr lang="ru-RU"/>
          </a:p>
        </p:txBody>
      </p:sp>
      <p:sp>
        <p:nvSpPr>
          <p:cNvPr id="23" name="Заголовок 22"/>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transition spd="med">
    <p:pull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3B597E44-24C7-41DA-BD3D-95CBC8782C99}" type="datetimeFigureOut">
              <a:rPr lang="ru-RU" smtClean="0"/>
              <a:pPr/>
              <a:t>19.10.2011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a:xfrm>
            <a:off x="4343400" y="1036020"/>
            <a:ext cx="457200" cy="441325"/>
          </a:xfrm>
        </p:spPr>
        <p:txBody>
          <a:bodyPr/>
          <a:lstStyle/>
          <a:p>
            <a:fld id="{0838DBE3-6A7F-4BA3-9350-2D567C851962}" type="slidenum">
              <a:rPr lang="ru-RU" smtClean="0"/>
              <a:pPr/>
              <a:t>‹#›</a:t>
            </a:fld>
            <a:endParaRPr lang="ru-RU"/>
          </a:p>
        </p:txBody>
      </p:sp>
    </p:spTree>
  </p:cSld>
  <p:clrMapOvr>
    <a:masterClrMapping/>
  </p:clrMapOvr>
  <p:transition spd="med">
    <p:pull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Прямоугольник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Прямоугольник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Дата 1"/>
          <p:cNvSpPr>
            <a:spLocks noGrp="1"/>
          </p:cNvSpPr>
          <p:nvPr>
            <p:ph type="dt" sz="half" idx="10"/>
          </p:nvPr>
        </p:nvSpPr>
        <p:spPr/>
        <p:txBody>
          <a:bodyPr/>
          <a:lstStyle/>
          <a:p>
            <a:fld id="{3B597E44-24C7-41DA-BD3D-95CBC8782C99}" type="datetimeFigureOut">
              <a:rPr lang="ru-RU" smtClean="0"/>
              <a:pPr/>
              <a:t>19.10.2011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4267200" y="6324600"/>
            <a:ext cx="609600" cy="441324"/>
          </a:xfrm>
        </p:spPr>
        <p:txBody>
          <a:bodyPr/>
          <a:lstStyle>
            <a:lvl1pPr>
              <a:defRPr>
                <a:solidFill>
                  <a:srgbClr val="FFFFFF"/>
                </a:solidFill>
              </a:defRPr>
            </a:lvl1pPr>
          </a:lstStyle>
          <a:p>
            <a:fld id="{0838DBE3-6A7F-4BA3-9350-2D567C851962}" type="slidenum">
              <a:rPr lang="ru-RU" smtClean="0"/>
              <a:pPr/>
              <a:t>‹#›</a:t>
            </a:fld>
            <a:endParaRPr lang="ru-RU"/>
          </a:p>
        </p:txBody>
      </p:sp>
    </p:spTree>
  </p:cSld>
  <p:clrMapOvr>
    <a:masterClrMapping/>
  </p:clrMapOvr>
  <p:transition spd="med">
    <p:pull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9" name="Прямоугольник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оугольник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Прямая соединительная линия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Содержимое 19"/>
          <p:cNvSpPr>
            <a:spLocks noGrp="1"/>
          </p:cNvSpPr>
          <p:nvPr>
            <p:ph sz="quarter" idx="1"/>
          </p:nvPr>
        </p:nvSpPr>
        <p:spPr>
          <a:xfrm>
            <a:off x="3124200" y="685800"/>
            <a:ext cx="5638800" cy="5410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Овал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0838DBE3-6A7F-4BA3-9350-2D567C851962}" type="slidenum">
              <a:rPr lang="ru-RU" smtClean="0"/>
              <a:pPr/>
              <a:t>‹#›</a:t>
            </a:fld>
            <a:endParaRPr lang="ru-RU"/>
          </a:p>
        </p:txBody>
      </p:sp>
      <p:sp>
        <p:nvSpPr>
          <p:cNvPr id="21" name="Прямоугольник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p:txBody>
          <a:bodyPr/>
          <a:lstStyle/>
          <a:p>
            <a:fld id="{3B597E44-24C7-41DA-BD3D-95CBC8782C99}" type="datetimeFigureOut">
              <a:rPr lang="ru-RU" smtClean="0"/>
              <a:pPr/>
              <a:t>19.10.2011</a:t>
            </a:fld>
            <a:endParaRPr lang="ru-RU"/>
          </a:p>
        </p:txBody>
      </p:sp>
      <p:sp>
        <p:nvSpPr>
          <p:cNvPr id="6" name="Нижний колонтитул 5"/>
          <p:cNvSpPr>
            <a:spLocks noGrp="1"/>
          </p:cNvSpPr>
          <p:nvPr>
            <p:ph type="ftr" sz="quarter" idx="11"/>
          </p:nvPr>
        </p:nvSpPr>
        <p:spPr>
          <a:xfrm>
            <a:off x="301752" y="6410848"/>
            <a:ext cx="3383280" cy="365760"/>
          </a:xfrm>
        </p:spPr>
        <p:txBody>
          <a:bodyPr/>
          <a:lstStyle/>
          <a:p>
            <a:endParaRPr lang="ru-RU"/>
          </a:p>
        </p:txBody>
      </p:sp>
    </p:spTree>
  </p:cSld>
  <p:clrMapOvr>
    <a:overrideClrMapping bg1="lt1" tx1="dk1" bg2="lt2" tx2="dk2" accent1="accent1" accent2="accent2" accent3="accent3" accent4="accent4" accent5="accent5" accent6="accent6" hlink="hlink" folHlink="folHlink"/>
  </p:clrMapOvr>
  <p:transition spd="med">
    <p:pull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1" name="Прямая соединительная линия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Прямоугольник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Прямоугольник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Овал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Номер слайда 6"/>
          <p:cNvSpPr>
            <a:spLocks noGrp="1"/>
          </p:cNvSpPr>
          <p:nvPr>
            <p:ph type="sldNum" sz="quarter" idx="12"/>
          </p:nvPr>
        </p:nvSpPr>
        <p:spPr>
          <a:xfrm>
            <a:off x="1371600" y="312738"/>
            <a:ext cx="457200" cy="441325"/>
          </a:xfrm>
        </p:spPr>
        <p:txBody>
          <a:bodyPr/>
          <a:lstStyle/>
          <a:p>
            <a:fld id="{0838DBE3-6A7F-4BA3-9350-2D567C851962}" type="slidenum">
              <a:rPr lang="ru-RU" smtClean="0"/>
              <a:pPr/>
              <a:t>‹#›</a:t>
            </a:fld>
            <a:endParaRPr lang="ru-RU"/>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3000375" y="609600"/>
            <a:ext cx="5867400" cy="4267200"/>
          </a:xfrm>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22" name="Прямоугольник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Дата 4"/>
          <p:cNvSpPr>
            <a:spLocks noGrp="1"/>
          </p:cNvSpPr>
          <p:nvPr>
            <p:ph type="dt" sz="half" idx="10"/>
          </p:nvPr>
        </p:nvSpPr>
        <p:spPr>
          <a:xfrm>
            <a:off x="5788152" y="6404984"/>
            <a:ext cx="3044952" cy="365760"/>
          </a:xfrm>
        </p:spPr>
        <p:txBody>
          <a:bodyPr/>
          <a:lstStyle/>
          <a:p>
            <a:fld id="{3B597E44-24C7-41DA-BD3D-95CBC8782C99}" type="datetimeFigureOut">
              <a:rPr lang="ru-RU" smtClean="0"/>
              <a:pPr/>
              <a:t>19.10.2011</a:t>
            </a:fld>
            <a:endParaRPr lang="ru-RU"/>
          </a:p>
        </p:txBody>
      </p:sp>
      <p:sp>
        <p:nvSpPr>
          <p:cNvPr id="6" name="Нижний колонтитул 5"/>
          <p:cNvSpPr>
            <a:spLocks noGrp="1"/>
          </p:cNvSpPr>
          <p:nvPr>
            <p:ph type="ftr" sz="quarter" idx="11"/>
          </p:nvPr>
        </p:nvSpPr>
        <p:spPr>
          <a:xfrm>
            <a:off x="301752" y="6410848"/>
            <a:ext cx="3584448" cy="365760"/>
          </a:xfrm>
        </p:spPr>
        <p:txBody>
          <a:bodyPr/>
          <a:lstStyle/>
          <a:p>
            <a:endParaRPr lang="ru-RU"/>
          </a:p>
        </p:txBody>
      </p:sp>
    </p:spTree>
  </p:cSld>
  <p:clrMapOvr>
    <a:masterClrMapping/>
  </p:clrMapOvr>
  <p:transition spd="med">
    <p:pull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Прямоугольник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Прямоугольник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Дата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3B597E44-24C7-41DA-BD3D-95CBC8782C99}" type="datetimeFigureOut">
              <a:rPr lang="ru-RU" smtClean="0"/>
              <a:pPr/>
              <a:t>19.10.2011</a:t>
            </a:fld>
            <a:endParaRPr lang="ru-RU"/>
          </a:p>
        </p:txBody>
      </p:sp>
      <p:sp>
        <p:nvSpPr>
          <p:cNvPr id="3" name="Нижний колонтитул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ru-RU"/>
          </a:p>
        </p:txBody>
      </p:sp>
      <p:sp>
        <p:nvSpPr>
          <p:cNvPr id="8" name="Прямоугольник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Прямая соединительная линия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Овал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Овал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0838DBE3-6A7F-4BA3-9350-2D567C851962}" type="slidenum">
              <a:rPr lang="ru-RU" smtClean="0"/>
              <a:pPr/>
              <a:t>‹#›</a:t>
            </a:fld>
            <a:endParaRPr lang="ru-RU"/>
          </a:p>
        </p:txBody>
      </p:sp>
      <p:sp>
        <p:nvSpPr>
          <p:cNvPr id="22" name="Заголовок 21"/>
          <p:cNvSpPr>
            <a:spLocks noGrp="1"/>
          </p:cNvSpPr>
          <p:nvPr>
            <p:ph type="title"/>
          </p:nvPr>
        </p:nvSpPr>
        <p:spPr>
          <a:xfrm>
            <a:off x="301752" y="228600"/>
            <a:ext cx="8534400" cy="758952"/>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spd="med">
    <p:pull dir="r"/>
  </p:transition>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tea4er.ru/contest/-we-want-to-be-famous"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www.english-easy.in/" TargetMode="External"/><Relationship Id="rId2" Type="http://schemas.openxmlformats.org/officeDocument/2006/relationships/hyperlink" Target="http://ru.wikipedia.org/" TargetMode="External"/><Relationship Id="rId1" Type="http://schemas.openxmlformats.org/officeDocument/2006/relationships/slideLayout" Target="../slideLayouts/slideLayout2.xml"/><Relationship Id="rId6" Type="http://schemas.openxmlformats.org/officeDocument/2006/relationships/hyperlink" Target="http://go.mail.ru/search_images?rch=e&amp;type=all&amp;is=0&amp;q=%D0%BA%D0%BD%D0%B8%D0%B3%D0%B8+%D0%9C%D0%B0%D1%80%D0%BA%D0%B0+%D0%A2%D0%B2%D0%B5%D0%BD%D0%B0" TargetMode="External"/><Relationship Id="rId5" Type="http://schemas.openxmlformats.org/officeDocument/2006/relationships/hyperlink" Target="http://www.epwr.ru/quotauthor/515/" TargetMode="External"/><Relationship Id="rId4" Type="http://schemas.openxmlformats.org/officeDocument/2006/relationships/hyperlink" Target="http://go.mail.ru/search_images"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85728"/>
            <a:ext cx="8534400" cy="758952"/>
          </a:xfrm>
        </p:spPr>
        <p:txBody>
          <a:bodyPr>
            <a:normAutofit fontScale="90000"/>
          </a:bodyPr>
          <a:lstStyle/>
          <a:p>
            <a:pPr algn="ctr"/>
            <a:r>
              <a:rPr lang="en-GB" sz="2700" dirty="0" smtClean="0">
                <a:latin typeface="Arial" pitchFamily="34" charset="0"/>
                <a:cs typeface="Arial" pitchFamily="34" charset="0"/>
              </a:rPr>
              <a:t/>
            </a:r>
            <a:br>
              <a:rPr lang="en-GB" sz="2700" dirty="0" smtClean="0">
                <a:latin typeface="Arial" pitchFamily="34" charset="0"/>
                <a:cs typeface="Arial" pitchFamily="34" charset="0"/>
              </a:rPr>
            </a:br>
            <a:r>
              <a:rPr lang="en-GB" sz="2700" dirty="0" smtClean="0">
                <a:latin typeface="Arial" pitchFamily="34" charset="0"/>
                <a:cs typeface="Arial" pitchFamily="34" charset="0"/>
              </a:rPr>
              <a:t/>
            </a:r>
            <a:br>
              <a:rPr lang="en-GB" sz="2700" dirty="0" smtClean="0">
                <a:latin typeface="Arial" pitchFamily="34" charset="0"/>
                <a:cs typeface="Arial" pitchFamily="34" charset="0"/>
              </a:rPr>
            </a:br>
            <a:r>
              <a:rPr lang="en-GB" sz="2700" dirty="0" smtClean="0">
                <a:latin typeface="Arial" pitchFamily="34" charset="0"/>
                <a:cs typeface="Arial" pitchFamily="34" charset="0"/>
              </a:rPr>
              <a:t/>
            </a:r>
            <a:br>
              <a:rPr lang="en-GB" sz="2700" dirty="0" smtClean="0">
                <a:latin typeface="Arial" pitchFamily="34" charset="0"/>
                <a:cs typeface="Arial" pitchFamily="34" charset="0"/>
              </a:rPr>
            </a:br>
            <a:r>
              <a:rPr lang="en-GB" sz="2700" dirty="0" smtClean="0">
                <a:latin typeface="Arial" pitchFamily="34" charset="0"/>
                <a:cs typeface="Arial" pitchFamily="34" charset="0"/>
              </a:rPr>
              <a:t/>
            </a:r>
            <a:br>
              <a:rPr lang="en-GB" sz="2700" dirty="0" smtClean="0">
                <a:latin typeface="Arial" pitchFamily="34" charset="0"/>
                <a:cs typeface="Arial" pitchFamily="34" charset="0"/>
              </a:rPr>
            </a:br>
            <a:r>
              <a:rPr lang="en-GB" sz="2700" dirty="0" smtClean="0">
                <a:latin typeface="Arial" pitchFamily="34" charset="0"/>
                <a:cs typeface="Arial" pitchFamily="34" charset="0"/>
              </a:rPr>
              <a:t/>
            </a:r>
            <a:br>
              <a:rPr lang="en-GB" sz="2700" dirty="0" smtClean="0">
                <a:latin typeface="Arial" pitchFamily="34" charset="0"/>
                <a:cs typeface="Arial" pitchFamily="34" charset="0"/>
              </a:rPr>
            </a:br>
            <a:r>
              <a:rPr lang="en-GB" sz="2700" dirty="0" smtClean="0">
                <a:latin typeface="Arial" pitchFamily="34" charset="0"/>
                <a:cs typeface="Arial" pitchFamily="34" charset="0"/>
              </a:rPr>
              <a:t/>
            </a:r>
            <a:br>
              <a:rPr lang="en-GB" sz="2700" dirty="0" smtClean="0">
                <a:latin typeface="Arial" pitchFamily="34" charset="0"/>
                <a:cs typeface="Arial" pitchFamily="34" charset="0"/>
              </a:rPr>
            </a:br>
            <a:r>
              <a:rPr lang="en-GB" sz="2700" dirty="0" smtClean="0">
                <a:latin typeface="Arial" pitchFamily="34" charset="0"/>
                <a:cs typeface="Arial" pitchFamily="34" charset="0"/>
              </a:rPr>
              <a:t>“We want to be famous”</a:t>
            </a:r>
            <a:br>
              <a:rPr lang="en-GB" sz="2700" dirty="0" smtClean="0">
                <a:latin typeface="Arial" pitchFamily="34" charset="0"/>
                <a:cs typeface="Arial" pitchFamily="34" charset="0"/>
              </a:rPr>
            </a:br>
            <a:r>
              <a:rPr lang="en-GB" sz="2700" dirty="0" smtClean="0">
                <a:solidFill>
                  <a:srgbClr val="002060"/>
                </a:solidFill>
                <a:latin typeface="Arial" pitchFamily="34" charset="0"/>
                <a:cs typeface="Arial" pitchFamily="34" charset="0"/>
                <a:hlinkClick r:id="rId2"/>
              </a:rPr>
              <a:t>http://tea4er.ru/contest/-we-want-to-be-famous</a:t>
            </a:r>
            <a:endParaRPr lang="ru-RU" dirty="0">
              <a:solidFill>
                <a:srgbClr val="002060"/>
              </a:solidFill>
              <a:latin typeface="Arial" pitchFamily="34" charset="0"/>
              <a:cs typeface="Arial" pitchFamily="34" charset="0"/>
            </a:endParaRPr>
          </a:p>
        </p:txBody>
      </p:sp>
      <p:sp>
        <p:nvSpPr>
          <p:cNvPr id="3" name="Содержимое 2"/>
          <p:cNvSpPr>
            <a:spLocks noGrp="1"/>
          </p:cNvSpPr>
          <p:nvPr>
            <p:ph sz="quarter" idx="1"/>
          </p:nvPr>
        </p:nvSpPr>
        <p:spPr>
          <a:xfrm>
            <a:off x="5357818" y="3429000"/>
            <a:ext cx="3575870" cy="2928958"/>
          </a:xfrm>
        </p:spPr>
        <p:txBody>
          <a:bodyPr>
            <a:normAutofit fontScale="25000" lnSpcReduction="20000"/>
          </a:bodyPr>
          <a:lstStyle/>
          <a:p>
            <a:pPr lvl="2">
              <a:lnSpc>
                <a:spcPct val="110000"/>
              </a:lnSpc>
              <a:spcBef>
                <a:spcPts val="0"/>
              </a:spcBef>
              <a:buNone/>
              <a:defRPr/>
            </a:pPr>
            <a:r>
              <a:rPr lang="en-US" sz="8000" b="1" dirty="0" smtClean="0">
                <a:solidFill>
                  <a:srgbClr val="002060"/>
                </a:solidFill>
                <a:latin typeface="Arial" pitchFamily="34" charset="0"/>
                <a:cs typeface="Arial" pitchFamily="34" charset="0"/>
              </a:rPr>
              <a:t>Project is</a:t>
            </a:r>
            <a:r>
              <a:rPr lang="en-US" sz="8000" b="1"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 </a:t>
            </a: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presented by</a:t>
            </a:r>
          </a:p>
          <a:p>
            <a:pPr lvl="2">
              <a:lnSpc>
                <a:spcPct val="110000"/>
              </a:lnSpc>
              <a:spcBef>
                <a:spcPts val="0"/>
              </a:spcBef>
              <a:buNone/>
              <a:defRPr/>
            </a:pPr>
            <a:r>
              <a:rPr lang="en-US" sz="8000" spc="50" dirty="0" err="1"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Kostileva</a:t>
            </a: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 </a:t>
            </a:r>
            <a:r>
              <a:rPr lang="en-US" sz="8000" spc="50" dirty="0" err="1"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Nastya</a:t>
            </a: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a:t>
            </a:r>
          </a:p>
          <a:p>
            <a:pPr lvl="2">
              <a:lnSpc>
                <a:spcPct val="110000"/>
              </a:lnSpc>
              <a:spcBef>
                <a:spcPts val="0"/>
              </a:spcBef>
              <a:buNone/>
              <a:defRPr/>
            </a:pP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6 form,</a:t>
            </a:r>
          </a:p>
          <a:p>
            <a:pPr lvl="2">
              <a:lnSpc>
                <a:spcPct val="110000"/>
              </a:lnSpc>
              <a:spcBef>
                <a:spcPts val="0"/>
              </a:spcBef>
              <a:buNone/>
              <a:defRPr/>
            </a:pP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Secondary school #</a:t>
            </a: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2</a:t>
            </a:r>
          </a:p>
          <a:p>
            <a:pPr lvl="2">
              <a:lnSpc>
                <a:spcPct val="110000"/>
              </a:lnSpc>
              <a:spcBef>
                <a:spcPts val="0"/>
              </a:spcBef>
              <a:buNone/>
              <a:defRPr/>
            </a:pPr>
            <a:r>
              <a:rPr lang="en-US" sz="8000" spc="50" dirty="0" err="1"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Teacher:Noskova</a:t>
            </a: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 T.N.</a:t>
            </a:r>
            <a:endPar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endParaRPr>
          </a:p>
          <a:p>
            <a:pPr lvl="1">
              <a:lnSpc>
                <a:spcPct val="110000"/>
              </a:lnSpc>
              <a:spcBef>
                <a:spcPts val="0"/>
              </a:spcBef>
              <a:buNone/>
              <a:defRPr/>
            </a:pP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    </a:t>
            </a: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 </a:t>
            </a:r>
            <a:r>
              <a:rPr lang="en-US" sz="8000" spc="50" dirty="0" err="1"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Vereshchagino</a:t>
            </a: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 </a:t>
            </a:r>
          </a:p>
          <a:p>
            <a:pPr lvl="1">
              <a:lnSpc>
                <a:spcPct val="110000"/>
              </a:lnSpc>
              <a:spcBef>
                <a:spcPts val="0"/>
              </a:spcBef>
              <a:buNone/>
              <a:defRPr/>
            </a:pP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   </a:t>
            </a: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  </a:t>
            </a:r>
            <a:r>
              <a:rPr lang="en-US" sz="8000" spc="50" dirty="0" smtClean="0">
                <a:ln w="11430"/>
                <a:solidFill>
                  <a:srgbClr val="002060"/>
                </a:solidFill>
                <a:effectLst>
                  <a:outerShdw blurRad="76200" dist="50800" dir="5400000" algn="tl" rotWithShape="0">
                    <a:srgbClr val="000000">
                      <a:alpha val="65000"/>
                    </a:srgbClr>
                  </a:outerShdw>
                </a:effectLst>
                <a:latin typeface="Arial" pitchFamily="34" charset="0"/>
                <a:cs typeface="Arial" pitchFamily="34" charset="0"/>
              </a:rPr>
              <a:t>Perm region  </a:t>
            </a:r>
          </a:p>
          <a:p>
            <a:pPr lvl="1">
              <a:lnSpc>
                <a:spcPct val="110000"/>
              </a:lnSpc>
              <a:spcBef>
                <a:spcPts val="0"/>
              </a:spcBef>
              <a:buNone/>
              <a:defRPr/>
            </a:pPr>
            <a:r>
              <a:rPr lang="en-US" sz="8000" spc="50" dirty="0" smtClean="0">
                <a:ln w="11430"/>
                <a:effectLst>
                  <a:outerShdw blurRad="76200" dist="50800" dir="5400000" algn="tl" rotWithShape="0">
                    <a:srgbClr val="000000">
                      <a:alpha val="65000"/>
                    </a:srgbClr>
                  </a:outerShdw>
                </a:effectLst>
                <a:latin typeface="Arial" pitchFamily="34" charset="0"/>
                <a:cs typeface="Arial" pitchFamily="34" charset="0"/>
              </a:rPr>
              <a:t>   </a:t>
            </a:r>
            <a:endParaRPr lang="ru-RU" sz="8000" spc="50" dirty="0" smtClean="0">
              <a:ln w="11430"/>
              <a:effectLst>
                <a:outerShdw blurRad="76200" dist="50800" dir="5400000" algn="tl" rotWithShape="0">
                  <a:srgbClr val="000000">
                    <a:alpha val="65000"/>
                  </a:srgbClr>
                </a:outerShdw>
              </a:effectLst>
              <a:latin typeface="Arial" pitchFamily="34" charset="0"/>
              <a:cs typeface="Arial" pitchFamily="34" charset="0"/>
            </a:endParaRPr>
          </a:p>
          <a:p>
            <a:endParaRPr lang="ru-RU" dirty="0"/>
          </a:p>
        </p:txBody>
      </p:sp>
      <p:sp>
        <p:nvSpPr>
          <p:cNvPr id="4" name="Заголовок 3"/>
          <p:cNvSpPr txBox="1">
            <a:spLocks/>
          </p:cNvSpPr>
          <p:nvPr/>
        </p:nvSpPr>
        <p:spPr>
          <a:xfrm>
            <a:off x="1857356" y="1500175"/>
            <a:ext cx="5786477" cy="1285884"/>
          </a:xfrm>
          <a:prstGeom prst="rect">
            <a:avLst/>
          </a:prstGeom>
          <a:solidFill>
            <a:schemeClr val="accent3">
              <a:lumMod val="75000"/>
            </a:schemeClr>
          </a:solidFill>
          <a:ln>
            <a:solidFill>
              <a:schemeClr val="tx1"/>
            </a:solidFill>
          </a:ln>
        </p:spPr>
        <p:txBody>
          <a:bodyPr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0" u="none" strike="noStrike" kern="1200" cap="none" spc="0" normalizeH="0" baseline="0" noProof="0" dirty="0" smtClean="0">
                <a:ln>
                  <a:noFill/>
                </a:ln>
                <a:solidFill>
                  <a:schemeClr val="bg1"/>
                </a:solidFill>
                <a:effectLst>
                  <a:outerShdw blurRad="50000" dist="30000" dir="5400000" algn="tl" rotWithShape="0">
                    <a:srgbClr val="000000">
                      <a:alpha val="30000"/>
                    </a:srgbClr>
                  </a:outerShdw>
                </a:effectLst>
                <a:uLnTx/>
                <a:uFillTx/>
                <a:latin typeface="Arial" pitchFamily="34" charset="0"/>
                <a:ea typeface="+mj-ea"/>
                <a:cs typeface="Arial" pitchFamily="34" charset="0"/>
              </a:rPr>
              <a:t>Mark Twain</a:t>
            </a:r>
            <a:endParaRPr kumimoji="0" lang="ru-RU" sz="5400" b="1" i="0" u="none" strike="noStrike" kern="1200" cap="none" spc="0" normalizeH="0" baseline="0" noProof="0" dirty="0">
              <a:ln>
                <a:noFill/>
              </a:ln>
              <a:solidFill>
                <a:schemeClr val="bg1"/>
              </a:solidFill>
              <a:effectLst>
                <a:outerShdw blurRad="50000" dist="30000" dir="5400000" algn="tl" rotWithShape="0">
                  <a:srgbClr val="000000">
                    <a:alpha val="30000"/>
                  </a:srgbClr>
                </a:outerShdw>
              </a:effectLst>
              <a:uLnTx/>
              <a:uFillTx/>
              <a:latin typeface="Arial" pitchFamily="34" charset="0"/>
              <a:ea typeface="+mj-ea"/>
              <a:cs typeface="Arial" pitchFamily="34" charset="0"/>
            </a:endParaRPr>
          </a:p>
        </p:txBody>
      </p:sp>
      <p:sp>
        <p:nvSpPr>
          <p:cNvPr id="5" name="TextBox 4"/>
          <p:cNvSpPr txBox="1"/>
          <p:nvPr/>
        </p:nvSpPr>
        <p:spPr>
          <a:xfrm>
            <a:off x="4214810" y="6286520"/>
            <a:ext cx="928459" cy="461665"/>
          </a:xfrm>
          <a:prstGeom prst="rect">
            <a:avLst/>
          </a:prstGeom>
          <a:noFill/>
        </p:spPr>
        <p:txBody>
          <a:bodyPr wrap="none" rtlCol="0">
            <a:spAutoFit/>
          </a:bodyPr>
          <a:lstStyle/>
          <a:p>
            <a:r>
              <a:rPr lang="en-US" sz="2400" b="1" dirty="0" smtClean="0">
                <a:solidFill>
                  <a:srgbClr val="002060"/>
                </a:solidFill>
                <a:latin typeface="Arial" pitchFamily="34" charset="0"/>
                <a:cs typeface="Arial" pitchFamily="34" charset="0"/>
              </a:rPr>
              <a:t>2011</a:t>
            </a:r>
            <a:r>
              <a:rPr lang="en-US" b="1" dirty="0" smtClean="0"/>
              <a:t> </a:t>
            </a:r>
            <a:endParaRPr lang="ru-RU" b="1" dirty="0"/>
          </a:p>
        </p:txBody>
      </p:sp>
      <p:pic>
        <p:nvPicPr>
          <p:cNvPr id="7" name="Picture 1" descr="C:\Documents and Settings\User\Рабочий стол\порт.jpg"/>
          <p:cNvPicPr>
            <a:picLocks noChangeAspect="1" noChangeArrowheads="1"/>
          </p:cNvPicPr>
          <p:nvPr/>
        </p:nvPicPr>
        <p:blipFill>
          <a:blip r:embed="rId3"/>
          <a:srcRect/>
          <a:stretch>
            <a:fillRect/>
          </a:stretch>
        </p:blipFill>
        <p:spPr bwMode="auto">
          <a:xfrm>
            <a:off x="214282" y="3143248"/>
            <a:ext cx="2500330" cy="3286148"/>
          </a:xfrm>
          <a:prstGeom prst="rect">
            <a:avLst/>
          </a:prstGeom>
          <a:noFill/>
        </p:spPr>
      </p:pic>
    </p:spTree>
  </p:cSld>
  <p:clrMapOvr>
    <a:masterClrMapping/>
  </p:clrMapOvr>
  <p:transition spd="med">
    <p:pull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40812" y="1"/>
            <a:ext cx="4328137" cy="1214422"/>
          </a:xfrm>
        </p:spPr>
        <p:txBody>
          <a:bodyPr>
            <a:normAutofit fontScale="90000"/>
          </a:bodyPr>
          <a:lstStyle/>
          <a:p>
            <a:pPr algn="ctr"/>
            <a:r>
              <a:rPr lang="ru-RU" dirty="0" smtClean="0"/>
              <a:t>                                </a:t>
            </a:r>
            <a:r>
              <a:rPr lang="en-US" sz="4900" b="1" dirty="0" smtClean="0">
                <a:latin typeface="Arial" pitchFamily="34" charset="0"/>
                <a:cs typeface="Arial" pitchFamily="34" charset="0"/>
              </a:rPr>
              <a:t>Links</a:t>
            </a:r>
            <a:r>
              <a:rPr lang="ru-RU" sz="4900" b="1" dirty="0" smtClean="0">
                <a:latin typeface="Arial" pitchFamily="34" charset="0"/>
                <a:cs typeface="Arial" pitchFamily="34" charset="0"/>
              </a:rPr>
              <a:t> </a:t>
            </a:r>
            <a:endParaRPr lang="ru-RU" sz="4900" b="1" dirty="0">
              <a:latin typeface="Arial" pitchFamily="34" charset="0"/>
              <a:cs typeface="Arial" pitchFamily="34" charset="0"/>
            </a:endParaRPr>
          </a:p>
        </p:txBody>
      </p:sp>
      <p:sp>
        <p:nvSpPr>
          <p:cNvPr id="3" name="Объект 2"/>
          <p:cNvSpPr>
            <a:spLocks noGrp="1"/>
          </p:cNvSpPr>
          <p:nvPr>
            <p:ph sz="quarter" idx="1"/>
          </p:nvPr>
        </p:nvSpPr>
        <p:spPr>
          <a:xfrm>
            <a:off x="142844" y="1428737"/>
            <a:ext cx="9001155" cy="4357718"/>
          </a:xfrm>
        </p:spPr>
        <p:txBody>
          <a:bodyPr>
            <a:normAutofit fontScale="77500" lnSpcReduction="20000"/>
          </a:bodyPr>
          <a:lstStyle/>
          <a:p>
            <a:r>
              <a:rPr lang="en-US" dirty="0" smtClean="0">
                <a:solidFill>
                  <a:srgbClr val="002060"/>
                </a:solidFill>
                <a:hlinkClick r:id="rId2"/>
              </a:rPr>
              <a:t>http</a:t>
            </a:r>
            <a:r>
              <a:rPr lang="en-US" dirty="0">
                <a:solidFill>
                  <a:srgbClr val="002060"/>
                </a:solidFill>
                <a:hlinkClick r:id="rId2"/>
              </a:rPr>
              <a:t>://</a:t>
            </a:r>
            <a:r>
              <a:rPr lang="en-US" dirty="0" smtClean="0">
                <a:solidFill>
                  <a:srgbClr val="002060"/>
                </a:solidFill>
                <a:hlinkClick r:id="rId2"/>
              </a:rPr>
              <a:t>ru.wikipedia.org</a:t>
            </a:r>
            <a:r>
              <a:rPr lang="ru-RU" dirty="0" smtClean="0">
                <a:solidFill>
                  <a:srgbClr val="002060"/>
                </a:solidFill>
              </a:rPr>
              <a:t> </a:t>
            </a:r>
          </a:p>
          <a:p>
            <a:r>
              <a:rPr lang="en-US" dirty="0">
                <a:solidFill>
                  <a:srgbClr val="002060"/>
                </a:solidFill>
                <a:hlinkClick r:id="rId3"/>
              </a:rPr>
              <a:t>http://</a:t>
            </a:r>
            <a:r>
              <a:rPr lang="en-US" dirty="0" smtClean="0">
                <a:solidFill>
                  <a:srgbClr val="002060"/>
                </a:solidFill>
                <a:hlinkClick r:id="rId3"/>
              </a:rPr>
              <a:t>www.english-easy.in</a:t>
            </a:r>
            <a:r>
              <a:rPr lang="ru-RU" dirty="0" smtClean="0">
                <a:solidFill>
                  <a:srgbClr val="002060"/>
                </a:solidFill>
              </a:rPr>
              <a:t> </a:t>
            </a:r>
          </a:p>
          <a:p>
            <a:r>
              <a:rPr lang="ru-RU" u="sng" dirty="0">
                <a:solidFill>
                  <a:srgbClr val="002060"/>
                </a:solidFill>
                <a:latin typeface="Calibri"/>
                <a:ea typeface="Calibri"/>
                <a:cs typeface="Times New Roman"/>
                <a:hlinkClick r:id="rId4"/>
              </a:rPr>
              <a:t>http://</a:t>
            </a:r>
            <a:r>
              <a:rPr lang="ru-RU" u="sng" dirty="0" smtClean="0">
                <a:solidFill>
                  <a:srgbClr val="002060"/>
                </a:solidFill>
                <a:latin typeface="Calibri"/>
                <a:ea typeface="Calibri"/>
                <a:cs typeface="Times New Roman"/>
                <a:hlinkClick r:id="rId4"/>
              </a:rPr>
              <a:t>go.mail.ru/search_images</a:t>
            </a:r>
            <a:endParaRPr lang="en-US" u="sng" dirty="0" smtClean="0">
              <a:solidFill>
                <a:srgbClr val="002060"/>
              </a:solidFill>
              <a:latin typeface="Calibri"/>
              <a:ea typeface="Calibri"/>
              <a:cs typeface="Times New Roman"/>
            </a:endParaRPr>
          </a:p>
          <a:p>
            <a:r>
              <a:rPr lang="en-US" dirty="0" smtClean="0">
                <a:solidFill>
                  <a:srgbClr val="002060"/>
                </a:solidFill>
                <a:latin typeface="Calibri"/>
                <a:ea typeface="Calibri"/>
                <a:cs typeface="Times New Roman"/>
                <a:hlinkClick r:id="rId5"/>
              </a:rPr>
              <a:t>http://www.epwr.ru/quotauthor/515/</a:t>
            </a:r>
            <a:endParaRPr lang="en-US" dirty="0" smtClean="0">
              <a:solidFill>
                <a:srgbClr val="002060"/>
              </a:solidFill>
              <a:latin typeface="Calibri"/>
              <a:ea typeface="Calibri"/>
              <a:cs typeface="Times New Roman"/>
            </a:endParaRPr>
          </a:p>
          <a:p>
            <a:r>
              <a:rPr lang="en-US" dirty="0" smtClean="0">
                <a:solidFill>
                  <a:srgbClr val="002060"/>
                </a:solidFill>
                <a:latin typeface="Calibri"/>
                <a:ea typeface="Calibri"/>
                <a:cs typeface="Times New Roman"/>
                <a:hlinkClick r:id="rId6"/>
              </a:rPr>
              <a:t>http://go.mail.ru/search_images?rch=e&amp;type=all&amp;is=0&amp;q=%D0%BA%D0%BD%D0%B8%D0%B3%D0%B8+%D0%9C%D0%B0%D1%80%D0%BA%D0%B0+%D0%A2%D0%B2%D0%B5%D0%BD%D0%B0</a:t>
            </a:r>
            <a:endParaRPr lang="en-US" dirty="0" smtClean="0">
              <a:solidFill>
                <a:srgbClr val="002060"/>
              </a:solidFill>
              <a:latin typeface="Calibri"/>
              <a:ea typeface="Calibri"/>
              <a:cs typeface="Times New Roman"/>
            </a:endParaRPr>
          </a:p>
          <a:p>
            <a:r>
              <a:rPr lang="en-US" dirty="0" smtClean="0">
                <a:solidFill>
                  <a:srgbClr val="002060"/>
                </a:solidFill>
                <a:latin typeface="Calibri"/>
                <a:ea typeface="Calibri"/>
                <a:cs typeface="Times New Roman"/>
                <a:hlinkClick r:id="rId6"/>
              </a:rPr>
              <a:t>http://go.mail.ru/search_images?rch=e&amp;type=all&amp;is=0&amp;q=%D0%BA%D0%BD%D0%B8%D0%B3%D0%B8+%D0%9C%D0%B0%D1%80%D0%BA%D0%B0+%D0%A2%D0%B2%D0%B5%D0%BD%D0%B0#</a:t>
            </a:r>
            <a:endParaRPr lang="en-US" dirty="0" smtClean="0">
              <a:solidFill>
                <a:srgbClr val="002060"/>
              </a:solidFill>
              <a:latin typeface="Calibri"/>
              <a:ea typeface="Calibri"/>
              <a:cs typeface="Times New Roman"/>
            </a:endParaRPr>
          </a:p>
          <a:p>
            <a:r>
              <a:rPr lang="en-US" dirty="0" smtClean="0">
                <a:solidFill>
                  <a:srgbClr val="002060"/>
                </a:solidFill>
                <a:latin typeface="Calibri"/>
                <a:ea typeface="Calibri"/>
                <a:cs typeface="Times New Roman"/>
              </a:rPr>
              <a:t>http://go.mail.ru/search_images?rch=e&amp;type=all&amp;is=0&amp;q=%D0%BA%D0%BD%D0%B8%D0%B3%D0%B8+%D0%9C%D0%B0%D1%80%D0%BA%D0%B0+%D0%A2%D0%B2%D0%B5%D0%BD%D0%B0+%D0%BD%D0%B0+%D0%B0%D0%BD%D0%B3%D0%BB%D0%B8%D0%B9%D1%81%D0%BA%D0%BE%D0%BC+%D1%8F%D0%B7%D1%8B%D0%BA%D0%B5</a:t>
            </a:r>
            <a:r>
              <a:rPr lang="ru-RU" dirty="0" smtClean="0">
                <a:solidFill>
                  <a:srgbClr val="002060"/>
                </a:solidFill>
                <a:latin typeface="Calibri"/>
                <a:ea typeface="Calibri"/>
                <a:cs typeface="Times New Roman"/>
              </a:rPr>
              <a:t>  </a:t>
            </a:r>
          </a:p>
          <a:p>
            <a:endParaRPr lang="ru-RU" dirty="0">
              <a:solidFill>
                <a:srgbClr val="002060"/>
              </a:solidFill>
            </a:endParaRPr>
          </a:p>
        </p:txBody>
      </p:sp>
    </p:spTree>
    <p:extLst>
      <p:ext uri="{BB962C8B-B14F-4D97-AF65-F5344CB8AC3E}">
        <p14:creationId xmlns="" xmlns:p14="http://schemas.microsoft.com/office/powerpoint/2010/main" val="76425825"/>
      </p:ext>
    </p:extLst>
  </p:cSld>
  <p:clrMapOvr>
    <a:masterClrMapping/>
  </p:clrMapOvr>
  <p:transition spd="med">
    <p:pull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428597" y="2857496"/>
            <a:ext cx="3857652" cy="3245346"/>
          </a:xfrm>
          <a:prstGeom prst="rect">
            <a:avLst/>
          </a:prstGeom>
        </p:spPr>
      </p:pic>
      <p:sp>
        <p:nvSpPr>
          <p:cNvPr id="5" name="Заголовок 4"/>
          <p:cNvSpPr>
            <a:spLocks noGrp="1"/>
          </p:cNvSpPr>
          <p:nvPr>
            <p:ph type="title"/>
          </p:nvPr>
        </p:nvSpPr>
        <p:spPr>
          <a:xfrm>
            <a:off x="301752" y="228600"/>
            <a:ext cx="8534400" cy="985822"/>
          </a:xfrm>
        </p:spPr>
        <p:txBody>
          <a:bodyPr>
            <a:normAutofit fontScale="90000"/>
          </a:bodyPr>
          <a:lstStyle/>
          <a:p>
            <a:r>
              <a:rPr lang="en-US" sz="2800" dirty="0" smtClean="0">
                <a:solidFill>
                  <a:srgbClr val="FF0000"/>
                </a:solidFill>
              </a:rPr>
              <a:t> </a:t>
            </a:r>
            <a:r>
              <a:rPr lang="en-US" sz="2700" b="1" dirty="0" smtClean="0">
                <a:solidFill>
                  <a:srgbClr val="FF0000"/>
                </a:solidFill>
                <a:latin typeface="Arial" pitchFamily="34" charset="0"/>
                <a:cs typeface="Arial" pitchFamily="34" charset="0"/>
              </a:rPr>
              <a:t>The aim </a:t>
            </a:r>
            <a:r>
              <a:rPr lang="en-US" sz="2700" b="1" dirty="0" smtClean="0">
                <a:solidFill>
                  <a:schemeClr val="tx1"/>
                </a:solidFill>
                <a:latin typeface="Arial" pitchFamily="34" charset="0"/>
                <a:cs typeface="Arial" pitchFamily="34" charset="0"/>
              </a:rPr>
              <a:t>of our project is to answer  the question: </a:t>
            </a:r>
            <a:r>
              <a:rPr lang="en-US" sz="2700" b="1" dirty="0" smtClean="0">
                <a:solidFill>
                  <a:schemeClr val="tx1"/>
                </a:solidFill>
                <a:effectLst>
                  <a:outerShdw blurRad="38100" dist="38100" dir="2700000" algn="tl">
                    <a:srgbClr val="C0C0C0"/>
                  </a:outerShdw>
                </a:effectLst>
                <a:latin typeface="Arial" pitchFamily="34" charset="0"/>
                <a:cs typeface="Arial" pitchFamily="34" charset="0"/>
              </a:rPr>
              <a:t/>
            </a:r>
            <a:br>
              <a:rPr lang="en-US" sz="2700" b="1" dirty="0" smtClean="0">
                <a:solidFill>
                  <a:schemeClr val="tx1"/>
                </a:solidFill>
                <a:effectLst>
                  <a:outerShdw blurRad="38100" dist="38100" dir="2700000" algn="tl">
                    <a:srgbClr val="C0C0C0"/>
                  </a:outerShdw>
                </a:effectLst>
                <a:latin typeface="Arial" pitchFamily="34" charset="0"/>
                <a:cs typeface="Arial" pitchFamily="34" charset="0"/>
              </a:rPr>
            </a:br>
            <a:r>
              <a:rPr lang="en-US" sz="4000" b="1" dirty="0" smtClean="0">
                <a:solidFill>
                  <a:srgbClr val="C00000"/>
                </a:solidFill>
                <a:effectLst>
                  <a:outerShdw blurRad="38100" dist="38100" dir="2700000" algn="tl">
                    <a:srgbClr val="C0C0C0"/>
                  </a:outerShdw>
                </a:effectLst>
                <a:latin typeface="Arial" pitchFamily="34" charset="0"/>
                <a:cs typeface="Arial" pitchFamily="34" charset="0"/>
              </a:rPr>
              <a:t>What is Mark Twain famous for</a:t>
            </a:r>
            <a:r>
              <a:rPr lang="en-US" sz="4000" b="1" dirty="0" smtClean="0">
                <a:solidFill>
                  <a:srgbClr val="C00000"/>
                </a:solidFill>
                <a:latin typeface="Arial" pitchFamily="34" charset="0"/>
                <a:cs typeface="Arial" pitchFamily="34" charset="0"/>
              </a:rPr>
              <a:t>?</a:t>
            </a:r>
            <a:endParaRPr lang="ru-RU" sz="4000" b="1" dirty="0">
              <a:solidFill>
                <a:srgbClr val="C00000"/>
              </a:solidFill>
              <a:latin typeface="Arial" pitchFamily="34" charset="0"/>
              <a:cs typeface="Arial" pitchFamily="34" charset="0"/>
            </a:endParaRPr>
          </a:p>
        </p:txBody>
      </p:sp>
      <p:sp>
        <p:nvSpPr>
          <p:cNvPr id="6" name="Содержимое 5"/>
          <p:cNvSpPr>
            <a:spLocks noGrp="1"/>
          </p:cNvSpPr>
          <p:nvPr>
            <p:ph sz="quarter" idx="1"/>
          </p:nvPr>
        </p:nvSpPr>
        <p:spPr>
          <a:xfrm>
            <a:off x="4500562" y="1527048"/>
            <a:ext cx="4305110" cy="4572000"/>
          </a:xfrm>
        </p:spPr>
        <p:txBody>
          <a:bodyPr>
            <a:normAutofit/>
          </a:bodyPr>
          <a:lstStyle/>
          <a:p>
            <a:pPr>
              <a:buNone/>
            </a:pPr>
            <a:r>
              <a:rPr lang="en-US" sz="2400" dirty="0" smtClean="0">
                <a:solidFill>
                  <a:srgbClr val="C00000"/>
                </a:solidFill>
                <a:latin typeface="Arial" pitchFamily="34" charset="0"/>
                <a:cs typeface="Arial" pitchFamily="34" charset="0"/>
              </a:rPr>
              <a:t>The plan of the project</a:t>
            </a:r>
          </a:p>
          <a:p>
            <a:pPr marL="596646" indent="-514350">
              <a:buAutoNum type="arabicPeriod"/>
            </a:pPr>
            <a:r>
              <a:rPr lang="en-US" sz="2400" dirty="0" smtClean="0">
                <a:solidFill>
                  <a:srgbClr val="C00000"/>
                </a:solidFill>
                <a:latin typeface="Arial" pitchFamily="34" charset="0"/>
                <a:cs typeface="Arial" pitchFamily="34" charset="0"/>
              </a:rPr>
              <a:t>What is he?</a:t>
            </a:r>
          </a:p>
          <a:p>
            <a:pPr marL="596646" indent="-514350">
              <a:buAutoNum type="arabicPeriod"/>
            </a:pPr>
            <a:r>
              <a:rPr lang="en-US" sz="2400" dirty="0" smtClean="0">
                <a:solidFill>
                  <a:srgbClr val="C00000"/>
                </a:solidFill>
                <a:latin typeface="Arial" pitchFamily="34" charset="0"/>
                <a:cs typeface="Arial" pitchFamily="34" charset="0"/>
              </a:rPr>
              <a:t>His birth</a:t>
            </a:r>
          </a:p>
          <a:p>
            <a:pPr marL="596646" indent="-514350">
              <a:buAutoNum type="arabicPeriod"/>
            </a:pPr>
            <a:r>
              <a:rPr lang="en-US" sz="2400" dirty="0" smtClean="0">
                <a:solidFill>
                  <a:srgbClr val="C00000"/>
                </a:solidFill>
                <a:latin typeface="Arial" pitchFamily="34" charset="0"/>
                <a:cs typeface="Arial" pitchFamily="34" charset="0"/>
              </a:rPr>
              <a:t>First success as a writer </a:t>
            </a:r>
          </a:p>
          <a:p>
            <a:pPr marL="596646" indent="-514350">
              <a:buFont typeface="Wingdings 2"/>
              <a:buAutoNum type="arabicPeriod"/>
            </a:pPr>
            <a:r>
              <a:rPr lang="en-US" sz="2400" dirty="0" smtClean="0">
                <a:solidFill>
                  <a:srgbClr val="C00000"/>
                </a:solidFill>
                <a:latin typeface="Arial" pitchFamily="34" charset="0"/>
                <a:cs typeface="Arial" pitchFamily="34" charset="0"/>
              </a:rPr>
              <a:t>His best books</a:t>
            </a:r>
          </a:p>
          <a:p>
            <a:pPr marL="596646" indent="-514350">
              <a:buAutoNum type="arabicPeriod"/>
            </a:pPr>
            <a:r>
              <a:rPr lang="en-US" sz="2400" dirty="0" smtClean="0">
                <a:solidFill>
                  <a:srgbClr val="C00000"/>
                </a:solidFill>
                <a:latin typeface="Arial" pitchFamily="34" charset="0"/>
                <a:cs typeface="Arial" pitchFamily="34" charset="0"/>
              </a:rPr>
              <a:t>People remember Mark Twain</a:t>
            </a:r>
          </a:p>
          <a:p>
            <a:pPr marL="596646" indent="-514350">
              <a:buAutoNum type="arabicPeriod"/>
            </a:pPr>
            <a:r>
              <a:rPr lang="en-US" sz="2400" dirty="0" smtClean="0">
                <a:solidFill>
                  <a:srgbClr val="C00000"/>
                </a:solidFill>
                <a:latin typeface="Arial" pitchFamily="34" charset="0"/>
                <a:cs typeface="Arial" pitchFamily="34" charset="0"/>
              </a:rPr>
              <a:t>His interests and talent</a:t>
            </a:r>
          </a:p>
          <a:p>
            <a:pPr marL="596646" indent="-514350">
              <a:buAutoNum type="arabicPeriod"/>
            </a:pPr>
            <a:r>
              <a:rPr lang="en-US" sz="2400" dirty="0" smtClean="0">
                <a:solidFill>
                  <a:srgbClr val="C00000"/>
                </a:solidFill>
                <a:latin typeface="Arial" pitchFamily="34" charset="0"/>
                <a:cs typeface="Arial" pitchFamily="34" charset="0"/>
              </a:rPr>
              <a:t>Conclusion</a:t>
            </a:r>
          </a:p>
          <a:p>
            <a:pPr marL="596646" indent="-514350">
              <a:buAutoNum type="arabicPeriod"/>
            </a:pPr>
            <a:r>
              <a:rPr lang="en-US" sz="2400" dirty="0" smtClean="0">
                <a:solidFill>
                  <a:srgbClr val="C00000"/>
                </a:solidFill>
                <a:latin typeface="Arial" pitchFamily="34" charset="0"/>
                <a:cs typeface="Arial" pitchFamily="34" charset="0"/>
              </a:rPr>
              <a:t>Links</a:t>
            </a:r>
          </a:p>
          <a:p>
            <a:pPr>
              <a:buNone/>
            </a:pPr>
            <a:endParaRPr lang="en-US" sz="3600" b="1" dirty="0" smtClean="0">
              <a:solidFill>
                <a:srgbClr val="C00000"/>
              </a:solidFill>
            </a:endParaRPr>
          </a:p>
        </p:txBody>
      </p:sp>
    </p:spTree>
    <p:extLst>
      <p:ext uri="{BB962C8B-B14F-4D97-AF65-F5344CB8AC3E}">
        <p14:creationId xmlns="" xmlns:p14="http://schemas.microsoft.com/office/powerpoint/2010/main" val="2632547471"/>
      </p:ext>
    </p:extLst>
  </p:cSld>
  <p:clrMapOvr>
    <a:masterClrMapping/>
  </p:clrMapOvr>
  <p:transition spd="med">
    <p:pull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1785926"/>
            <a:ext cx="8472518" cy="3286148"/>
          </a:xfrm>
        </p:spPr>
        <p:txBody>
          <a:bodyPr>
            <a:noAutofit/>
          </a:bodyPr>
          <a:lstStyle/>
          <a:p>
            <a:r>
              <a:rPr lang="en-US" sz="2400" dirty="0"/>
              <a:t>Samuel Langhorne Clemens (November 30, 1835 – April 21, 1910), better known by his pen name Mark Twain, was a famous and popular American humorist, novelist, writer and </a:t>
            </a:r>
            <a:r>
              <a:rPr lang="en-US" sz="2400" dirty="0" smtClean="0"/>
              <a:t>lecturer, journalist and social activist. </a:t>
            </a:r>
            <a:br>
              <a:rPr lang="en-US" sz="2400" dirty="0" smtClean="0"/>
            </a:br>
            <a:r>
              <a:rPr lang="en-US" sz="2400" dirty="0" smtClean="0"/>
              <a:t> 			His work spans many genres - realism, 			           romanticism, humor, satire, philosophical</a:t>
            </a:r>
            <a:br>
              <a:rPr lang="en-US" sz="2400" dirty="0" smtClean="0"/>
            </a:br>
            <a:r>
              <a:rPr lang="en-US" sz="2400" dirty="0" smtClean="0"/>
              <a:t> fiction, journalism</a:t>
            </a:r>
            <a:r>
              <a:rPr lang="ru-RU" sz="2400" dirty="0" smtClean="0"/>
              <a:t>.</a:t>
            </a:r>
            <a:r>
              <a:rPr lang="en-US" sz="2400" dirty="0" smtClean="0"/>
              <a:t/>
            </a:r>
            <a:br>
              <a:rPr lang="en-US" sz="2400" dirty="0" smtClean="0"/>
            </a:br>
            <a:r>
              <a:rPr lang="en-US" sz="2400" dirty="0" smtClean="0"/>
              <a:t>			In all these genres he  consistently took</a:t>
            </a:r>
            <a:r>
              <a:rPr lang="ru-RU" sz="2400" dirty="0" smtClean="0"/>
              <a:t/>
            </a:r>
            <a:br>
              <a:rPr lang="ru-RU" sz="2400" dirty="0" smtClean="0"/>
            </a:br>
            <a:r>
              <a:rPr lang="ru-RU" sz="2400" dirty="0" smtClean="0"/>
              <a:t>                                 </a:t>
            </a:r>
            <a:r>
              <a:rPr lang="en-US" sz="2400" dirty="0" smtClean="0"/>
              <a:t> the position of the humanist and democrat. </a:t>
            </a:r>
            <a:endParaRPr lang="ru-RU" sz="2400" dirty="0"/>
          </a:p>
        </p:txBody>
      </p:sp>
      <p:pic>
        <p:nvPicPr>
          <p:cNvPr id="4" name="Объект 3"/>
          <p:cNvPicPr>
            <a:picLocks noGrp="1" noChangeAspect="1"/>
          </p:cNvPicPr>
          <p:nvPr>
            <p:ph sz="quarter" idx="1"/>
          </p:nvPr>
        </p:nvPicPr>
        <p:blipFill>
          <a:blip r:embed="rId2">
            <a:extLst>
              <a:ext uri="{28A0092B-C50C-407E-A947-70E740481C1C}">
                <a14:useLocalDpi xmlns="" xmlns:a14="http://schemas.microsoft.com/office/drawing/2010/main" val="0"/>
              </a:ext>
            </a:extLst>
          </a:blip>
          <a:stretch>
            <a:fillRect/>
          </a:stretch>
        </p:blipFill>
        <p:spPr>
          <a:xfrm>
            <a:off x="214282" y="3357562"/>
            <a:ext cx="2535526" cy="3000372"/>
          </a:xfrm>
        </p:spPr>
      </p:pic>
      <p:sp>
        <p:nvSpPr>
          <p:cNvPr id="5" name="TextBox 4"/>
          <p:cNvSpPr txBox="1"/>
          <p:nvPr/>
        </p:nvSpPr>
        <p:spPr>
          <a:xfrm>
            <a:off x="2500298" y="357166"/>
            <a:ext cx="4352332" cy="769441"/>
          </a:xfrm>
          <a:prstGeom prst="rect">
            <a:avLst/>
          </a:prstGeom>
          <a:noFill/>
        </p:spPr>
        <p:txBody>
          <a:bodyPr wrap="square" rtlCol="0">
            <a:spAutoFit/>
          </a:bodyPr>
          <a:lstStyle/>
          <a:p>
            <a:pPr algn="ctr"/>
            <a:r>
              <a:rPr lang="en-US" sz="4400" b="1" dirty="0" smtClean="0">
                <a:solidFill>
                  <a:srgbClr val="C00000"/>
                </a:solidFill>
                <a:latin typeface="Arial" pitchFamily="34" charset="0"/>
                <a:cs typeface="Arial" pitchFamily="34" charset="0"/>
              </a:rPr>
              <a:t>What is he?</a:t>
            </a:r>
            <a:endParaRPr lang="ru-RU" sz="4400" b="1" dirty="0">
              <a:solidFill>
                <a:srgbClr val="C00000"/>
              </a:solidFill>
              <a:latin typeface="Arial" pitchFamily="34" charset="0"/>
              <a:cs typeface="Arial" pitchFamily="34" charset="0"/>
            </a:endParaRPr>
          </a:p>
        </p:txBody>
      </p:sp>
    </p:spTree>
    <p:extLst>
      <p:ext uri="{BB962C8B-B14F-4D97-AF65-F5344CB8AC3E}">
        <p14:creationId xmlns="" xmlns:p14="http://schemas.microsoft.com/office/powerpoint/2010/main" val="3791999038"/>
      </p:ext>
    </p:extLst>
  </p:cSld>
  <p:clrMapOvr>
    <a:masterClrMapping/>
  </p:clrMapOvr>
  <p:transition spd="med">
    <p:pull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428992" y="1500174"/>
            <a:ext cx="5192846" cy="4857784"/>
          </a:xfrm>
        </p:spPr>
        <p:txBody>
          <a:bodyPr>
            <a:noAutofit/>
          </a:bodyPr>
          <a:lstStyle/>
          <a:p>
            <a:pPr algn="l"/>
            <a:r>
              <a:rPr lang="en-US" sz="2400" dirty="0">
                <a:latin typeface="Arial" pitchFamily="34" charset="0"/>
                <a:cs typeface="Arial" pitchFamily="34" charset="0"/>
              </a:rPr>
              <a:t>Samuel Clemens was born November 30, 1835 in the small town of Florida (Missouri, USA), </a:t>
            </a:r>
            <a:r>
              <a:rPr lang="en-US" sz="2400" dirty="0" smtClean="0">
                <a:latin typeface="Arial" pitchFamily="34" charset="0"/>
                <a:cs typeface="Arial" pitchFamily="34" charset="0"/>
              </a:rPr>
              <a:t>He </a:t>
            </a:r>
            <a:r>
              <a:rPr lang="en-US" sz="2400" dirty="0">
                <a:latin typeface="Arial" pitchFamily="34" charset="0"/>
                <a:cs typeface="Arial" pitchFamily="34" charset="0"/>
              </a:rPr>
              <a:t>was the third of four surviving children of John and Jane Clemens. When Sam was still a child, the family moved to a better life in the city of Hannibal </a:t>
            </a:r>
            <a:r>
              <a:rPr lang="en-US" sz="2400" dirty="0" smtClean="0">
                <a:latin typeface="Arial" pitchFamily="34" charset="0"/>
                <a:cs typeface="Arial" pitchFamily="34" charset="0"/>
              </a:rPr>
              <a:t>.  It </a:t>
            </a:r>
            <a:r>
              <a:rPr lang="en-US" sz="2400" dirty="0">
                <a:latin typeface="Arial" pitchFamily="34" charset="0"/>
                <a:cs typeface="Arial" pitchFamily="34" charset="0"/>
              </a:rPr>
              <a:t>was this town and its inhabitants were later described by Mark Twain in his most famous works, especially in "The Adventures of Tom Sawyer" (1876).</a:t>
            </a:r>
            <a:br>
              <a:rPr lang="en-US" sz="2400" dirty="0">
                <a:latin typeface="Arial" pitchFamily="34" charset="0"/>
                <a:cs typeface="Arial" pitchFamily="34" charset="0"/>
              </a:rPr>
            </a:br>
            <a:endParaRPr lang="ru-RU" sz="2400" dirty="0">
              <a:latin typeface="Arial" pitchFamily="34" charset="0"/>
              <a:cs typeface="Arial" pitchFamily="34" charset="0"/>
            </a:endParaRPr>
          </a:p>
        </p:txBody>
      </p:sp>
      <p:pic>
        <p:nvPicPr>
          <p:cNvPr id="5" name="Объект 4"/>
          <p:cNvPicPr>
            <a:picLocks noGrp="1" noChangeAspect="1"/>
          </p:cNvPicPr>
          <p:nvPr>
            <p:ph sz="quarter" idx="1"/>
          </p:nvPr>
        </p:nvPicPr>
        <p:blipFill>
          <a:blip r:embed="rId2">
            <a:extLst>
              <a:ext uri="{28A0092B-C50C-407E-A947-70E740481C1C}">
                <a14:useLocalDpi xmlns="" xmlns:a14="http://schemas.microsoft.com/office/drawing/2010/main" val="0"/>
              </a:ext>
            </a:extLst>
          </a:blip>
          <a:stretch>
            <a:fillRect/>
          </a:stretch>
        </p:blipFill>
        <p:spPr>
          <a:xfrm>
            <a:off x="428596" y="1357298"/>
            <a:ext cx="2651760" cy="3840480"/>
          </a:xfrm>
        </p:spPr>
      </p:pic>
      <p:sp>
        <p:nvSpPr>
          <p:cNvPr id="4" name="Прямоугольник 3"/>
          <p:cNvSpPr/>
          <p:nvPr/>
        </p:nvSpPr>
        <p:spPr>
          <a:xfrm>
            <a:off x="1357290" y="357166"/>
            <a:ext cx="5572164" cy="769441"/>
          </a:xfrm>
          <a:prstGeom prst="rect">
            <a:avLst/>
          </a:prstGeom>
        </p:spPr>
        <p:txBody>
          <a:bodyPr wrap="square">
            <a:spAutoFit/>
          </a:bodyPr>
          <a:lstStyle/>
          <a:p>
            <a:pPr marL="596646" indent="-514350" algn="ctr"/>
            <a:r>
              <a:rPr lang="en-US" sz="4400" b="1" dirty="0" smtClean="0">
                <a:solidFill>
                  <a:srgbClr val="C00000"/>
                </a:solidFill>
                <a:latin typeface="Arial" pitchFamily="34" charset="0"/>
                <a:cs typeface="Arial" pitchFamily="34" charset="0"/>
              </a:rPr>
              <a:t>His birth</a:t>
            </a:r>
          </a:p>
        </p:txBody>
      </p:sp>
    </p:spTree>
    <p:extLst>
      <p:ext uri="{BB962C8B-B14F-4D97-AF65-F5344CB8AC3E}">
        <p14:creationId xmlns="" xmlns:p14="http://schemas.microsoft.com/office/powerpoint/2010/main" val="858223842"/>
      </p:ext>
    </p:extLst>
  </p:cSld>
  <p:clrMapOvr>
    <a:masterClrMapping/>
  </p:clrMapOvr>
  <p:transition spd="med">
    <p:pull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488" y="1357298"/>
            <a:ext cx="6286512" cy="4786346"/>
          </a:xfrm>
        </p:spPr>
        <p:txBody>
          <a:bodyPr>
            <a:noAutofit/>
          </a:bodyPr>
          <a:lstStyle/>
          <a:p>
            <a:pPr algn="l"/>
            <a:r>
              <a:rPr lang="en-US" sz="2000" dirty="0" smtClean="0"/>
              <a:t>Twain </a:t>
            </a:r>
            <a:r>
              <a:rPr lang="en-US" sz="2000" dirty="0"/>
              <a:t>made </a:t>
            </a:r>
            <a:r>
              <a:rPr lang="en-US" sz="2000" dirty="0" smtClean="0"/>
              <a:t> </a:t>
            </a:r>
            <a:r>
              <a:rPr lang="en-US" sz="2000" dirty="0"/>
              <a:t>different </a:t>
            </a:r>
            <a:r>
              <a:rPr lang="en-US" sz="2000" dirty="0" smtClean="0"/>
              <a:t>journeys. </a:t>
            </a:r>
            <a:r>
              <a:rPr lang="en-US" sz="2000" dirty="0"/>
              <a:t>In 1867 he persuaded Colonel </a:t>
            </a:r>
            <a:r>
              <a:rPr lang="en-US" sz="2000" dirty="0" smtClean="0"/>
              <a:t> Mc</a:t>
            </a:r>
            <a:r>
              <a:rPr lang="ru-RU" sz="2000" dirty="0" smtClean="0"/>
              <a:t>.</a:t>
            </a:r>
            <a:r>
              <a:rPr lang="en-US" sz="2000" dirty="0" smtClean="0"/>
              <a:t> </a:t>
            </a:r>
            <a:r>
              <a:rPr lang="en-US" sz="2000" dirty="0"/>
              <a:t>Comb to sponsor his trip to Europe and the Middle East. In June, as a correspondent for "Alta California" in the "New York Tribune," Twain went on the steamer "Quaker City" in Europe. In August, he also visited </a:t>
            </a:r>
            <a:r>
              <a:rPr lang="en-US" sz="2000" dirty="0" smtClean="0"/>
              <a:t>Odessa</a:t>
            </a:r>
            <a:r>
              <a:rPr lang="en-US" sz="2000" dirty="0"/>
              <a:t>, Yalta, Sevastopol (in the "Odessa Gazette" of August 24, placed the "Address" of American tourists, written by Twain </a:t>
            </a:r>
            <a:r>
              <a:rPr lang="en-US" sz="2000" dirty="0" smtClean="0"/>
              <a:t>). </a:t>
            </a:r>
            <a:r>
              <a:rPr lang="en-US" sz="2000" dirty="0"/>
              <a:t>Mark </a:t>
            </a:r>
            <a:r>
              <a:rPr lang="en-US" sz="2000" dirty="0" smtClean="0"/>
              <a:t>Twain and a </a:t>
            </a:r>
            <a:r>
              <a:rPr lang="en-US" sz="2000" dirty="0"/>
              <a:t>delegation of the </a:t>
            </a:r>
            <a:r>
              <a:rPr lang="en-US" sz="2000" dirty="0" smtClean="0"/>
              <a:t>ship visited </a:t>
            </a:r>
            <a:r>
              <a:rPr lang="en-US" sz="2000" dirty="0"/>
              <a:t>the residence </a:t>
            </a:r>
            <a:r>
              <a:rPr lang="en-US" sz="2000" dirty="0" smtClean="0"/>
              <a:t>of the  Russian </a:t>
            </a:r>
            <a:r>
              <a:rPr lang="en-US" sz="2000" dirty="0"/>
              <a:t>emperor.</a:t>
            </a:r>
            <a:br>
              <a:rPr lang="en-US" sz="2000" dirty="0"/>
            </a:br>
            <a:r>
              <a:rPr lang="en-US" sz="2000" dirty="0"/>
              <a:t>Letters written by him on a journey to </a:t>
            </a:r>
            <a:r>
              <a:rPr lang="en-US" sz="2000" dirty="0" smtClean="0"/>
              <a:t>Europe were printed </a:t>
            </a:r>
            <a:r>
              <a:rPr lang="en-US" sz="2000" dirty="0"/>
              <a:t>in the newspaper. </a:t>
            </a:r>
            <a:r>
              <a:rPr lang="en-US" sz="2000" dirty="0" smtClean="0"/>
              <a:t> Later these </a:t>
            </a:r>
            <a:r>
              <a:rPr lang="en-US" sz="2000" dirty="0"/>
              <a:t>letters formed the basis of the book "The Innocents Abroad." </a:t>
            </a:r>
            <a:r>
              <a:rPr lang="en-US" sz="2000" dirty="0" smtClean="0"/>
              <a:t> The </a:t>
            </a:r>
            <a:r>
              <a:rPr lang="en-US" sz="2000" dirty="0"/>
              <a:t>book was published in 1869, distributed by subscription and was a huge success. </a:t>
            </a:r>
            <a:r>
              <a:rPr lang="en-US" sz="2000" dirty="0" smtClean="0"/>
              <a:t> </a:t>
            </a:r>
            <a:endParaRPr lang="ru-RU" sz="2000" dirty="0"/>
          </a:p>
        </p:txBody>
      </p:sp>
      <p:pic>
        <p:nvPicPr>
          <p:cNvPr id="4" name="Объект 3"/>
          <p:cNvPicPr>
            <a:picLocks noGrp="1" noChangeAspect="1"/>
          </p:cNvPicPr>
          <p:nvPr>
            <p:ph sz="quarter" idx="1"/>
          </p:nvPr>
        </p:nvPicPr>
        <p:blipFill>
          <a:blip r:embed="rId2" cstate="print">
            <a:extLst>
              <a:ext uri="{28A0092B-C50C-407E-A947-70E740481C1C}">
                <a14:useLocalDpi xmlns="" xmlns:a14="http://schemas.microsoft.com/office/drawing/2010/main" val="0"/>
              </a:ext>
            </a:extLst>
          </a:blip>
          <a:stretch>
            <a:fillRect/>
          </a:stretch>
        </p:blipFill>
        <p:spPr>
          <a:xfrm>
            <a:off x="214282" y="1357298"/>
            <a:ext cx="2500330" cy="3450935"/>
          </a:xfrm>
        </p:spPr>
      </p:pic>
      <p:sp>
        <p:nvSpPr>
          <p:cNvPr id="5" name="Прямоугольник 4"/>
          <p:cNvSpPr/>
          <p:nvPr/>
        </p:nvSpPr>
        <p:spPr>
          <a:xfrm>
            <a:off x="1000100" y="285728"/>
            <a:ext cx="6902852" cy="769441"/>
          </a:xfrm>
          <a:prstGeom prst="rect">
            <a:avLst/>
          </a:prstGeom>
        </p:spPr>
        <p:txBody>
          <a:bodyPr wrap="none">
            <a:spAutoFit/>
          </a:bodyPr>
          <a:lstStyle/>
          <a:p>
            <a:r>
              <a:rPr lang="en-US" sz="4400" b="1" dirty="0" smtClean="0">
                <a:solidFill>
                  <a:srgbClr val="C00000"/>
                </a:solidFill>
                <a:latin typeface="Arial" pitchFamily="34" charset="0"/>
                <a:cs typeface="Arial" pitchFamily="34" charset="0"/>
              </a:rPr>
              <a:t>First success as a writer </a:t>
            </a:r>
            <a:endParaRPr lang="ru-RU" sz="4400" b="1" dirty="0">
              <a:solidFill>
                <a:srgbClr val="C00000"/>
              </a:solidFill>
              <a:latin typeface="Arial" pitchFamily="34" charset="0"/>
              <a:cs typeface="Arial" pitchFamily="34" charset="0"/>
            </a:endParaRPr>
          </a:p>
        </p:txBody>
      </p:sp>
    </p:spTree>
    <p:extLst>
      <p:ext uri="{BB962C8B-B14F-4D97-AF65-F5344CB8AC3E}">
        <p14:creationId xmlns="" xmlns:p14="http://schemas.microsoft.com/office/powerpoint/2010/main" val="496562442"/>
      </p:ext>
    </p:extLst>
  </p:cSld>
  <p:clrMapOvr>
    <a:masterClrMapping/>
  </p:clrMapOvr>
  <p:transition spd="med">
    <p:pull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4400" b="1" dirty="0" smtClean="0">
                <a:latin typeface="Arial" pitchFamily="34" charset="0"/>
                <a:cs typeface="Arial" pitchFamily="34" charset="0"/>
              </a:rPr>
              <a:t>His best books</a:t>
            </a:r>
            <a:endParaRPr lang="ru-RU" sz="4400" b="1" dirty="0">
              <a:latin typeface="Arial" pitchFamily="34" charset="0"/>
              <a:cs typeface="Arial" pitchFamily="34" charset="0"/>
            </a:endParaRPr>
          </a:p>
        </p:txBody>
      </p:sp>
      <p:sp>
        <p:nvSpPr>
          <p:cNvPr id="10" name="Содержимое 9"/>
          <p:cNvSpPr>
            <a:spLocks noGrp="1"/>
          </p:cNvSpPr>
          <p:nvPr>
            <p:ph sz="quarter" idx="1"/>
          </p:nvPr>
        </p:nvSpPr>
        <p:spPr/>
        <p:txBody>
          <a:bodyPr/>
          <a:lstStyle/>
          <a:p>
            <a:r>
              <a:rPr lang="en-US" dirty="0" smtClean="0"/>
              <a:t>(1876) </a:t>
            </a:r>
            <a:endParaRPr lang="ru-RU" dirty="0" smtClean="0"/>
          </a:p>
          <a:p>
            <a:endParaRPr lang="ru-RU" dirty="0"/>
          </a:p>
        </p:txBody>
      </p:sp>
      <p:pic>
        <p:nvPicPr>
          <p:cNvPr id="1025" name="Picture 1" descr="C:\Documents and Settings\User\Рабочий стол\images.jpg"/>
          <p:cNvPicPr>
            <a:picLocks noChangeAspect="1" noChangeArrowheads="1"/>
          </p:cNvPicPr>
          <p:nvPr/>
        </p:nvPicPr>
        <p:blipFill>
          <a:blip r:embed="rId2"/>
          <a:srcRect/>
          <a:stretch>
            <a:fillRect/>
          </a:stretch>
        </p:blipFill>
        <p:spPr bwMode="auto">
          <a:xfrm>
            <a:off x="285720" y="857232"/>
            <a:ext cx="2500298" cy="3882815"/>
          </a:xfrm>
          <a:prstGeom prst="rect">
            <a:avLst/>
          </a:prstGeom>
          <a:noFill/>
        </p:spPr>
      </p:pic>
      <p:pic>
        <p:nvPicPr>
          <p:cNvPr id="1026" name="Picture 2" descr="C:\Documents and Settings\User\Рабочий стол\images т.jpg"/>
          <p:cNvPicPr>
            <a:picLocks noChangeAspect="1" noChangeArrowheads="1"/>
          </p:cNvPicPr>
          <p:nvPr/>
        </p:nvPicPr>
        <p:blipFill>
          <a:blip r:embed="rId3"/>
          <a:srcRect/>
          <a:stretch>
            <a:fillRect/>
          </a:stretch>
        </p:blipFill>
        <p:spPr bwMode="auto">
          <a:xfrm>
            <a:off x="6215074" y="2857496"/>
            <a:ext cx="2265004" cy="3500462"/>
          </a:xfrm>
          <a:prstGeom prst="rect">
            <a:avLst/>
          </a:prstGeom>
          <a:noFill/>
        </p:spPr>
      </p:pic>
      <p:pic>
        <p:nvPicPr>
          <p:cNvPr id="1027" name="Picture 3" descr="C:\Documents and Settings\User\Рабочий стол\images тт.jpg"/>
          <p:cNvPicPr>
            <a:picLocks noChangeAspect="1" noChangeArrowheads="1"/>
          </p:cNvPicPr>
          <p:nvPr/>
        </p:nvPicPr>
        <p:blipFill>
          <a:blip r:embed="rId4"/>
          <a:srcRect/>
          <a:stretch>
            <a:fillRect/>
          </a:stretch>
        </p:blipFill>
        <p:spPr bwMode="auto">
          <a:xfrm>
            <a:off x="7286644" y="285728"/>
            <a:ext cx="1643074" cy="2438668"/>
          </a:xfrm>
          <a:prstGeom prst="rect">
            <a:avLst/>
          </a:prstGeom>
          <a:noFill/>
        </p:spPr>
      </p:pic>
      <p:pic>
        <p:nvPicPr>
          <p:cNvPr id="1028" name="Picture 4" descr="C:\Documents and Settings\User\Рабочий стол\ннн.jpg"/>
          <p:cNvPicPr>
            <a:picLocks noChangeAspect="1" noChangeArrowheads="1"/>
          </p:cNvPicPr>
          <p:nvPr/>
        </p:nvPicPr>
        <p:blipFill>
          <a:blip r:embed="rId5"/>
          <a:srcRect/>
          <a:stretch>
            <a:fillRect/>
          </a:stretch>
        </p:blipFill>
        <p:spPr bwMode="auto">
          <a:xfrm>
            <a:off x="4786314" y="928670"/>
            <a:ext cx="2071702" cy="3235260"/>
          </a:xfrm>
          <a:prstGeom prst="rect">
            <a:avLst/>
          </a:prstGeom>
          <a:noFill/>
        </p:spPr>
      </p:pic>
      <p:pic>
        <p:nvPicPr>
          <p:cNvPr id="1029" name="Picture 5" descr="C:\Documents and Settings\User\Рабочий стол\рр.jpg"/>
          <p:cNvPicPr>
            <a:picLocks noChangeAspect="1" noChangeArrowheads="1"/>
          </p:cNvPicPr>
          <p:nvPr/>
        </p:nvPicPr>
        <p:blipFill>
          <a:blip r:embed="rId6"/>
          <a:srcRect/>
          <a:stretch>
            <a:fillRect/>
          </a:stretch>
        </p:blipFill>
        <p:spPr bwMode="auto">
          <a:xfrm>
            <a:off x="2285984" y="3214686"/>
            <a:ext cx="2000264" cy="2643206"/>
          </a:xfrm>
          <a:prstGeom prst="rect">
            <a:avLst/>
          </a:prstGeom>
          <a:noFill/>
        </p:spPr>
      </p:pic>
    </p:spTree>
  </p:cSld>
  <p:clrMapOvr>
    <a:masterClrMapping/>
  </p:clrMapOvr>
  <p:transition spd="med">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sz="quarter" idx="1"/>
          </p:nvPr>
        </p:nvPicPr>
        <p:blipFill>
          <a:blip r:embed="rId2" cstate="print">
            <a:extLst>
              <a:ext uri="{28A0092B-C50C-407E-A947-70E740481C1C}">
                <a14:useLocalDpi xmlns="" xmlns:a14="http://schemas.microsoft.com/office/drawing/2010/main" val="0"/>
              </a:ext>
            </a:extLst>
          </a:blip>
          <a:stretch>
            <a:fillRect/>
          </a:stretch>
        </p:blipFill>
        <p:spPr>
          <a:xfrm>
            <a:off x="285720" y="4429132"/>
            <a:ext cx="1714512" cy="2005655"/>
          </a:xfrm>
        </p:spPr>
      </p:pic>
      <p:sp>
        <p:nvSpPr>
          <p:cNvPr id="2" name="Заголовок 1"/>
          <p:cNvSpPr>
            <a:spLocks noGrp="1"/>
          </p:cNvSpPr>
          <p:nvPr>
            <p:ph type="title"/>
          </p:nvPr>
        </p:nvSpPr>
        <p:spPr>
          <a:xfrm>
            <a:off x="214282" y="1714488"/>
            <a:ext cx="8715436" cy="4214842"/>
          </a:xfrm>
        </p:spPr>
        <p:txBody>
          <a:bodyPr>
            <a:noAutofit/>
          </a:bodyPr>
          <a:lstStyle/>
          <a:p>
            <a:pPr algn="l"/>
            <a:r>
              <a:rPr lang="en-US" sz="2400" dirty="0">
                <a:latin typeface="Arial" pitchFamily="34" charset="0"/>
                <a:cs typeface="Arial" pitchFamily="34" charset="0"/>
              </a:rPr>
              <a:t>Twain </a:t>
            </a:r>
            <a:r>
              <a:rPr lang="en-US" sz="2400" dirty="0" smtClean="0">
                <a:latin typeface="Arial" pitchFamily="34" charset="0"/>
                <a:cs typeface="Arial" pitchFamily="34" charset="0"/>
              </a:rPr>
              <a:t> </a:t>
            </a:r>
            <a:r>
              <a:rPr lang="en-US" sz="2400" dirty="0">
                <a:latin typeface="Arial" pitchFamily="34" charset="0"/>
                <a:cs typeface="Arial" pitchFamily="34" charset="0"/>
              </a:rPr>
              <a:t>died April 21, 1910 from angina </a:t>
            </a:r>
            <a:r>
              <a:rPr lang="en-US" sz="2400" dirty="0" smtClean="0">
                <a:latin typeface="Arial" pitchFamily="34" charset="0"/>
                <a:cs typeface="Arial" pitchFamily="34" charset="0"/>
              </a:rPr>
              <a:t>pectoris. </a:t>
            </a:r>
            <a:r>
              <a:rPr lang="en-US" sz="2400" dirty="0">
                <a:latin typeface="Arial" pitchFamily="34" charset="0"/>
                <a:cs typeface="Arial" pitchFamily="34" charset="0"/>
              </a:rPr>
              <a:t>A year before his death, he said: "I came in 1835 with Comet Halley, the year she flies again, and I expect to leave with her." And so it happened. </a:t>
            </a:r>
            <a:br>
              <a:rPr lang="en-US" sz="2400" dirty="0">
                <a:latin typeface="Arial" pitchFamily="34" charset="0"/>
                <a:cs typeface="Arial" pitchFamily="34" charset="0"/>
              </a:rPr>
            </a:br>
            <a:r>
              <a:rPr lang="en-US" sz="2400" dirty="0">
                <a:latin typeface="Arial" pitchFamily="34" charset="0"/>
                <a:cs typeface="Arial" pitchFamily="34" charset="0"/>
              </a:rPr>
              <a:t>In the town of Hannibal, Missouri</a:t>
            </a:r>
            <a:r>
              <a:rPr lang="en-US" sz="2400" dirty="0" smtClean="0">
                <a:latin typeface="Arial" pitchFamily="34" charset="0"/>
                <a:cs typeface="Arial" pitchFamily="34" charset="0"/>
              </a:rPr>
              <a:t>, there is  </a:t>
            </a:r>
            <a:r>
              <a:rPr lang="en-US" sz="2400" dirty="0">
                <a:latin typeface="Arial" pitchFamily="34" charset="0"/>
                <a:cs typeface="Arial" pitchFamily="34" charset="0"/>
              </a:rPr>
              <a:t>the house in which </a:t>
            </a:r>
            <a:r>
              <a:rPr lang="en-US" sz="2400" dirty="0" smtClean="0">
                <a:latin typeface="Arial" pitchFamily="34" charset="0"/>
                <a:cs typeface="Arial" pitchFamily="34" charset="0"/>
              </a:rPr>
              <a:t>Sam Clemens was playing and </a:t>
            </a:r>
            <a:r>
              <a:rPr lang="en-US" sz="2400" dirty="0">
                <a:latin typeface="Arial" pitchFamily="34" charset="0"/>
                <a:cs typeface="Arial" pitchFamily="34" charset="0"/>
              </a:rPr>
              <a:t>caves which he explored in his </a:t>
            </a:r>
            <a:r>
              <a:rPr lang="en-US" sz="2400" dirty="0" smtClean="0">
                <a:latin typeface="Arial" pitchFamily="34" charset="0"/>
                <a:cs typeface="Arial" pitchFamily="34" charset="0"/>
              </a:rPr>
              <a:t>childhood </a:t>
            </a:r>
            <a:r>
              <a:rPr lang="en-US" sz="2400" dirty="0">
                <a:latin typeface="Arial" pitchFamily="34" charset="0"/>
                <a:cs typeface="Arial" pitchFamily="34" charset="0"/>
              </a:rPr>
              <a:t>and which were later described in his famous "The </a:t>
            </a:r>
            <a:r>
              <a:rPr lang="en-US" sz="2400" dirty="0" smtClean="0">
                <a:latin typeface="Arial" pitchFamily="34" charset="0"/>
                <a:cs typeface="Arial" pitchFamily="34" charset="0"/>
              </a:rPr>
              <a:t>		Adventures </a:t>
            </a:r>
            <a:r>
              <a:rPr lang="en-US" sz="2400" dirty="0">
                <a:latin typeface="Arial" pitchFamily="34" charset="0"/>
                <a:cs typeface="Arial" pitchFamily="34" charset="0"/>
              </a:rPr>
              <a:t>of Tom </a:t>
            </a:r>
            <a:r>
              <a:rPr lang="en-US" sz="2400" dirty="0" smtClean="0">
                <a:latin typeface="Arial" pitchFamily="34" charset="0"/>
                <a:cs typeface="Arial" pitchFamily="34" charset="0"/>
              </a:rPr>
              <a:t>Sawyer“. Many  tourists come 		there .  Mark Twain’s  </a:t>
            </a:r>
            <a:r>
              <a:rPr lang="en-US" sz="2400" dirty="0">
                <a:latin typeface="Arial" pitchFamily="34" charset="0"/>
                <a:cs typeface="Arial" pitchFamily="34" charset="0"/>
              </a:rPr>
              <a:t>House in Hartford turned </a:t>
            </a:r>
            <a:r>
              <a:rPr lang="en-US" sz="2400" dirty="0" smtClean="0">
                <a:latin typeface="Arial" pitchFamily="34" charset="0"/>
                <a:cs typeface="Arial" pitchFamily="34" charset="0"/>
              </a:rPr>
              <a:t>			into </a:t>
            </a:r>
            <a:r>
              <a:rPr lang="en-US" sz="2400" dirty="0">
                <a:latin typeface="Arial" pitchFamily="34" charset="0"/>
                <a:cs typeface="Arial" pitchFamily="34" charset="0"/>
              </a:rPr>
              <a:t>his private museum in the United States and </a:t>
            </a:r>
            <a:r>
              <a:rPr lang="en-US" sz="2400" dirty="0" smtClean="0">
                <a:latin typeface="Arial" pitchFamily="34" charset="0"/>
                <a:cs typeface="Arial" pitchFamily="34" charset="0"/>
              </a:rPr>
              <a:t>		is declared as a </a:t>
            </a:r>
            <a:r>
              <a:rPr lang="en-US" sz="2400" dirty="0">
                <a:latin typeface="Arial" pitchFamily="34" charset="0"/>
                <a:cs typeface="Arial" pitchFamily="34" charset="0"/>
              </a:rPr>
              <a:t>national historic treasure</a:t>
            </a:r>
            <a:r>
              <a:rPr lang="en-US" sz="2400" dirty="0" smtClean="0"/>
              <a:t>.</a:t>
            </a:r>
            <a:endParaRPr lang="ru-RU" sz="2400" dirty="0"/>
          </a:p>
        </p:txBody>
      </p:sp>
      <p:pic>
        <p:nvPicPr>
          <p:cNvPr id="15362" name="Picture 2" descr="Дом-музей Марка Твена в Хартфорде"/>
          <p:cNvPicPr>
            <a:picLocks noChangeAspect="1" noChangeArrowheads="1"/>
          </p:cNvPicPr>
          <p:nvPr/>
        </p:nvPicPr>
        <p:blipFill>
          <a:blip r:embed="rId3"/>
          <a:srcRect/>
          <a:stretch>
            <a:fillRect/>
          </a:stretch>
        </p:blipFill>
        <p:spPr bwMode="auto">
          <a:xfrm>
            <a:off x="0" y="0"/>
            <a:ext cx="2071670" cy="1734422"/>
          </a:xfrm>
          <a:prstGeom prst="rect">
            <a:avLst/>
          </a:prstGeom>
          <a:noFill/>
        </p:spPr>
      </p:pic>
      <p:pic>
        <p:nvPicPr>
          <p:cNvPr id="15364" name="Picture 4" descr="Марк Твен (англ. Mark Twain, настоящее имя Сэмюэл Лэнгхорн Клеменс (англ. Samuel Langhorne Clemens))"/>
          <p:cNvPicPr>
            <a:picLocks noChangeAspect="1" noChangeArrowheads="1"/>
          </p:cNvPicPr>
          <p:nvPr/>
        </p:nvPicPr>
        <p:blipFill>
          <a:blip r:embed="rId4"/>
          <a:srcRect/>
          <a:stretch>
            <a:fillRect/>
          </a:stretch>
        </p:blipFill>
        <p:spPr bwMode="auto">
          <a:xfrm>
            <a:off x="7535036" y="0"/>
            <a:ext cx="1608964" cy="1785950"/>
          </a:xfrm>
          <a:prstGeom prst="rect">
            <a:avLst/>
          </a:prstGeom>
          <a:noFill/>
        </p:spPr>
      </p:pic>
      <p:sp>
        <p:nvSpPr>
          <p:cNvPr id="6" name="TextBox 5"/>
          <p:cNvSpPr txBox="1"/>
          <p:nvPr/>
        </p:nvSpPr>
        <p:spPr>
          <a:xfrm>
            <a:off x="2071670" y="142852"/>
            <a:ext cx="5357850" cy="1200329"/>
          </a:xfrm>
          <a:prstGeom prst="rect">
            <a:avLst/>
          </a:prstGeom>
          <a:noFill/>
        </p:spPr>
        <p:txBody>
          <a:bodyPr wrap="square" rtlCol="0">
            <a:spAutoFit/>
          </a:bodyPr>
          <a:lstStyle/>
          <a:p>
            <a:r>
              <a:rPr lang="en-US" sz="3600" b="1" dirty="0" smtClean="0">
                <a:solidFill>
                  <a:schemeClr val="accent3"/>
                </a:solidFill>
              </a:rPr>
              <a:t>People remember  </a:t>
            </a:r>
            <a:r>
              <a:rPr lang="en-US" sz="3600" b="1" dirty="0" err="1" smtClean="0">
                <a:solidFill>
                  <a:schemeClr val="accent3"/>
                </a:solidFill>
              </a:rPr>
              <a:t>Mark</a:t>
            </a:r>
            <a:r>
              <a:rPr lang="en-US" sz="3600" b="1" dirty="0" err="1" smtClean="0">
                <a:solidFill>
                  <a:schemeClr val="accent3"/>
                </a:solidFill>
                <a:latin typeface="Arial" pitchFamily="34" charset="0"/>
                <a:cs typeface="Arial" pitchFamily="34" charset="0"/>
              </a:rPr>
              <a:t>Twain</a:t>
            </a:r>
            <a:r>
              <a:rPr lang="en-US" sz="3600" b="1" dirty="0" smtClean="0">
                <a:solidFill>
                  <a:schemeClr val="accent3"/>
                </a:solidFill>
              </a:rPr>
              <a:t> </a:t>
            </a:r>
            <a:endParaRPr lang="ru-RU" sz="3600" b="1" dirty="0">
              <a:solidFill>
                <a:schemeClr val="accent3"/>
              </a:solidFill>
            </a:endParaRPr>
          </a:p>
        </p:txBody>
      </p:sp>
    </p:spTree>
    <p:extLst>
      <p:ext uri="{BB962C8B-B14F-4D97-AF65-F5344CB8AC3E}">
        <p14:creationId xmlns="" xmlns:p14="http://schemas.microsoft.com/office/powerpoint/2010/main" val="885630442"/>
      </p:ext>
    </p:extLst>
  </p:cSld>
  <p:clrMapOvr>
    <a:masterClrMapping/>
  </p:clrMapOvr>
  <p:transition spd="med">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4400" b="1" dirty="0" smtClean="0">
                <a:latin typeface="Arial" pitchFamily="34" charset="0"/>
                <a:cs typeface="Arial" pitchFamily="34" charset="0"/>
              </a:rPr>
              <a:t>His interests and talent</a:t>
            </a:r>
            <a:endParaRPr lang="ru-RU" sz="4400" b="1" dirty="0">
              <a:latin typeface="Arial" pitchFamily="34" charset="0"/>
              <a:cs typeface="Arial" pitchFamily="34" charset="0"/>
            </a:endParaRPr>
          </a:p>
        </p:txBody>
      </p:sp>
      <p:sp>
        <p:nvSpPr>
          <p:cNvPr id="3" name="Содержимое 2"/>
          <p:cNvSpPr>
            <a:spLocks noGrp="1"/>
          </p:cNvSpPr>
          <p:nvPr>
            <p:ph sz="quarter" idx="1"/>
          </p:nvPr>
        </p:nvSpPr>
        <p:spPr/>
        <p:txBody>
          <a:bodyPr>
            <a:normAutofit/>
          </a:bodyPr>
          <a:lstStyle/>
          <a:p>
            <a:r>
              <a:rPr lang="en-US" sz="2400" dirty="0" smtClean="0">
                <a:latin typeface="Arial" pitchFamily="34" charset="0"/>
                <a:cs typeface="Arial" pitchFamily="34" charset="0"/>
              </a:rPr>
              <a:t>Mark Twain  was a very good speaker.</a:t>
            </a:r>
          </a:p>
          <a:p>
            <a:r>
              <a:rPr lang="en-US" sz="2400" dirty="0" smtClean="0">
                <a:latin typeface="Arial" pitchFamily="34" charset="0"/>
                <a:cs typeface="Arial" pitchFamily="34" charset="0"/>
              </a:rPr>
              <a:t>He was interested in science and its problems.</a:t>
            </a:r>
            <a:endParaRPr lang="ru-RU" sz="2400" dirty="0" smtClean="0">
              <a:latin typeface="Arial" pitchFamily="34" charset="0"/>
              <a:cs typeface="Arial" pitchFamily="34" charset="0"/>
            </a:endParaRPr>
          </a:p>
          <a:p>
            <a:r>
              <a:rPr lang="en-US" sz="2400" dirty="0" smtClean="0">
                <a:latin typeface="Arial" pitchFamily="34" charset="0"/>
                <a:cs typeface="Arial" pitchFamily="34" charset="0"/>
              </a:rPr>
              <a:t>He spent much time helping young writers</a:t>
            </a:r>
            <a:r>
              <a:rPr lang="ru-RU" sz="2400" dirty="0" smtClean="0">
                <a:latin typeface="Arial" pitchFamily="34" charset="0"/>
                <a:cs typeface="Arial" pitchFamily="34" charset="0"/>
              </a:rPr>
              <a:t>.</a:t>
            </a:r>
          </a:p>
          <a:p>
            <a:r>
              <a:rPr lang="en-US" sz="2400" dirty="0" smtClean="0">
                <a:latin typeface="Arial" pitchFamily="34" charset="0"/>
                <a:cs typeface="Arial" pitchFamily="34" charset="0"/>
              </a:rPr>
              <a:t>He can play billiard.</a:t>
            </a:r>
          </a:p>
          <a:p>
            <a:r>
              <a:rPr lang="ru-RU" sz="2400" dirty="0" smtClean="0">
                <a:latin typeface="Arial" pitchFamily="34" charset="0"/>
                <a:cs typeface="Arial" pitchFamily="34" charset="0"/>
              </a:rPr>
              <a:t> </a:t>
            </a:r>
            <a:r>
              <a:rPr lang="en-US" sz="2400" dirty="0" smtClean="0">
                <a:latin typeface="Arial" pitchFamily="34" charset="0"/>
                <a:cs typeface="Arial" pitchFamily="34" charset="0"/>
              </a:rPr>
              <a:t>He liked to smoke a pipe.</a:t>
            </a:r>
            <a:endParaRPr lang="ru-RU" sz="2400" dirty="0">
              <a:latin typeface="Arial" pitchFamily="34" charset="0"/>
              <a:cs typeface="Arial" pitchFamily="34" charset="0"/>
            </a:endParaRPr>
          </a:p>
        </p:txBody>
      </p:sp>
      <p:pic>
        <p:nvPicPr>
          <p:cNvPr id="4" name="Объект 9"/>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000760" y="3071810"/>
            <a:ext cx="2500330" cy="3261731"/>
          </a:xfrm>
          <a:prstGeom prst="rect">
            <a:avLst/>
          </a:prstGeom>
        </p:spPr>
      </p:pic>
    </p:spTree>
  </p:cSld>
  <p:clrMapOvr>
    <a:masterClrMapping/>
  </p:clrMapOvr>
  <p:transition spd="med">
    <p:pull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4400" b="1" dirty="0" smtClean="0">
                <a:latin typeface="Arial" pitchFamily="34" charset="0"/>
                <a:cs typeface="Arial" pitchFamily="34" charset="0"/>
              </a:rPr>
              <a:t>Conclusion</a:t>
            </a:r>
            <a:endParaRPr lang="ru-RU" sz="4400" b="1" dirty="0">
              <a:latin typeface="Arial" pitchFamily="34" charset="0"/>
              <a:cs typeface="Arial" pitchFamily="34" charset="0"/>
            </a:endParaRPr>
          </a:p>
        </p:txBody>
      </p:sp>
      <p:sp>
        <p:nvSpPr>
          <p:cNvPr id="3" name="Содержимое 2"/>
          <p:cNvSpPr>
            <a:spLocks noGrp="1"/>
          </p:cNvSpPr>
          <p:nvPr>
            <p:ph sz="quarter" idx="1"/>
          </p:nvPr>
        </p:nvSpPr>
        <p:spPr/>
        <p:txBody>
          <a:bodyPr/>
          <a:lstStyle/>
          <a:p>
            <a:pPr>
              <a:buNone/>
            </a:pPr>
            <a:r>
              <a:rPr lang="en-US" dirty="0" smtClean="0"/>
              <a:t>	</a:t>
            </a:r>
            <a:r>
              <a:rPr lang="en-US" sz="2800" dirty="0" smtClean="0">
                <a:latin typeface="Arial" pitchFamily="34" charset="0"/>
                <a:cs typeface="Arial" pitchFamily="34" charset="0"/>
              </a:rPr>
              <a:t>I think Mark Twain became famous thanks to his talent,  character, his big experience, his hard work.</a:t>
            </a:r>
          </a:p>
          <a:p>
            <a:pPr>
              <a:buNone/>
            </a:pPr>
            <a:r>
              <a:rPr lang="en-US" sz="2800" dirty="0" smtClean="0">
                <a:latin typeface="Arial" pitchFamily="34" charset="0"/>
                <a:cs typeface="Arial" pitchFamily="34" charset="0"/>
              </a:rPr>
              <a:t>	He is famous for his books.</a:t>
            </a:r>
            <a:endParaRPr lang="ru-RU" sz="2800" dirty="0">
              <a:latin typeface="Arial" pitchFamily="34" charset="0"/>
              <a:cs typeface="Arial" pitchFamily="34" charset="0"/>
            </a:endParaRPr>
          </a:p>
        </p:txBody>
      </p:sp>
    </p:spTree>
  </p:cSld>
  <p:clrMapOvr>
    <a:masterClrMapping/>
  </p:clrMapOvr>
  <p:transition spd="med">
    <p:pull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286</TotalTime>
  <Words>458</Words>
  <Application>Microsoft Office PowerPoint</Application>
  <PresentationFormat>Экран (4:3)</PresentationFormat>
  <Paragraphs>48</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Официальная</vt:lpstr>
      <vt:lpstr>      “We want to be famous” http://tea4er.ru/contest/-we-want-to-be-famous</vt:lpstr>
      <vt:lpstr> The aim of our project is to answer  the question:  What is Mark Twain famous for?</vt:lpstr>
      <vt:lpstr>Samuel Langhorne Clemens (November 30, 1835 – April 21, 1910), better known by his pen name Mark Twain, was a famous and popular American humorist, novelist, writer and lecturer, journalist and social activist.      His work spans many genres - realism,               romanticism, humor, satire, philosophical  fiction, journalism.    In all these genres he  consistently took                                   the position of the humanist and democrat. </vt:lpstr>
      <vt:lpstr>Samuel Clemens was born November 30, 1835 in the small town of Florida (Missouri, USA), He was the third of four surviving children of John and Jane Clemens. When Sam was still a child, the family moved to a better life in the city of Hannibal .  It was this town and its inhabitants were later described by Mark Twain in his most famous works, especially in "The Adventures of Tom Sawyer" (1876). </vt:lpstr>
      <vt:lpstr>Twain made  different journeys. In 1867 he persuaded Colonel  Mc. Comb to sponsor his trip to Europe and the Middle East. In June, as a correspondent for "Alta California" in the "New York Tribune," Twain went on the steamer "Quaker City" in Europe. In August, he also visited Odessa, Yalta, Sevastopol (in the "Odessa Gazette" of August 24, placed the "Address" of American tourists, written by Twain ). Mark Twain and a delegation of the ship visited the residence of the  Russian emperor. Letters written by him on a journey to Europe were printed in the newspaper.  Later these letters formed the basis of the book "The Innocents Abroad."  The book was published in 1869, distributed by subscription and was a huge success.  </vt:lpstr>
      <vt:lpstr>His best books</vt:lpstr>
      <vt:lpstr>Twain  died April 21, 1910 from angina pectoris. A year before his death, he said: "I came in 1835 with Comet Halley, the year she flies again, and I expect to leave with her." And so it happened.  In the town of Hannibal, Missouri, there is  the house in which Sam Clemens was playing and caves which he explored in his childhood and which were later described in his famous "The   Adventures of Tom Sawyer“. Many  tourists come   there .  Mark Twain’s  House in Hartford turned    into his private museum in the United States and   is declared as a national historic treasure.</vt:lpstr>
      <vt:lpstr>His interests and talent</vt:lpstr>
      <vt:lpstr>Conclusion</vt:lpstr>
      <vt:lpstr>                                Links </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 Twain</dc:title>
  <dc:creator>UserXP</dc:creator>
  <cp:lastModifiedBy>User</cp:lastModifiedBy>
  <cp:revision>36</cp:revision>
  <dcterms:created xsi:type="dcterms:W3CDTF">2011-10-13T13:22:07Z</dcterms:created>
  <dcterms:modified xsi:type="dcterms:W3CDTF">2011-10-18T22:09:08Z</dcterms:modified>
</cp:coreProperties>
</file>