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4" r:id="rId3"/>
    <p:sldId id="283" r:id="rId4"/>
    <p:sldId id="262" r:id="rId5"/>
    <p:sldId id="265" r:id="rId6"/>
    <p:sldId id="263" r:id="rId7"/>
    <p:sldId id="266" r:id="rId8"/>
    <p:sldId id="267" r:id="rId9"/>
    <p:sldId id="268" r:id="rId10"/>
    <p:sldId id="269" r:id="rId11"/>
    <p:sldId id="271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58" r:id="rId22"/>
    <p:sldId id="281" r:id="rId23"/>
    <p:sldId id="280" r:id="rId24"/>
    <p:sldId id="25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70ABB0-07CB-45D6-8686-4746E5BB8448}" type="doc">
      <dgm:prSet loTypeId="urn:microsoft.com/office/officeart/2005/8/layout/pyramid2" loCatId="pyramid" qsTypeId="urn:microsoft.com/office/officeart/2005/8/quickstyle/simple1" qsCatId="simple" csTypeId="urn:microsoft.com/office/officeart/2005/8/colors/accent3_4" csCatId="accent3" phldr="1"/>
      <dgm:spPr/>
    </dgm:pt>
    <dgm:pt modelId="{29862B8B-4C5C-4244-B7E6-F068E5B33BCD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b="1" dirty="0" smtClean="0"/>
            <a:t>Elementary vocational education</a:t>
          </a:r>
          <a:endParaRPr lang="ru-RU" b="1" dirty="0"/>
        </a:p>
      </dgm:t>
    </dgm:pt>
    <dgm:pt modelId="{9082B6F4-CD1B-4D8C-9EA5-F346CAC7640E}" type="parTrans" cxnId="{698F500F-35C1-4C2B-A96D-85C08891424B}">
      <dgm:prSet/>
      <dgm:spPr/>
      <dgm:t>
        <a:bodyPr/>
        <a:lstStyle/>
        <a:p>
          <a:endParaRPr lang="ru-RU"/>
        </a:p>
      </dgm:t>
    </dgm:pt>
    <dgm:pt modelId="{5B8270E7-2DD6-444A-A4F6-BA17DE141D03}" type="sibTrans" cxnId="{698F500F-35C1-4C2B-A96D-85C08891424B}">
      <dgm:prSet/>
      <dgm:spPr/>
      <dgm:t>
        <a:bodyPr/>
        <a:lstStyle/>
        <a:p>
          <a:endParaRPr lang="ru-RU"/>
        </a:p>
      </dgm:t>
    </dgm:pt>
    <dgm:pt modelId="{19D36B15-B1BB-413B-99BF-CEF5DFBB2C59}">
      <dgm:prSet phldrT="[Текст]"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US" b="1" dirty="0" smtClean="0"/>
            <a:t>Primary vocational education</a:t>
          </a:r>
          <a:endParaRPr lang="ru-RU" b="1" dirty="0"/>
        </a:p>
      </dgm:t>
    </dgm:pt>
    <dgm:pt modelId="{72E133FC-CB7B-424A-9F46-280F5E9B7467}" type="parTrans" cxnId="{0EF4575F-AC7E-4597-BB7E-F82C1A3551FD}">
      <dgm:prSet/>
      <dgm:spPr/>
      <dgm:t>
        <a:bodyPr/>
        <a:lstStyle/>
        <a:p>
          <a:endParaRPr lang="ru-RU"/>
        </a:p>
      </dgm:t>
    </dgm:pt>
    <dgm:pt modelId="{C52E0AC2-A05C-4A51-91E2-4BA5BF5F2BD0}" type="sibTrans" cxnId="{0EF4575F-AC7E-4597-BB7E-F82C1A3551FD}">
      <dgm:prSet/>
      <dgm:spPr/>
      <dgm:t>
        <a:bodyPr/>
        <a:lstStyle/>
        <a:p>
          <a:endParaRPr lang="ru-RU"/>
        </a:p>
      </dgm:t>
    </dgm:pt>
    <dgm:pt modelId="{62623739-8557-4231-8BB1-65A11EDB4455}">
      <dgm:prSet phldrT="[Текст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b="1" dirty="0" smtClean="0"/>
            <a:t>High vocational education</a:t>
          </a:r>
          <a:endParaRPr lang="ru-RU" b="1" dirty="0"/>
        </a:p>
      </dgm:t>
    </dgm:pt>
    <dgm:pt modelId="{303EE8C5-D4DE-4489-8815-35C6166EBB16}" type="parTrans" cxnId="{00D02723-4FC0-42F3-A8EB-D61945E245AB}">
      <dgm:prSet/>
      <dgm:spPr/>
      <dgm:t>
        <a:bodyPr/>
        <a:lstStyle/>
        <a:p>
          <a:endParaRPr lang="ru-RU"/>
        </a:p>
      </dgm:t>
    </dgm:pt>
    <dgm:pt modelId="{60106676-9F4E-40E1-BB51-4821D74D2AFE}" type="sibTrans" cxnId="{00D02723-4FC0-42F3-A8EB-D61945E245AB}">
      <dgm:prSet/>
      <dgm:spPr/>
      <dgm:t>
        <a:bodyPr/>
        <a:lstStyle/>
        <a:p>
          <a:endParaRPr lang="ru-RU"/>
        </a:p>
      </dgm:t>
    </dgm:pt>
    <dgm:pt modelId="{43573955-577A-4738-9E4B-3898B9CA9642}" type="pres">
      <dgm:prSet presAssocID="{2970ABB0-07CB-45D6-8686-4746E5BB8448}" presName="compositeShape" presStyleCnt="0">
        <dgm:presLayoutVars>
          <dgm:dir/>
          <dgm:resizeHandles/>
        </dgm:presLayoutVars>
      </dgm:prSet>
      <dgm:spPr/>
    </dgm:pt>
    <dgm:pt modelId="{2DA69375-BB90-43E3-8CE7-E913DBB20CFA}" type="pres">
      <dgm:prSet presAssocID="{2970ABB0-07CB-45D6-8686-4746E5BB8448}" presName="pyramid" presStyleLbl="node1" presStyleIdx="0" presStyleCnt="1"/>
      <dgm:spPr/>
    </dgm:pt>
    <dgm:pt modelId="{3149C1C7-0843-4EBB-B2FA-BDB716E2BE43}" type="pres">
      <dgm:prSet presAssocID="{2970ABB0-07CB-45D6-8686-4746E5BB8448}" presName="theList" presStyleCnt="0"/>
      <dgm:spPr/>
    </dgm:pt>
    <dgm:pt modelId="{F35E448D-679E-4953-9C46-B7EF29E505F4}" type="pres">
      <dgm:prSet presAssocID="{29862B8B-4C5C-4244-B7E6-F068E5B33BCD}" presName="aNode" presStyleLbl="fgAcc1" presStyleIdx="0" presStyleCnt="3" custScaleX="117674" custLinFactNeighborX="7113" custLinFactNeighborY="35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6E149-5770-4E54-BCBF-2F79D43067E7}" type="pres">
      <dgm:prSet presAssocID="{29862B8B-4C5C-4244-B7E6-F068E5B33BCD}" presName="aSpace" presStyleCnt="0"/>
      <dgm:spPr/>
    </dgm:pt>
    <dgm:pt modelId="{9CEFE187-E9D1-49BD-B774-69D7CB156BAB}" type="pres">
      <dgm:prSet presAssocID="{19D36B15-B1BB-413B-99BF-CEF5DFBB2C59}" presName="aNode" presStyleLbl="fgAcc1" presStyleIdx="1" presStyleCnt="3" custScaleX="121642" custLinFactY="2679" custLinFactNeighborX="-570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9EAE4-485E-4F5F-882E-28798698313F}" type="pres">
      <dgm:prSet presAssocID="{19D36B15-B1BB-413B-99BF-CEF5DFBB2C59}" presName="aSpace" presStyleCnt="0"/>
      <dgm:spPr/>
    </dgm:pt>
    <dgm:pt modelId="{D5A5DC90-5952-4F16-A854-7E343362C1E1}" type="pres">
      <dgm:prSet presAssocID="{62623739-8557-4231-8BB1-65A11EDB4455}" presName="aNode" presStyleLbl="fgAcc1" presStyleIdx="2" presStyleCnt="3" custScaleX="124483" custLinFactY="13392" custLinFactNeighborX="-1924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762BC-CF1E-47EA-AE83-3F7935820BA1}" type="pres">
      <dgm:prSet presAssocID="{62623739-8557-4231-8BB1-65A11EDB4455}" presName="aSpace" presStyleCnt="0"/>
      <dgm:spPr/>
    </dgm:pt>
  </dgm:ptLst>
  <dgm:cxnLst>
    <dgm:cxn modelId="{00D02723-4FC0-42F3-A8EB-D61945E245AB}" srcId="{2970ABB0-07CB-45D6-8686-4746E5BB8448}" destId="{62623739-8557-4231-8BB1-65A11EDB4455}" srcOrd="2" destOrd="0" parTransId="{303EE8C5-D4DE-4489-8815-35C6166EBB16}" sibTransId="{60106676-9F4E-40E1-BB51-4821D74D2AFE}"/>
    <dgm:cxn modelId="{BE0E1BD0-D110-430B-B026-51D1D92DF685}" type="presOf" srcId="{19D36B15-B1BB-413B-99BF-CEF5DFBB2C59}" destId="{9CEFE187-E9D1-49BD-B774-69D7CB156BAB}" srcOrd="0" destOrd="0" presId="urn:microsoft.com/office/officeart/2005/8/layout/pyramid2"/>
    <dgm:cxn modelId="{698F500F-35C1-4C2B-A96D-85C08891424B}" srcId="{2970ABB0-07CB-45D6-8686-4746E5BB8448}" destId="{29862B8B-4C5C-4244-B7E6-F068E5B33BCD}" srcOrd="0" destOrd="0" parTransId="{9082B6F4-CD1B-4D8C-9EA5-F346CAC7640E}" sibTransId="{5B8270E7-2DD6-444A-A4F6-BA17DE141D03}"/>
    <dgm:cxn modelId="{0EF4575F-AC7E-4597-BB7E-F82C1A3551FD}" srcId="{2970ABB0-07CB-45D6-8686-4746E5BB8448}" destId="{19D36B15-B1BB-413B-99BF-CEF5DFBB2C59}" srcOrd="1" destOrd="0" parTransId="{72E133FC-CB7B-424A-9F46-280F5E9B7467}" sibTransId="{C52E0AC2-A05C-4A51-91E2-4BA5BF5F2BD0}"/>
    <dgm:cxn modelId="{F9414A19-F906-419F-B6BC-87FC7A694E71}" type="presOf" srcId="{2970ABB0-07CB-45D6-8686-4746E5BB8448}" destId="{43573955-577A-4738-9E4B-3898B9CA9642}" srcOrd="0" destOrd="0" presId="urn:microsoft.com/office/officeart/2005/8/layout/pyramid2"/>
    <dgm:cxn modelId="{6786F717-1934-46A7-A43E-6009F8948D87}" type="presOf" srcId="{62623739-8557-4231-8BB1-65A11EDB4455}" destId="{D5A5DC90-5952-4F16-A854-7E343362C1E1}" srcOrd="0" destOrd="0" presId="urn:microsoft.com/office/officeart/2005/8/layout/pyramid2"/>
    <dgm:cxn modelId="{6F921ED6-4D80-44AF-A3D7-C176BFA356A0}" type="presOf" srcId="{29862B8B-4C5C-4244-B7E6-F068E5B33BCD}" destId="{F35E448D-679E-4953-9C46-B7EF29E505F4}" srcOrd="0" destOrd="0" presId="urn:microsoft.com/office/officeart/2005/8/layout/pyramid2"/>
    <dgm:cxn modelId="{8B27F779-B57E-4FA8-8BB5-648B65307A1D}" type="presParOf" srcId="{43573955-577A-4738-9E4B-3898B9CA9642}" destId="{2DA69375-BB90-43E3-8CE7-E913DBB20CFA}" srcOrd="0" destOrd="0" presId="urn:microsoft.com/office/officeart/2005/8/layout/pyramid2"/>
    <dgm:cxn modelId="{7AE70046-7923-4E9F-837C-3E86D43F08A6}" type="presParOf" srcId="{43573955-577A-4738-9E4B-3898B9CA9642}" destId="{3149C1C7-0843-4EBB-B2FA-BDB716E2BE43}" srcOrd="1" destOrd="0" presId="urn:microsoft.com/office/officeart/2005/8/layout/pyramid2"/>
    <dgm:cxn modelId="{51A021D7-1D87-4271-AEF0-B57E16AC109C}" type="presParOf" srcId="{3149C1C7-0843-4EBB-B2FA-BDB716E2BE43}" destId="{F35E448D-679E-4953-9C46-B7EF29E505F4}" srcOrd="0" destOrd="0" presId="urn:microsoft.com/office/officeart/2005/8/layout/pyramid2"/>
    <dgm:cxn modelId="{AA99068D-4D2F-429B-9654-9168656DB855}" type="presParOf" srcId="{3149C1C7-0843-4EBB-B2FA-BDB716E2BE43}" destId="{4976E149-5770-4E54-BCBF-2F79D43067E7}" srcOrd="1" destOrd="0" presId="urn:microsoft.com/office/officeart/2005/8/layout/pyramid2"/>
    <dgm:cxn modelId="{DBF5C10F-98A1-4DE4-9579-0CAED99020AE}" type="presParOf" srcId="{3149C1C7-0843-4EBB-B2FA-BDB716E2BE43}" destId="{9CEFE187-E9D1-49BD-B774-69D7CB156BAB}" srcOrd="2" destOrd="0" presId="urn:microsoft.com/office/officeart/2005/8/layout/pyramid2"/>
    <dgm:cxn modelId="{94E3EFB3-1174-4460-B5F8-924991E710AE}" type="presParOf" srcId="{3149C1C7-0843-4EBB-B2FA-BDB716E2BE43}" destId="{5559EAE4-485E-4F5F-882E-28798698313F}" srcOrd="3" destOrd="0" presId="urn:microsoft.com/office/officeart/2005/8/layout/pyramid2"/>
    <dgm:cxn modelId="{7C808032-5E2A-47FB-8894-F40621286754}" type="presParOf" srcId="{3149C1C7-0843-4EBB-B2FA-BDB716E2BE43}" destId="{D5A5DC90-5952-4F16-A854-7E343362C1E1}" srcOrd="4" destOrd="0" presId="urn:microsoft.com/office/officeart/2005/8/layout/pyramid2"/>
    <dgm:cxn modelId="{3DBB2FC5-BF5A-4074-B6E3-9B25F20B87A1}" type="presParOf" srcId="{3149C1C7-0843-4EBB-B2FA-BDB716E2BE43}" destId="{D28762BC-CF1E-47EA-AE83-3F7935820BA1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DDD538C3-1D71-43CB-A618-8145F96A17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3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3672-300F-43D6-8ACE-41227B1AB721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B5752-525D-425C-BF1C-AA13E8D4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8;&#1088;&#1072;-&#1088;&#1072;&#1073;&#1086;&#1090;&#1072;\&#1055;&#1088;&#1080;&#1073;.&#1082;&#1086;&#1083;&#1083;&#1077;&#1076;&#1078;-&#1058;&#1072;&#1084;&#1073;&#1086;&#1074;1\00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ра-работа\РИСУНКИ ПСК\2 корп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3286117" y="0"/>
            <a:ext cx="5857883" cy="355087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00174"/>
            <a:ext cx="9144000" cy="2357454"/>
          </a:xfrm>
        </p:spPr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Tambov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67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Instrument-making college</a:t>
            </a:r>
            <a:endParaRPr lang="ru-RU" sz="67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4857752" y="3429000"/>
            <a:ext cx="3929090" cy="3071810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>
            <a:normAutofit lnSpcReduction="10000"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Has executed by the students 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Bogomolova  Lena,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Belyakova Dasha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Teacher: Gorbacheva I.I.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2012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6" name="0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857375" y="4786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Ира-работа\РИСУНКИ ПСК\Корпус 1-административный.png"/>
          <p:cNvPicPr>
            <a:picLocks noChangeAspect="1" noChangeArrowheads="1"/>
          </p:cNvPicPr>
          <p:nvPr/>
        </p:nvPicPr>
        <p:blipFill>
          <a:blip r:embed="rId5" cstate="print">
            <a:lum bright="20000"/>
          </a:blip>
          <a:srcRect/>
          <a:stretch>
            <a:fillRect/>
          </a:stretch>
        </p:blipFill>
        <p:spPr bwMode="auto">
          <a:xfrm>
            <a:off x="0" y="3258706"/>
            <a:ext cx="5976657" cy="359929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7544" cy="622619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On the ground floor there are three studies, a cloak-room, a timetable and a Medicine Room. On the first floor we have a Director’s Room, a library and seven studies.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00892" y="3000372"/>
            <a:ext cx="1685908" cy="31257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3" name="Picture 3" descr="D:\Ира-работа\фотографии Приборостроительного колледжа. 1 корпус\DSC03234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 rot="6004024">
            <a:off x="3832932" y="793737"/>
            <a:ext cx="3394761" cy="2546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D:\Ира-работа\фотографии Приборостроительного колледжа. 1 корпус\DSC03241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 rot="577515">
            <a:off x="3441826" y="4219602"/>
            <a:ext cx="2797391" cy="2098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5" descr="D:\Ира-работа\фотографии Приборостроительного колледжа. 1 корпус\DSC03247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 rot="748087">
            <a:off x="5936069" y="2726219"/>
            <a:ext cx="3000396" cy="2250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Our Library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929198"/>
            <a:ext cx="8158162" cy="162559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Our Library is a center of cultural, spiritual and intellectual communication. It has about 65000 copies of documents. </a:t>
            </a:r>
            <a:endParaRPr lang="ru-RU" dirty="0"/>
          </a:p>
        </p:txBody>
      </p:sp>
      <p:pic>
        <p:nvPicPr>
          <p:cNvPr id="4" name="Picture 3" descr="C:\Users\user\Pictures\b3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 rot="20577669">
            <a:off x="629617" y="1154528"/>
            <a:ext cx="2286016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user\Pictures\0002-007-U-prazdnovanija-net-kakogo-to-raz-i-navsegda-utverzhdennogo-stsenari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785926"/>
            <a:ext cx="2364336" cy="1647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 descr="C:\Users\user\Pictures\b2.jp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 rot="1449420">
            <a:off x="6526791" y="1304998"/>
            <a:ext cx="2190765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D:\Ира-работа\РИСУНКИ ПСК\Библиотека -2.jpg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 rot="20552469">
            <a:off x="1601777" y="3114310"/>
            <a:ext cx="1934726" cy="14506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 descr="S60000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541700">
            <a:off x="5802223" y="3059154"/>
            <a:ext cx="1931791" cy="15019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en-US" b="1" dirty="0" smtClean="0"/>
              <a:t>Our Gymnasium</a:t>
            </a:r>
            <a:endParaRPr lang="ru-RU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4786322"/>
            <a:ext cx="8229600" cy="1339841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Our physical training lessons are held here. It has a lot of sport equipment.</a:t>
            </a:r>
            <a:endParaRPr lang="ru-RU" dirty="0"/>
          </a:p>
        </p:txBody>
      </p:sp>
      <p:pic>
        <p:nvPicPr>
          <p:cNvPr id="1026" name="Picture 2" descr="D:\Ира-работа\фотографии Приборостроительного колледжа. 1 корпус\DSC03244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42844" y="1071546"/>
            <a:ext cx="2437718" cy="1828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D:\у мамы на работе\DSC03399.JPG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428596" y="3286124"/>
            <a:ext cx="192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D:\у мамы на работе\DSC034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3286124"/>
            <a:ext cx="192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http://e.mail.ru/cgi-bin/getattach?file=y_896c3d3a.jpg&amp;id=13329411540000000071;0;2&amp;mode=attachment&amp;channel=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1643050"/>
            <a:ext cx="3651244" cy="2434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http://e.mail.ru/cgi-bin/getattach?file=y_473cc3b6.jpg&amp;id=13329411540000000071;0;1&amp;mode=attachment&amp;channel=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1214422"/>
            <a:ext cx="2469631" cy="1643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Our students are fond of sport and they often win sports competitions.</a:t>
            </a:r>
            <a:endParaRPr lang="ru-RU" dirty="0"/>
          </a:p>
        </p:txBody>
      </p:sp>
      <p:pic>
        <p:nvPicPr>
          <p:cNvPr id="2050" name="Picture 2" descr="D:\у мамы на работе\DSC034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 rot="20829240">
            <a:off x="469279" y="1978144"/>
            <a:ext cx="2590452" cy="1942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D:\у мамы на работе\DSC03398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 rot="1099902">
            <a:off x="6032189" y="2152878"/>
            <a:ext cx="2654679" cy="1991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D:\у мамы на работе\DSC03403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2714612" y="2928934"/>
            <a:ext cx="3595713" cy="2696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en-US" b="1" dirty="0" smtClean="0"/>
              <a:t>Our Assembly Hall</a:t>
            </a:r>
            <a:endParaRPr lang="ru-RU" b="1" dirty="0"/>
          </a:p>
        </p:txBody>
      </p:sp>
      <p:pic>
        <p:nvPicPr>
          <p:cNvPr id="3074" name="Picture 2" descr="D:\Фото-выпуск 2011+дача\DSC026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3286116" y="4429132"/>
            <a:ext cx="2881301" cy="21609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5" name="Picture 3" descr="D:\Фото-выпуск 2011+дача\DSC02643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3500430" y="1214422"/>
            <a:ext cx="2262317" cy="30164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D:\Фото-выпуск 2011+дача\DSC02651.JPG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 rot="456033">
            <a:off x="5990164" y="1786879"/>
            <a:ext cx="2944235" cy="2208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D:\Ира-работа\РИСУНКИ ПСК\Самодеятельность-2.png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 rot="21185528">
            <a:off x="285720" y="1785926"/>
            <a:ext cx="2983841" cy="21044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78595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course of study at our college lasts from 3 till 4 years. After successful passing exams every student gets a diploma.</a:t>
            </a:r>
            <a:endParaRPr lang="ru-RU" sz="3600" dirty="0"/>
          </a:p>
        </p:txBody>
      </p:sp>
      <p:pic>
        <p:nvPicPr>
          <p:cNvPr id="7170" name="Picture 2" descr="C:\Documents and Settings\1\Мои документы\Мои рисунки\img004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3174" t="4336" r="2221" b="8959"/>
          <a:stretch>
            <a:fillRect/>
          </a:stretch>
        </p:blipFill>
        <p:spPr bwMode="auto">
          <a:xfrm rot="20378577">
            <a:off x="368473" y="2929521"/>
            <a:ext cx="3791688" cy="2799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 descr="C:\Documents and Settings\1\Мои документы\Мои рисунки\img003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902" t="2142" r="6181" b="2739"/>
          <a:stretch>
            <a:fillRect/>
          </a:stretch>
        </p:blipFill>
        <p:spPr bwMode="auto">
          <a:xfrm rot="20198541">
            <a:off x="4965070" y="2915983"/>
            <a:ext cx="3767743" cy="2853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ра-работа\фотографии Приборостроительного колледжа. 1 корпус\DSC0321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Our program of development</a:t>
            </a:r>
            <a:endParaRPr lang="ru-RU" b="1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214282" y="1428736"/>
          <a:ext cx="8715436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Ира-работа\фотографии Приборостроительного колледжа. 1 корпус\DSC03210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Our professions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en-US" sz="4400" b="1" dirty="0" smtClean="0"/>
              <a:t>Electrician</a:t>
            </a:r>
          </a:p>
          <a:p>
            <a:pPr algn="ctr">
              <a:buFont typeface="Wingdings" pitchFamily="2" charset="2"/>
              <a:buChar char="Ø"/>
            </a:pPr>
            <a:r>
              <a:rPr lang="en-US" sz="4400" b="1" dirty="0" smtClean="0"/>
              <a:t>Fitter</a:t>
            </a:r>
          </a:p>
          <a:p>
            <a:pPr algn="ctr">
              <a:buFont typeface="Wingdings" pitchFamily="2" charset="2"/>
              <a:buChar char="Ø"/>
            </a:pPr>
            <a:r>
              <a:rPr lang="en-US" sz="4400" b="1" dirty="0" smtClean="0"/>
              <a:t>Laboratory assistant</a:t>
            </a:r>
          </a:p>
          <a:p>
            <a:pPr algn="ctr">
              <a:buFont typeface="Wingdings" pitchFamily="2" charset="2"/>
              <a:buChar char="Ø"/>
            </a:pPr>
            <a:r>
              <a:rPr lang="en-US" sz="4400" b="1" dirty="0" smtClean="0"/>
              <a:t>Secretary</a:t>
            </a:r>
          </a:p>
          <a:p>
            <a:pPr algn="ctr">
              <a:buFont typeface="Wingdings" pitchFamily="2" charset="2"/>
              <a:buChar char="Ø"/>
            </a:pPr>
            <a:r>
              <a:rPr lang="en-US" sz="4400" b="1" dirty="0" smtClean="0"/>
              <a:t>Machine-tool operator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а-работа\фотографии Приборостроительного колледжа. 1 корпус\DSC0321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66578" y="49933"/>
            <a:ext cx="9077422" cy="68080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Our specialties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pPr algn="ctr">
              <a:buFont typeface="Wingdings" pitchFamily="2" charset="2"/>
              <a:buChar char="Ø"/>
            </a:pPr>
            <a:r>
              <a:rPr lang="en-US" sz="4000" b="1" dirty="0" smtClean="0"/>
              <a:t>Commerce</a:t>
            </a:r>
          </a:p>
          <a:p>
            <a:pPr algn="ctr">
              <a:buFont typeface="Wingdings" pitchFamily="2" charset="2"/>
              <a:buChar char="Ø"/>
            </a:pPr>
            <a:r>
              <a:rPr lang="en-US" sz="4000" b="1" dirty="0" smtClean="0"/>
              <a:t>Manufacturing engineering</a:t>
            </a:r>
          </a:p>
          <a:p>
            <a:pPr algn="ctr">
              <a:buFont typeface="Wingdings" pitchFamily="2" charset="2"/>
              <a:buChar char="Ø"/>
            </a:pPr>
            <a:r>
              <a:rPr lang="en-US" sz="4000" b="1" dirty="0" smtClean="0"/>
              <a:t>Radio-electronic instrument devices</a:t>
            </a:r>
          </a:p>
          <a:p>
            <a:pPr algn="ctr">
              <a:buFont typeface="Wingdings" pitchFamily="2" charset="2"/>
              <a:buChar char="Ø"/>
            </a:pPr>
            <a:r>
              <a:rPr lang="en-US" sz="4000" b="1" dirty="0" smtClean="0"/>
              <a:t>Welding fabrication</a:t>
            </a:r>
          </a:p>
          <a:p>
            <a:pPr algn="ctr">
              <a:buFont typeface="Wingdings" pitchFamily="2" charset="2"/>
              <a:buChar char="Ø"/>
            </a:pPr>
            <a:r>
              <a:rPr lang="en-US" sz="4000" b="1" dirty="0" smtClean="0"/>
              <a:t>Computer systems and complexes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01122" cy="1011222"/>
          </a:xfrm>
        </p:spPr>
        <p:txBody>
          <a:bodyPr/>
          <a:lstStyle/>
          <a:p>
            <a:r>
              <a:rPr lang="en-US" b="1" dirty="0" smtClean="0"/>
              <a:t>“ALTAIR”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00570"/>
            <a:ext cx="8229600" cy="162559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800" dirty="0" smtClean="0"/>
              <a:t>Searching detachment “Altair” was founded in 1994. Its main goal is upbringing of young patriot via searching work, his physical development and formation of creative activity.</a:t>
            </a:r>
            <a:endParaRPr lang="ru-RU" sz="2800" dirty="0"/>
          </a:p>
        </p:txBody>
      </p:sp>
      <p:pic>
        <p:nvPicPr>
          <p:cNvPr id="1026" name="Picture 2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14422"/>
            <a:ext cx="4972281" cy="32408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9"/>
          <p:cNvPicPr>
            <a:picLocks noChangeAspect="1" noChangeArrowheads="1"/>
          </p:cNvPicPr>
          <p:nvPr/>
        </p:nvPicPr>
        <p:blipFill>
          <a:blip r:embed="rId3"/>
          <a:srcRect l="49268" t="9961" r="7520" b="9961"/>
          <a:stretch>
            <a:fillRect/>
          </a:stretch>
        </p:blipFill>
        <p:spPr bwMode="auto">
          <a:xfrm rot="21237482">
            <a:off x="431493" y="1101142"/>
            <a:ext cx="2071702" cy="2879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8"/>
          <p:cNvPicPr>
            <a:picLocks noChangeAspect="1" noChangeArrowheads="1"/>
          </p:cNvPicPr>
          <p:nvPr/>
        </p:nvPicPr>
        <p:blipFill>
          <a:blip r:embed="rId4"/>
          <a:srcRect t="9991"/>
          <a:stretch>
            <a:fillRect/>
          </a:stretch>
        </p:blipFill>
        <p:spPr bwMode="auto">
          <a:xfrm rot="649078">
            <a:off x="6812546" y="1188668"/>
            <a:ext cx="2119752" cy="2685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en-US" b="1" smtClean="0"/>
              <a:t>Authors of the project</a:t>
            </a:r>
            <a:endParaRPr lang="ru-RU" b="1" smtClean="0"/>
          </a:p>
        </p:txBody>
      </p:sp>
      <p:pic>
        <p:nvPicPr>
          <p:cNvPr id="1026" name="Picture 2" descr="D:\Преподаватели-Фото\DSC0337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>
          <a:xfrm>
            <a:off x="714348" y="1571612"/>
            <a:ext cx="3500967" cy="26257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71472" y="4643446"/>
            <a:ext cx="3429024" cy="1200329"/>
          </a:xfrm>
          <a:prstGeom prst="rect">
            <a:avLst/>
          </a:prstGeom>
          <a:scene3d>
            <a:camera prst="obliqueTopLef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Bogomolova Lena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Group: R-320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Hobby: English, singing, IT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072066" y="4919008"/>
            <a:ext cx="3857652" cy="15388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Belyakova Dasha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300" dirty="0"/>
              <a:t>Group: 17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300" dirty="0"/>
              <a:t>Hobby: English, music, reading</a:t>
            </a:r>
            <a:endParaRPr lang="ru-RU" sz="23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pic>
        <p:nvPicPr>
          <p:cNvPr id="20481" name="Picture 1" descr="C:\Documents and Settings\1\Рабочий стол\Для олимпиады\Фото-Белякова Даша\IMG_5243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5572132" y="1214422"/>
            <a:ext cx="2643206" cy="35241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786322"/>
            <a:ext cx="8229600" cy="1125527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Students work in archives, find warrior’s burials and look after them. </a:t>
            </a:r>
            <a:endParaRPr lang="ru-RU" dirty="0"/>
          </a:p>
        </p:txBody>
      </p:sp>
      <p:pic>
        <p:nvPicPr>
          <p:cNvPr id="2050" name="Picture 2" descr="Рисуно0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357158" y="642918"/>
            <a:ext cx="4214842" cy="3157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Рисунок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4714876" y="1571612"/>
            <a:ext cx="4100530" cy="3056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44475"/>
            <a:ext cx="8485217" cy="898509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Our English-speaking club</a:t>
            </a:r>
            <a:endParaRPr lang="ru-RU" sz="3600" b="1" dirty="0"/>
          </a:p>
        </p:txBody>
      </p:sp>
      <p:pic>
        <p:nvPicPr>
          <p:cNvPr id="9" name="Picture 8" descr="P62001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2664930" cy="1993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Текст 9"/>
          <p:cNvSpPr>
            <a:spLocks noGrp="1"/>
          </p:cNvSpPr>
          <p:nvPr>
            <p:ph type="body" sz="half" idx="1"/>
          </p:nvPr>
        </p:nvSpPr>
        <p:spPr>
          <a:xfrm>
            <a:off x="642910" y="5286388"/>
            <a:ext cx="7929618" cy="114298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US" dirty="0" smtClean="0"/>
              <a:t>Our students like to study English. We are sure English is the main and the most efficient mean of information exchange between the people of our planet.</a:t>
            </a:r>
            <a:endParaRPr lang="ru-RU" dirty="0"/>
          </a:p>
        </p:txBody>
      </p:sp>
      <p:pic>
        <p:nvPicPr>
          <p:cNvPr id="12" name="Picture 2" descr="C:\Documents and Settings\Администратoр\Рабочий стол\Все презентации и фото\Э-303\библиотека\P1000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928802"/>
            <a:ext cx="2704220" cy="2104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D:\Ира-работа\олимпиада-2012\Конференция2010, фото Э-204\DSC018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214422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2" name="Picture 2" descr="D:\Все презентации и фото\фото 31 октября\DSC009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357562"/>
            <a:ext cx="240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D:\Все презентации и фото\ФОТО (2)\DSC009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3357562"/>
            <a:ext cx="240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7" name="Picture 7" descr="C:\Documents and Settings\1\Мои документы\Мои рисунки\img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929066"/>
            <a:ext cx="1428760" cy="1985673"/>
          </a:xfrm>
          <a:prstGeom prst="rect">
            <a:avLst/>
          </a:prstGeom>
          <a:noFill/>
        </p:spPr>
      </p:pic>
      <p:pic>
        <p:nvPicPr>
          <p:cNvPr id="13" name="Picture 17" descr="C:\Documents and Settings\Администратoр\Рабочий стол\ОТСКАНИРОВАННЫЕ ДОКУМЕНТЫ ДЛЯ ИРИНЫ ИГОРЕВНЫ\почетная грамота 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lum bright="-10000" contrast="20000"/>
          </a:blip>
          <a:srcRect/>
          <a:stretch>
            <a:fillRect/>
          </a:stretch>
        </p:blipFill>
        <p:spPr bwMode="auto">
          <a:xfrm rot="2011196">
            <a:off x="5255789" y="3781449"/>
            <a:ext cx="1312152" cy="1836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We sing English songs, dance, make films, take part in Olympiads and win prizes.</a:t>
            </a:r>
            <a:endParaRPr lang="ru-RU" sz="3200" dirty="0"/>
          </a:p>
        </p:txBody>
      </p:sp>
      <p:pic>
        <p:nvPicPr>
          <p:cNvPr id="35842" name="Picture 2" descr="D:\Все презентации и фото\Презент студентов\Олимпиада\DSC012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423" y="1571612"/>
            <a:ext cx="1875247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 descr="D:\Все презентации и фото\Конференция2010, фото Э-204\DSC018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1595426"/>
            <a:ext cx="1785950" cy="2381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4" name="Picture 4" descr="D:\Все презентации и фото\фото-проект2010\DSC02052.JPG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142844" y="4500570"/>
            <a:ext cx="2590501" cy="1942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5" name="Picture 5" descr="D:\ВСЕ МАТЕРИАЛЫ-ГОРБАЧЕВА\ФОТО-война,администрация2010\Фото- администрация- конкурс 2010\DSC02159.JPG"/>
          <p:cNvPicPr>
            <a:picLocks noChangeAspect="1" noChangeArrowheads="1"/>
          </p:cNvPicPr>
          <p:nvPr/>
        </p:nvPicPr>
        <p:blipFill>
          <a:blip r:embed="rId7" cstate="print">
            <a:lum contrast="20000"/>
          </a:blip>
          <a:srcRect/>
          <a:stretch>
            <a:fillRect/>
          </a:stretch>
        </p:blipFill>
        <p:spPr bwMode="auto">
          <a:xfrm>
            <a:off x="6357950" y="4429132"/>
            <a:ext cx="2614314" cy="1960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C:\Documents and Settings\Администратoр\Рабочий стол\Все презентации и фото\Конференция2010, фото Э-204\DSC02142.JPG"/>
          <p:cNvPicPr>
            <a:picLocks noChangeAspect="1" noChangeArrowheads="1"/>
          </p:cNvPicPr>
          <p:nvPr/>
        </p:nvPicPr>
        <p:blipFill>
          <a:blip r:embed="rId8" cstate="print">
            <a:lum bright="-10000" contrast="10000"/>
          </a:blip>
          <a:srcRect/>
          <a:stretch>
            <a:fillRect/>
          </a:stretch>
        </p:blipFill>
        <p:spPr>
          <a:xfrm>
            <a:off x="3428992" y="1928802"/>
            <a:ext cx="2213159" cy="1660523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15" descr="C:\Documents and Settings\Администратoр\Рабочий стол\ОТСКАНИРОВАННЫЕ ДОКУМЕНТЫ ДЛЯ ИРИНЫ ИГОРЕВНЫ\диплом_000.jpg"/>
          <p:cNvPicPr>
            <a:picLocks noChangeAspect="1" noChangeArrowheads="1"/>
          </p:cNvPicPr>
          <p:nvPr/>
        </p:nvPicPr>
        <p:blipFill>
          <a:blip r:embed="rId9">
            <a:lum bright="-10000" contrast="10000"/>
          </a:blip>
          <a:srcRect/>
          <a:stretch>
            <a:fillRect/>
          </a:stretch>
        </p:blipFill>
        <p:spPr bwMode="auto">
          <a:xfrm rot="20509723">
            <a:off x="2143895" y="1962497"/>
            <a:ext cx="1463675" cy="2071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4" descr="C:\Documents and Settings\Администратoр\Рабочий стол\ОТСКАНИРОВАННЫЕ ДОКУМЕНТЫ ДЛЯ ИРИНЫ ИГОРЕВНЫ\грамота 3_000.jpg"/>
          <p:cNvPicPr>
            <a:picLocks noChangeAspect="1" noChangeArrowheads="1"/>
          </p:cNvPicPr>
          <p:nvPr/>
        </p:nvPicPr>
        <p:blipFill>
          <a:blip r:embed="rId10">
            <a:lum bright="-20000" contrast="30000"/>
          </a:blip>
          <a:srcRect/>
          <a:stretch>
            <a:fillRect/>
          </a:stretch>
        </p:blipFill>
        <p:spPr bwMode="auto">
          <a:xfrm rot="1938153">
            <a:off x="5487358" y="1945384"/>
            <a:ext cx="1434589" cy="1969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C:\Documents and Settings\1\Мои документы\Мои рисунки\img006.jpg"/>
          <p:cNvPicPr>
            <a:picLocks noChangeAspect="1" noChangeArrowheads="1"/>
          </p:cNvPicPr>
          <p:nvPr/>
        </p:nvPicPr>
        <p:blipFill>
          <a:blip r:embed="rId11" cstate="print">
            <a:lum bright="-20000" contrast="10000"/>
          </a:blip>
          <a:srcRect/>
          <a:stretch>
            <a:fillRect/>
          </a:stretch>
        </p:blipFill>
        <p:spPr bwMode="auto">
          <a:xfrm rot="19901540">
            <a:off x="2700282" y="3882064"/>
            <a:ext cx="1143008" cy="1734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85175" cy="1041385"/>
          </a:xfrm>
        </p:spPr>
        <p:txBody>
          <a:bodyPr/>
          <a:lstStyle/>
          <a:p>
            <a:r>
              <a:rPr lang="en-US" b="1" dirty="0" smtClean="0"/>
              <a:t>Students conference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1" y="5715016"/>
            <a:ext cx="2519354" cy="380984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5786454"/>
            <a:ext cx="3927475" cy="309546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35842" name="Picture 2" descr="D:\Все презентации и фото\Конференция2010, фото Э-204\DSC01865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714744" y="1214422"/>
            <a:ext cx="1571636" cy="2095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 descr="D:\Все презентации и фото\Студ. общество\DSC01280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6357950" y="3500438"/>
            <a:ext cx="2242976" cy="2990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4" name="Picture 4" descr="D:\Все презентации и фото\война\Конференция\DSC02016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 rot="21166708">
            <a:off x="456596" y="1025444"/>
            <a:ext cx="2809246" cy="2106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5" name="Picture 5" descr="D:\Все презентации и фото\Презент студентов\Олимпиада\DSC01193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 rot="5400000">
            <a:off x="196423" y="3804051"/>
            <a:ext cx="3000394" cy="2250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6" name="Picture 6" descr="D:\Все презентации и фото\фото-проект2010\DSC02022.JPG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/>
          <a:stretch>
            <a:fillRect/>
          </a:stretch>
        </p:blipFill>
        <p:spPr bwMode="auto">
          <a:xfrm rot="716305">
            <a:off x="5894302" y="1113235"/>
            <a:ext cx="2685752" cy="2014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6" descr="D:\ВСЕ МАТЕРИАЛЫ-ГОРБАЧЕВА\ФОТО-война,администрация2010\Фото- администрация- конкурс 2010\DSC0215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3857628"/>
            <a:ext cx="2500330" cy="1875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ра-работа\РИСУНКИ ПСК\Радиомонтажная мастерская - Мастера Петрова В.Н., Седов В.Б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63944">
            <a:off x="357158" y="714356"/>
            <a:ext cx="2643205" cy="19824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Ира-работа\РИСУНКИ ПСК\Каб 10=2 корпу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0"/>
            <a:ext cx="2500330" cy="2332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IMG_2316"/>
          <p:cNvPicPr>
            <a:picLocks noChangeAspect="1" noChangeArrowheads="1"/>
          </p:cNvPicPr>
          <p:nvPr/>
        </p:nvPicPr>
        <p:blipFill>
          <a:blip r:embed="rId4"/>
          <a:srcRect l="10518"/>
          <a:stretch>
            <a:fillRect/>
          </a:stretch>
        </p:blipFill>
        <p:spPr bwMode="auto">
          <a:xfrm>
            <a:off x="3000364" y="4749353"/>
            <a:ext cx="3000396" cy="21086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 descr="S500086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92837">
            <a:off x="6275284" y="1042163"/>
            <a:ext cx="2736157" cy="20521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57158" y="3571876"/>
            <a:ext cx="2509291" cy="20716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http://www.npf-portal.ru/images/P1030165_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3786190"/>
            <a:ext cx="2690863" cy="2018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57158" y="2571744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en-US" sz="6700" b="1" dirty="0" smtClean="0"/>
              <a:t>WELCOME </a:t>
            </a:r>
            <a:br>
              <a:rPr lang="en-US" sz="6700" b="1" dirty="0" smtClean="0"/>
            </a:br>
            <a:r>
              <a:rPr lang="en-US" b="1" dirty="0" smtClean="0"/>
              <a:t>TO</a:t>
            </a:r>
            <a:r>
              <a:rPr lang="ru-RU" b="1" dirty="0" smtClean="0"/>
              <a:t> </a:t>
            </a:r>
            <a:r>
              <a:rPr lang="en-US" b="1" dirty="0" smtClean="0"/>
              <a:t>OUR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sz="6000" b="1" dirty="0" smtClean="0"/>
              <a:t>COLLEGE!</a:t>
            </a:r>
            <a:endParaRPr lang="ru-RU" sz="6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868363"/>
          </a:xfrm>
        </p:spPr>
        <p:txBody>
          <a:bodyPr/>
          <a:lstStyle/>
          <a:p>
            <a:pPr eaLnBrk="1" hangingPunct="1"/>
            <a:r>
              <a:rPr lang="en-US" b="1" smtClean="0"/>
              <a:t>Our graduating students</a:t>
            </a:r>
            <a:endParaRPr lang="ru-RU" b="1" smtClean="0"/>
          </a:p>
        </p:txBody>
      </p:sp>
      <p:pic>
        <p:nvPicPr>
          <p:cNvPr id="1026" name="Picture 2" descr="C:\Users\user\Pictures\663593_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>
          <a:xfrm rot="20976719">
            <a:off x="254510" y="1287065"/>
            <a:ext cx="3432487" cy="2745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 rot="21042433">
            <a:off x="114833" y="3972040"/>
            <a:ext cx="4113933" cy="523220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 err="1"/>
              <a:t>Shirkov</a:t>
            </a:r>
            <a:r>
              <a:rPr lang="en-US" sz="2800" b="1" i="1" dirty="0"/>
              <a:t> </a:t>
            </a:r>
            <a:r>
              <a:rPr lang="en-US" sz="2800" b="1" i="1" dirty="0" err="1"/>
              <a:t>Yura</a:t>
            </a:r>
            <a:r>
              <a:rPr lang="en-US" sz="2800" b="1" i="1" dirty="0"/>
              <a:t> </a:t>
            </a:r>
            <a:endParaRPr lang="ru-RU" sz="2800" b="1" i="1" dirty="0"/>
          </a:p>
        </p:txBody>
      </p:sp>
      <p:pic>
        <p:nvPicPr>
          <p:cNvPr id="7" name="Picture 3" descr="G:\Родина_А.А.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 rot="864026">
            <a:off x="5699334" y="1275217"/>
            <a:ext cx="3143272" cy="2820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 rot="852706">
            <a:off x="5446713" y="4083050"/>
            <a:ext cx="3071812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 err="1"/>
              <a:t>Rodina</a:t>
            </a:r>
            <a:r>
              <a:rPr lang="en-US" sz="2800" b="1" i="1" dirty="0"/>
              <a:t> Anna</a:t>
            </a:r>
            <a:endParaRPr lang="ru-RU" sz="2800" b="1" i="1" dirty="0"/>
          </a:p>
        </p:txBody>
      </p:sp>
      <p:pic>
        <p:nvPicPr>
          <p:cNvPr id="9" name="Picture 4" descr="G:\DSC_5677.JPG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3293906" y="3000371"/>
            <a:ext cx="2635416" cy="31478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2714625" y="6072188"/>
            <a:ext cx="3857625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 err="1"/>
              <a:t>Koryakin</a:t>
            </a:r>
            <a:r>
              <a:rPr lang="en-US" sz="2800" b="1" i="1" dirty="0"/>
              <a:t> Vladimir</a:t>
            </a:r>
            <a:endParaRPr lang="ru-RU" sz="2800" b="1" i="1" dirty="0"/>
          </a:p>
        </p:txBody>
      </p:sp>
    </p:spTree>
    <p:custDataLst>
      <p:tags r:id="rId1"/>
    </p:custDataLst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356"/>
            <a:ext cx="8643998" cy="150019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Studying at our college gives a solid background in all spheres of knowledge and prepares for practical work.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57628"/>
            <a:ext cx="8229600" cy="22685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Блок-схема: подготовка 5"/>
          <p:cNvSpPr/>
          <p:nvPr/>
        </p:nvSpPr>
        <p:spPr>
          <a:xfrm rot="16200000">
            <a:off x="-1071614" y="3929078"/>
            <a:ext cx="4214866" cy="1071570"/>
          </a:xfrm>
          <a:prstGeom prst="flowChartPreparation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Commerce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Блок-схема: подготовка 6"/>
          <p:cNvSpPr/>
          <p:nvPr/>
        </p:nvSpPr>
        <p:spPr>
          <a:xfrm rot="16200000">
            <a:off x="357146" y="3929078"/>
            <a:ext cx="4214866" cy="1071570"/>
          </a:xfrm>
          <a:prstGeom prst="flowChartPreparation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Computer engineering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Блок-схема: подготовка 7"/>
          <p:cNvSpPr/>
          <p:nvPr/>
        </p:nvSpPr>
        <p:spPr>
          <a:xfrm rot="16200000">
            <a:off x="1785906" y="3929078"/>
            <a:ext cx="4214866" cy="1071570"/>
          </a:xfrm>
          <a:prstGeom prst="flowChartPreparation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Metalworking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Блок-схема: подготовка 8"/>
          <p:cNvSpPr/>
          <p:nvPr/>
        </p:nvSpPr>
        <p:spPr>
          <a:xfrm rot="16200000">
            <a:off x="3214666" y="3929078"/>
            <a:ext cx="4214866" cy="1071570"/>
          </a:xfrm>
          <a:prstGeom prst="flowChartPreparation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Welding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Блок-схема: подготовка 9"/>
          <p:cNvSpPr/>
          <p:nvPr/>
        </p:nvSpPr>
        <p:spPr>
          <a:xfrm rot="16200000">
            <a:off x="4643426" y="3929078"/>
            <a:ext cx="4214866" cy="1071570"/>
          </a:xfrm>
          <a:prstGeom prst="flowChartPreparation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Automation in Industry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Блок-схема: подготовка 10"/>
          <p:cNvSpPr/>
          <p:nvPr/>
        </p:nvSpPr>
        <p:spPr>
          <a:xfrm rot="16200000">
            <a:off x="6072186" y="3929078"/>
            <a:ext cx="4214866" cy="1071570"/>
          </a:xfrm>
          <a:prstGeom prst="flowChartPreparation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Machine-tools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Our teachers</a:t>
            </a:r>
            <a:br>
              <a:rPr lang="en-US" b="1" dirty="0" smtClean="0"/>
            </a:br>
            <a:r>
              <a:rPr lang="en-US" sz="2700" b="1" dirty="0" smtClean="0"/>
              <a:t>They are quite strict, clever, have a good sense of humor and make lessons fun and enjoyable.</a:t>
            </a:r>
            <a:endParaRPr lang="ru-RU" sz="2700" b="1" dirty="0"/>
          </a:p>
        </p:txBody>
      </p:sp>
      <p:pic>
        <p:nvPicPr>
          <p:cNvPr id="3075" name="Picture 3" descr="D:\Преподаватели-Фото\Преподаватели-Фото\DSC00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857364"/>
            <a:ext cx="2682005" cy="2011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D:\Преподаватели-Фото\DSC02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857496"/>
            <a:ext cx="1928826" cy="1370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D:\Ира-работа\олимпиада-2012\Конференция\DSC02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786058"/>
            <a:ext cx="192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:\у мамы на работе\DSC03406.JPG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 l="23813"/>
          <a:stretch>
            <a:fillRect/>
          </a:stretch>
        </p:blipFill>
        <p:spPr bwMode="auto">
          <a:xfrm rot="5400000">
            <a:off x="3629058" y="4157628"/>
            <a:ext cx="1828496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у мамы на работе\DSC034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4572008"/>
            <a:ext cx="1923747" cy="1442810"/>
          </a:xfrm>
          <a:prstGeom prst="rect">
            <a:avLst/>
          </a:prstGeom>
          <a:noFill/>
        </p:spPr>
      </p:pic>
      <p:pic>
        <p:nvPicPr>
          <p:cNvPr id="1028" name="Picture 4" descr="D:\у мамы на работе\DSC034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4572008"/>
            <a:ext cx="1857388" cy="1393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58"/>
          </a:xfrm>
        </p:spPr>
        <p:txBody>
          <a:bodyPr>
            <a:noAutofit/>
          </a:bodyPr>
          <a:lstStyle/>
          <a:p>
            <a:r>
              <a:rPr lang="en-US" sz="2800" dirty="0" smtClean="0"/>
              <a:t>Tambov Instrument-making college is quite large and old. It was founded in the 20-th century. At first it was a small technical school and lyceum № 16. Then in 2005 these schools were rearranged into an independent College. </a:t>
            </a:r>
            <a:endParaRPr lang="ru-RU" sz="2800" dirty="0"/>
          </a:p>
        </p:txBody>
      </p:sp>
      <p:pic>
        <p:nvPicPr>
          <p:cNvPr id="1026" name="Picture 2" descr="D:\Ира-работа\фотографии Приборостроительного колледжа. 1 корпус\DSC032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500034" y="3071810"/>
            <a:ext cx="3548593" cy="2661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D:\Ира-работа\РИСУНКИ ПСК\2 корп.jpg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4714876" y="3214686"/>
            <a:ext cx="3962400" cy="24018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229710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Our college consists of several buildings. One of the buildings is for lectures and seminars only. There are many large halls there so that students of 2-3 groups together can fit in there. </a:t>
            </a:r>
            <a:endParaRPr lang="ru-RU" sz="3200" dirty="0"/>
          </a:p>
        </p:txBody>
      </p:sp>
      <p:pic>
        <p:nvPicPr>
          <p:cNvPr id="2050" name="Picture 2" descr="D:\Ира-работа\РИСУНКИ ПСК\2 корп=Моршан. шоссе 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 rot="20844772">
            <a:off x="3075680" y="3384778"/>
            <a:ext cx="3131200" cy="2347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D:\Фото-День учителя+студенты КС-104\DSC02871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 rot="20773134">
            <a:off x="5960590" y="4035515"/>
            <a:ext cx="2961487" cy="2221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D:\Преподаватели-Фото\DSC03365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 rot="20704973">
            <a:off x="245493" y="2715036"/>
            <a:ext cx="3080877" cy="2310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86874" cy="257176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2800" dirty="0" smtClean="0"/>
              <a:t>We also have a three-storied building with a sports ground. Behind the sports ground you can see the workshops where we practice.</a:t>
            </a:r>
            <a:endParaRPr lang="ru-RU" sz="2800" dirty="0" smtClean="0"/>
          </a:p>
          <a:p>
            <a:pPr algn="ctr">
              <a:buNone/>
            </a:pPr>
            <a:r>
              <a:rPr lang="en-US" sz="2800" dirty="0" smtClean="0"/>
              <a:t>The workshops are well-equipped with up-to-date equipment and where students can carry on lab works and conduct various experiments.</a:t>
            </a:r>
            <a:endParaRPr lang="ru-RU" sz="2800" dirty="0"/>
          </a:p>
        </p:txBody>
      </p:sp>
      <p:pic>
        <p:nvPicPr>
          <p:cNvPr id="3074" name="Picture 2" descr="D:\Ира-работа\фотографии Приборостроительного колледжа. 1 корпус\DSC03237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357158" y="3500438"/>
            <a:ext cx="2428892" cy="1821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D:\Ира-работа\фотографии Приборостроительного колледжа. 1 корпус\DSC03259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 rot="5400000">
            <a:off x="3055046" y="3588632"/>
            <a:ext cx="2991570" cy="2243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8" name="Picture 6" descr="D:\Ира-работа\фотографии Приборостроительного колледжа. 1 корпус\DSC03281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6286512" y="3571876"/>
            <a:ext cx="2428892" cy="1821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785794"/>
            <a:ext cx="2971792" cy="5429288"/>
          </a:xfrm>
        </p:spPr>
        <p:txBody>
          <a:bodyPr>
            <a:normAutofit/>
          </a:bodyPr>
          <a:lstStyle/>
          <a:p>
            <a:r>
              <a:rPr lang="en-US" sz="3100" b="1" dirty="0" smtClean="0"/>
              <a:t>Our Canteen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en-US" sz="3100" dirty="0" smtClean="0"/>
              <a:t>Near the workshops there is a big canteen where we have our dinner. The food there is tasty and very affordable</a:t>
            </a:r>
            <a:r>
              <a:rPr lang="en-US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57628"/>
            <a:ext cx="8229600" cy="22685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D:\Ира-работа\фотографии Приборостроительного колледжа. 1 корпус\DSC03275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 rot="20599234">
            <a:off x="1860290" y="3211882"/>
            <a:ext cx="3333773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D:\Ира-работа\фотографии Приборостроительного колледжа. 1 корпус\DSC03277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 rot="20637847">
            <a:off x="570954" y="704516"/>
            <a:ext cx="3390225" cy="25426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460</Words>
  <Application>Microsoft Office PowerPoint</Application>
  <PresentationFormat>Экран (4:3)</PresentationFormat>
  <Paragraphs>64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Tambov  Instrument-making college</vt:lpstr>
      <vt:lpstr>Authors of the project</vt:lpstr>
      <vt:lpstr>Our graduating students</vt:lpstr>
      <vt:lpstr>Studying at our college gives a solid background in all spheres of knowledge and prepares for practical work.</vt:lpstr>
      <vt:lpstr>Our teachers They are quite strict, clever, have a good sense of humor and make lessons fun and enjoyable.</vt:lpstr>
      <vt:lpstr>Tambov Instrument-making college is quite large and old. It was founded in the 20-th century. At first it was a small technical school and lyceum № 16. Then in 2005 these schools were rearranged into an independent College. </vt:lpstr>
      <vt:lpstr>Our college consists of several buildings. One of the buildings is for lectures and seminars only. There are many large halls there so that students of 2-3 groups together can fit in there. </vt:lpstr>
      <vt:lpstr>Слайд 8</vt:lpstr>
      <vt:lpstr>Our Canteen Near the workshops there is a big canteen where we have our dinner. The food there is tasty and very affordable. </vt:lpstr>
      <vt:lpstr>On the ground floor there are three studies, a cloak-room, a timetable and a Medicine Room. On the first floor we have a Director’s Room, a library and seven studies.  </vt:lpstr>
      <vt:lpstr>Our Library</vt:lpstr>
      <vt:lpstr>Our Gymnasium</vt:lpstr>
      <vt:lpstr>Our students are fond of sport and they often win sports competitions.</vt:lpstr>
      <vt:lpstr>Our Assembly Hall</vt:lpstr>
      <vt:lpstr>The course of study at our college lasts from 3 till 4 years. After successful passing exams every student gets a diploma.</vt:lpstr>
      <vt:lpstr>Our program of development</vt:lpstr>
      <vt:lpstr>Our professions</vt:lpstr>
      <vt:lpstr>Our specialties</vt:lpstr>
      <vt:lpstr>“ALTAIR”</vt:lpstr>
      <vt:lpstr>Слайд 20</vt:lpstr>
      <vt:lpstr>Our English-speaking club</vt:lpstr>
      <vt:lpstr>We sing English songs, dance, make films, take part in Olympiads and win prizes.</vt:lpstr>
      <vt:lpstr>Students conference</vt:lpstr>
      <vt:lpstr>WELCOME  TO OUR  COLLEGE!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Tambov Instrument-making college</dc:title>
  <dc:creator>user</dc:creator>
  <cp:lastModifiedBy>user</cp:lastModifiedBy>
  <cp:revision>86</cp:revision>
  <dcterms:created xsi:type="dcterms:W3CDTF">2012-03-05T13:03:14Z</dcterms:created>
  <dcterms:modified xsi:type="dcterms:W3CDTF">2012-06-21T13:48:49Z</dcterms:modified>
</cp:coreProperties>
</file>