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6FF1BED9-EEAF-4E4E-8936-1185E4537F8D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4737" autoAdjust="0"/>
    <p:restoredTop sz="86323" autoAdjust="0"/>
  </p:normalViewPr>
  <p:slideViewPr>
    <p:cSldViewPr>
      <p:cViewPr varScale="1">
        <p:scale>
          <a:sx n="63" d="100"/>
          <a:sy n="63" d="100"/>
        </p:scale>
        <p:origin x="-136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library.thinkquest.org/J001156/forms%20of%20writing/formwriting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how.com/video_4986911_writing-character-sketch-novel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en-US" smtClean="0"/>
              <a:t>Painted Veil</a:t>
            </a:r>
            <a:br>
              <a:rPr lang="en-US" smtClean="0"/>
            </a:br>
            <a:r>
              <a:rPr lang="en-US" smtClean="0"/>
              <a:t>by W.S.</a:t>
            </a:r>
            <a:r>
              <a:rPr lang="en-US" smtClean="0">
                <a:effectLst/>
              </a:rPr>
              <a:t> Maugham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-900000">
            <a:off x="2550495" y="5146292"/>
            <a:ext cx="4655297" cy="1128495"/>
          </a:xfrm>
        </p:spPr>
        <p:txBody>
          <a:bodyPr>
            <a:normAutofit lnSpcReduction="10000"/>
          </a:bodyPr>
          <a:lstStyle/>
          <a:p>
            <a:r>
              <a:rPr lang="en-US" sz="2800" smtClean="0"/>
              <a:t>Writing:  Summary.</a:t>
            </a:r>
          </a:p>
          <a:p>
            <a:r>
              <a:rPr lang="en-US" sz="2800" smtClean="0"/>
              <a:t>A Character Sketch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107632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>
                <a:latin typeface="Brush Script MT" pitchFamily="66" charset="0"/>
              </a:rPr>
              <a:t>Now get writing!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900000">
            <a:off x="3107878" y="463191"/>
            <a:ext cx="5607957" cy="6522151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dirty="0" smtClean="0"/>
              <a:t>It </a:t>
            </a:r>
            <a:r>
              <a:rPr lang="en-US" dirty="0"/>
              <a:t>shouldn't be </a:t>
            </a:r>
            <a:r>
              <a:rPr lang="en-US" dirty="0" smtClean="0"/>
              <a:t>long (500 words).</a:t>
            </a:r>
          </a:p>
          <a:p>
            <a:pPr marL="0" indent="0" algn="just">
              <a:buNone/>
            </a:pPr>
            <a:r>
              <a:rPr lang="en-US" dirty="0" smtClean="0"/>
              <a:t>It’s not a </a:t>
            </a:r>
            <a:r>
              <a:rPr lang="en-US" dirty="0"/>
              <a:t>character description. </a:t>
            </a: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It needs </a:t>
            </a:r>
            <a:r>
              <a:rPr lang="en-US" dirty="0"/>
              <a:t>a beginning, a middle and an ending. </a:t>
            </a: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Your </a:t>
            </a:r>
            <a:r>
              <a:rPr lang="en-US" dirty="0"/>
              <a:t>beginning should state any general impressions and the set the background. </a:t>
            </a: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The </a:t>
            </a:r>
            <a:r>
              <a:rPr lang="en-US" dirty="0"/>
              <a:t>middle should be the meat of the piece. Use action and dialogue to really make your character description come to life. </a:t>
            </a: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Finally</a:t>
            </a:r>
            <a:r>
              <a:rPr lang="en-US" dirty="0"/>
              <a:t>, the end of your sketch should restate any first impressions and confirm their correctness or explain how they're wrong.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54027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latin typeface="Brush Script MT" pitchFamily="66" charset="0"/>
                <a:hlinkClick r:id="rId2"/>
              </a:rPr>
              <a:t>CHOOSE                                   </a:t>
            </a:r>
            <a:br>
              <a:rPr lang="en-US" dirty="0" smtClean="0">
                <a:latin typeface="Brush Script MT" pitchFamily="66" charset="0"/>
                <a:hlinkClick r:id="rId2"/>
              </a:rPr>
            </a:br>
            <a:r>
              <a:rPr lang="en-US" dirty="0" smtClean="0">
                <a:latin typeface="Brush Script MT" pitchFamily="66" charset="0"/>
                <a:hlinkClick r:id="rId2"/>
              </a:rPr>
              <a:t>the Form of  Writing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sz="4000" b="1" dirty="0" smtClean="0">
                <a:effectLst/>
                <a:latin typeface="Comic Sans MS" pitchFamily="66" charset="0"/>
              </a:rPr>
              <a:t>N</a:t>
            </a:r>
            <a:r>
              <a:rPr lang="ru-RU" sz="4000" b="1" dirty="0" err="1" smtClean="0">
                <a:effectLst/>
                <a:latin typeface="Comic Sans MS" pitchFamily="66" charset="0"/>
              </a:rPr>
              <a:t>arration</a:t>
            </a:r>
            <a:endParaRPr lang="en-US" sz="4000" b="1" dirty="0" smtClean="0">
              <a:effectLst/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4000" b="1" dirty="0" smtClean="0">
                <a:effectLst/>
                <a:latin typeface="Comic Sans MS" pitchFamily="66" charset="0"/>
              </a:rPr>
              <a:t>D</a:t>
            </a:r>
            <a:r>
              <a:rPr lang="ru-RU" sz="4000" b="1" dirty="0" err="1" smtClean="0">
                <a:effectLst/>
                <a:latin typeface="Comic Sans MS" pitchFamily="66" charset="0"/>
              </a:rPr>
              <a:t>escription</a:t>
            </a:r>
            <a:endParaRPr lang="en-US" sz="4000" b="1" dirty="0" smtClean="0">
              <a:effectLst/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4000" b="1" dirty="0" smtClean="0">
                <a:effectLst/>
                <a:latin typeface="Comic Sans MS" pitchFamily="66" charset="0"/>
              </a:rPr>
              <a:t>D</a:t>
            </a:r>
            <a:r>
              <a:rPr lang="ru-RU" sz="4000" b="1" dirty="0" err="1" smtClean="0">
                <a:effectLst/>
                <a:latin typeface="Comic Sans MS" pitchFamily="66" charset="0"/>
              </a:rPr>
              <a:t>ialogue</a:t>
            </a:r>
            <a:endParaRPr lang="en-US" sz="4000" b="1" dirty="0" smtClean="0">
              <a:effectLst/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4000" b="1" dirty="0" smtClean="0">
                <a:effectLst/>
                <a:latin typeface="Comic Sans MS" pitchFamily="66" charset="0"/>
              </a:rPr>
              <a:t>M</a:t>
            </a:r>
            <a:r>
              <a:rPr lang="ru-RU" sz="4000" b="1" dirty="0" err="1" smtClean="0">
                <a:effectLst/>
                <a:latin typeface="Comic Sans MS" pitchFamily="66" charset="0"/>
              </a:rPr>
              <a:t>onologue</a:t>
            </a:r>
            <a:endParaRPr lang="en-US" sz="4000" b="1" dirty="0" smtClean="0">
              <a:effectLst/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4000" b="1" dirty="0" smtClean="0">
                <a:effectLst/>
                <a:latin typeface="Comic Sans MS" pitchFamily="66" charset="0"/>
              </a:rPr>
              <a:t>C</a:t>
            </a:r>
            <a:r>
              <a:rPr lang="ru-RU" sz="4000" b="1" dirty="0" err="1" smtClean="0">
                <a:effectLst/>
                <a:latin typeface="Comic Sans MS" pitchFamily="66" charset="0"/>
              </a:rPr>
              <a:t>ommentary</a:t>
            </a:r>
            <a:endParaRPr lang="en-US" sz="4000" b="1" dirty="0" smtClean="0">
              <a:effectLst/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7761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smtClean="0">
                <a:latin typeface="Brush Script MT" pitchFamily="66" charset="0"/>
                <a:ea typeface="Batang" pitchFamily="18" charset="-127"/>
              </a:rPr>
              <a:t>SUMMARY</a:t>
            </a:r>
            <a:endParaRPr lang="ru-RU" sz="60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i="1" dirty="0" smtClean="0">
                <a:effectLst/>
              </a:rPr>
              <a:t>P</a:t>
            </a:r>
            <a:r>
              <a:rPr lang="ru-RU" sz="4000" b="1" i="1" dirty="0" err="1" smtClean="0">
                <a:effectLst/>
              </a:rPr>
              <a:t>rologue</a:t>
            </a:r>
            <a:endParaRPr lang="en-US" sz="4000" b="1" i="1" dirty="0" smtClean="0">
              <a:effectLst/>
            </a:endParaRPr>
          </a:p>
          <a:p>
            <a:pPr marL="0" indent="0">
              <a:buNone/>
            </a:pPr>
            <a:r>
              <a:rPr lang="en-US" sz="4000" b="1" i="1" dirty="0" smtClean="0">
                <a:effectLst/>
              </a:rPr>
              <a:t>E</a:t>
            </a:r>
            <a:r>
              <a:rPr lang="ru-RU" sz="4000" b="1" i="1" dirty="0" err="1" smtClean="0">
                <a:effectLst/>
              </a:rPr>
              <a:t>xposition</a:t>
            </a:r>
            <a:endParaRPr lang="en-US" sz="4000" b="1" i="1" dirty="0" smtClean="0">
              <a:effectLst/>
            </a:endParaRPr>
          </a:p>
          <a:p>
            <a:pPr marL="0" indent="0">
              <a:buNone/>
            </a:pPr>
            <a:r>
              <a:rPr lang="en-US" sz="4000" b="1" i="1" dirty="0" smtClean="0">
                <a:effectLst/>
              </a:rPr>
              <a:t>P</a:t>
            </a:r>
            <a:r>
              <a:rPr lang="ru-RU" sz="4000" b="1" i="1" dirty="0" err="1" smtClean="0">
                <a:effectLst/>
              </a:rPr>
              <a:t>lot</a:t>
            </a:r>
            <a:r>
              <a:rPr lang="ru-RU" sz="4000" b="1" i="1" dirty="0" smtClean="0">
                <a:effectLst/>
              </a:rPr>
              <a:t> </a:t>
            </a:r>
            <a:r>
              <a:rPr lang="ru-RU" sz="4000" b="1" i="1" dirty="0" err="1">
                <a:effectLst/>
              </a:rPr>
              <a:t>development</a:t>
            </a:r>
            <a:r>
              <a:rPr lang="ru-RU" sz="4000" b="1" i="1" dirty="0">
                <a:effectLst/>
              </a:rPr>
              <a:t> </a:t>
            </a:r>
            <a:endParaRPr lang="en-US" sz="4000" b="1" i="1" dirty="0" smtClean="0">
              <a:effectLst/>
            </a:endParaRPr>
          </a:p>
          <a:p>
            <a:pPr marL="0" indent="0">
              <a:buNone/>
            </a:pPr>
            <a:r>
              <a:rPr lang="en-US" sz="4000" b="1" i="1" dirty="0" smtClean="0">
                <a:effectLst/>
              </a:rPr>
              <a:t>C</a:t>
            </a:r>
            <a:r>
              <a:rPr lang="ru-RU" sz="4000" b="1" i="1" dirty="0" err="1" smtClean="0">
                <a:effectLst/>
              </a:rPr>
              <a:t>limax</a:t>
            </a:r>
            <a:endParaRPr lang="en-US" sz="4000" b="1" i="1" dirty="0" smtClean="0">
              <a:effectLst/>
            </a:endParaRPr>
          </a:p>
          <a:p>
            <a:pPr marL="0" indent="0">
              <a:buNone/>
            </a:pPr>
            <a:r>
              <a:rPr lang="en-US" sz="4000" b="1" i="1" dirty="0" smtClean="0">
                <a:effectLst/>
              </a:rPr>
              <a:t>D</a:t>
            </a:r>
            <a:r>
              <a:rPr lang="ru-RU" sz="4000" b="1" i="1" dirty="0" err="1" smtClean="0">
                <a:effectLst/>
              </a:rPr>
              <a:t>enouement</a:t>
            </a:r>
            <a:endParaRPr lang="en-US" sz="4000" b="1" i="1" dirty="0" smtClean="0">
              <a:effectLst/>
            </a:endParaRPr>
          </a:p>
          <a:p>
            <a:pPr marL="0" indent="0">
              <a:buNone/>
            </a:pPr>
            <a:r>
              <a:rPr lang="en-US" sz="4000" b="1" i="1" dirty="0" smtClean="0">
                <a:effectLst/>
              </a:rPr>
              <a:t>E</a:t>
            </a:r>
            <a:r>
              <a:rPr lang="ru-RU" sz="4000" b="1" i="1" dirty="0" err="1" smtClean="0">
                <a:effectLst/>
              </a:rPr>
              <a:t>pilogue</a:t>
            </a:r>
            <a:endParaRPr lang="en-US" sz="4000" b="1" i="1" dirty="0" smtClean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87096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i="1" dirty="0" smtClean="0">
                <a:latin typeface="Brush Script MT" pitchFamily="66" charset="0"/>
              </a:rPr>
              <a:t>Word-combinations </a:t>
            </a:r>
            <a:br>
              <a:rPr lang="en-US" sz="6000" i="1" dirty="0" smtClean="0">
                <a:latin typeface="Brush Script MT" pitchFamily="66" charset="0"/>
              </a:rPr>
            </a:br>
            <a:r>
              <a:rPr lang="en-US" sz="6000" i="1" dirty="0" smtClean="0">
                <a:latin typeface="Brush Script MT" pitchFamily="66" charset="0"/>
              </a:rPr>
              <a:t>to be used</a:t>
            </a:r>
            <a:endParaRPr lang="ru-RU" sz="60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900000">
            <a:off x="3092119" y="465045"/>
            <a:ext cx="5835257" cy="62339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effectLst/>
              </a:rPr>
              <a:t>The story is written with </a:t>
            </a:r>
            <a:r>
              <a:rPr lang="en-US" sz="2400" dirty="0" smtClean="0">
                <a:effectLst/>
              </a:rPr>
              <a:t>…</a:t>
            </a:r>
          </a:p>
          <a:p>
            <a:pPr marL="0" indent="0">
              <a:buNone/>
            </a:pPr>
            <a:r>
              <a:rPr lang="en-US" sz="2400" dirty="0">
                <a:effectLst/>
              </a:rPr>
              <a:t>The author emphasizes </a:t>
            </a:r>
            <a:r>
              <a:rPr lang="en-US" sz="2400" dirty="0" smtClean="0">
                <a:effectLst/>
              </a:rPr>
              <a:t>...</a:t>
            </a:r>
          </a:p>
          <a:p>
            <a:pPr marL="0" indent="0">
              <a:buNone/>
            </a:pPr>
            <a:r>
              <a:rPr lang="en-US" sz="2400" dirty="0">
                <a:effectLst/>
              </a:rPr>
              <a:t>The desired effect is strengthened by </a:t>
            </a:r>
            <a:r>
              <a:rPr lang="en-US" sz="2400" dirty="0" smtClean="0">
                <a:effectLst/>
              </a:rPr>
              <a:t>... </a:t>
            </a:r>
            <a:r>
              <a:rPr lang="ru-RU" sz="2400" dirty="0" smtClean="0">
                <a:effectLst/>
              </a:rPr>
              <a:t>(</a:t>
            </a:r>
            <a:r>
              <a:rPr lang="ru-RU" sz="2400" dirty="0" err="1">
                <a:effectLst/>
              </a:rPr>
              <a:t>is</a:t>
            </a:r>
            <a:r>
              <a:rPr lang="ru-RU" sz="2400" dirty="0">
                <a:effectLst/>
              </a:rPr>
              <a:t> </a:t>
            </a:r>
            <a:r>
              <a:rPr lang="ru-RU" sz="2400" dirty="0" err="1">
                <a:effectLst/>
              </a:rPr>
              <a:t>more</a:t>
            </a:r>
            <a:r>
              <a:rPr lang="ru-RU" sz="2400" dirty="0">
                <a:effectLst/>
              </a:rPr>
              <a:t> </a:t>
            </a:r>
            <a:r>
              <a:rPr lang="ru-RU" sz="2400" dirty="0" err="1">
                <a:effectLst/>
              </a:rPr>
              <a:t>enchanted</a:t>
            </a:r>
            <a:r>
              <a:rPr lang="ru-RU" sz="2400" dirty="0">
                <a:effectLst/>
              </a:rPr>
              <a:t> </a:t>
            </a:r>
            <a:r>
              <a:rPr lang="ru-RU" sz="2400" dirty="0" err="1">
                <a:effectLst/>
              </a:rPr>
              <a:t>by</a:t>
            </a:r>
            <a:r>
              <a:rPr lang="ru-RU" sz="2400" dirty="0">
                <a:effectLst/>
              </a:rPr>
              <a:t> </a:t>
            </a:r>
            <a:r>
              <a:rPr lang="ru-RU" sz="2400" dirty="0" smtClean="0">
                <a:effectLst/>
              </a:rPr>
              <a:t>...)</a:t>
            </a:r>
            <a:endParaRPr lang="en-US" sz="2400" dirty="0" smtClean="0">
              <a:effectLst/>
            </a:endParaRPr>
          </a:p>
          <a:p>
            <a:pPr marL="0" indent="0">
              <a:buNone/>
            </a:pPr>
            <a:r>
              <a:rPr lang="en-US" sz="2400" dirty="0">
                <a:effectLst/>
              </a:rPr>
              <a:t>The author strives for a ... effect</a:t>
            </a:r>
            <a:r>
              <a:rPr lang="en-US" sz="2400" dirty="0" smtClean="0">
                <a:effectLst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effectLst/>
              </a:rPr>
              <a:t>The starting point of the climax is </a:t>
            </a:r>
            <a:r>
              <a:rPr lang="en-US" sz="2400" dirty="0" smtClean="0">
                <a:effectLst/>
              </a:rPr>
              <a:t>... /</a:t>
            </a:r>
            <a:r>
              <a:rPr lang="en-US" sz="2400" dirty="0">
                <a:effectLst/>
              </a:rPr>
              <a:t>the peak of the climax is .../the climax serves to </a:t>
            </a:r>
            <a:r>
              <a:rPr lang="en-US" sz="2400" dirty="0" smtClean="0">
                <a:effectLst/>
              </a:rPr>
              <a:t>...</a:t>
            </a:r>
          </a:p>
          <a:p>
            <a:pPr marL="0" indent="0">
              <a:buNone/>
            </a:pPr>
            <a:r>
              <a:rPr lang="en-US" sz="2400" dirty="0">
                <a:effectLst/>
              </a:rPr>
              <a:t>The denouement is unexpected.</a:t>
            </a:r>
            <a:endParaRPr lang="ru-RU" sz="2400" dirty="0">
              <a:effectLst/>
            </a:endParaRPr>
          </a:p>
          <a:p>
            <a:pPr marL="0" indent="0">
              <a:buNone/>
            </a:pPr>
            <a:r>
              <a:rPr lang="en-US" sz="2400" dirty="0">
                <a:effectLst/>
              </a:rPr>
              <a:t>The plot of the passage (story) is built around (is unfolded around; deals with) ...</a:t>
            </a:r>
            <a:endParaRPr lang="ru-RU" sz="2400" dirty="0">
              <a:effectLst/>
            </a:endParaRPr>
          </a:p>
          <a:p>
            <a:pPr marL="0" indent="0">
              <a:buNone/>
            </a:pPr>
            <a:r>
              <a:rPr lang="en-US" sz="2400" dirty="0">
                <a:effectLst/>
              </a:rPr>
              <a:t>By the way of conclusion I'd like to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163915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000" dirty="0" smtClean="0">
                <a:latin typeface="Brush Script MT" pitchFamily="66" charset="0"/>
                <a:hlinkClick r:id="rId2"/>
              </a:rPr>
              <a:t>Writing              a Character sketch 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Step 1: Choose Your </a:t>
            </a:r>
            <a:r>
              <a:rPr lang="en-US" dirty="0" smtClean="0"/>
              <a:t>Person</a:t>
            </a:r>
          </a:p>
          <a:p>
            <a:pPr marL="0" indent="0">
              <a:buNone/>
            </a:pPr>
            <a:r>
              <a:rPr lang="en-US" dirty="0"/>
              <a:t>Step 2: Collect </a:t>
            </a:r>
            <a:r>
              <a:rPr lang="en-US" dirty="0" smtClean="0"/>
              <a:t>Details</a:t>
            </a:r>
          </a:p>
          <a:p>
            <a:pPr marL="0" indent="0">
              <a:buNone/>
            </a:pPr>
            <a:r>
              <a:rPr lang="en-US" dirty="0"/>
              <a:t>Step 3: Your Character's Dominant </a:t>
            </a:r>
            <a:r>
              <a:rPr lang="en-US" dirty="0" smtClean="0"/>
              <a:t>Trait</a:t>
            </a:r>
          </a:p>
          <a:p>
            <a:pPr marL="0" indent="0">
              <a:buNone/>
            </a:pPr>
            <a:r>
              <a:rPr lang="en-US" dirty="0"/>
              <a:t>Step 4:Think of Your Chosen Person's </a:t>
            </a:r>
            <a:r>
              <a:rPr lang="en-US" dirty="0" smtClean="0"/>
              <a:t>Background</a:t>
            </a:r>
          </a:p>
          <a:p>
            <a:pPr marL="0" indent="0">
              <a:buNone/>
            </a:pPr>
            <a:r>
              <a:rPr lang="en-US" dirty="0"/>
              <a:t>Step 5: Use A Character Sketch Plan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964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>
                <a:latin typeface="Brush Script MT" pitchFamily="66" charset="0"/>
              </a:rPr>
              <a:t>Character Sketch Plan</a:t>
            </a:r>
            <a:br>
              <a:rPr lang="en-US" sz="4800" dirty="0">
                <a:latin typeface="Brush Script MT" pitchFamily="66" charset="0"/>
              </a:rPr>
            </a:b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900000">
            <a:off x="3431936" y="436165"/>
            <a:ext cx="4658735" cy="647622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4500" dirty="0" smtClean="0"/>
              <a:t>Character Name</a:t>
            </a:r>
            <a:endParaRPr lang="en-US" sz="4500" dirty="0"/>
          </a:p>
          <a:p>
            <a:pPr marL="0" indent="0">
              <a:buNone/>
            </a:pPr>
            <a:r>
              <a:rPr lang="en-US" sz="4500" dirty="0" smtClean="0"/>
              <a:t>Overall </a:t>
            </a:r>
            <a:r>
              <a:rPr lang="en-US" sz="4500" dirty="0"/>
              <a:t>Impression of Person:</a:t>
            </a:r>
          </a:p>
          <a:p>
            <a:pPr marL="0" indent="0">
              <a:buNone/>
            </a:pPr>
            <a:r>
              <a:rPr lang="en-US" sz="4500" dirty="0" smtClean="0"/>
              <a:t>Sensory </a:t>
            </a:r>
            <a:r>
              <a:rPr lang="en-US" sz="4500" dirty="0"/>
              <a:t>Details:</a:t>
            </a:r>
          </a:p>
          <a:p>
            <a:pPr marL="0" indent="0">
              <a:buNone/>
            </a:pPr>
            <a:r>
              <a:rPr lang="en-US" sz="4500" dirty="0"/>
              <a:t>Sight - </a:t>
            </a:r>
          </a:p>
          <a:p>
            <a:pPr marL="0" indent="0">
              <a:buNone/>
            </a:pPr>
            <a:r>
              <a:rPr lang="en-US" sz="4500" dirty="0"/>
              <a:t>Sound - </a:t>
            </a:r>
          </a:p>
          <a:p>
            <a:pPr marL="0" indent="0">
              <a:buNone/>
            </a:pPr>
            <a:r>
              <a:rPr lang="en-US" sz="4500" dirty="0"/>
              <a:t>Smell - </a:t>
            </a:r>
          </a:p>
          <a:p>
            <a:pPr marL="0" indent="0">
              <a:buNone/>
            </a:pPr>
            <a:r>
              <a:rPr lang="en-US" sz="4500" dirty="0"/>
              <a:t>Touch - </a:t>
            </a:r>
          </a:p>
          <a:p>
            <a:pPr marL="0" indent="0">
              <a:buNone/>
            </a:pPr>
            <a:r>
              <a:rPr lang="en-US" sz="4500" dirty="0" smtClean="0"/>
              <a:t>Action </a:t>
            </a:r>
            <a:r>
              <a:rPr lang="en-US" sz="4500" dirty="0"/>
              <a:t>Details:</a:t>
            </a:r>
          </a:p>
          <a:p>
            <a:pPr marL="0" indent="0">
              <a:buNone/>
            </a:pPr>
            <a:r>
              <a:rPr lang="en-US" sz="4500" dirty="0" smtClean="0"/>
              <a:t>Dialogue</a:t>
            </a:r>
            <a:r>
              <a:rPr lang="en-US" sz="4500" dirty="0"/>
              <a:t>:</a:t>
            </a:r>
          </a:p>
          <a:p>
            <a:pPr marL="0" indent="0">
              <a:buNone/>
            </a:pPr>
            <a:r>
              <a:rPr lang="en-US" sz="4500" dirty="0" smtClean="0"/>
              <a:t>Background </a:t>
            </a:r>
            <a:r>
              <a:rPr lang="en-US" sz="4500" dirty="0"/>
              <a:t>Details</a:t>
            </a:r>
          </a:p>
          <a:p>
            <a:pPr marL="0" indent="0">
              <a:buNone/>
            </a:pPr>
            <a:r>
              <a:rPr lang="en-US" sz="4500" dirty="0" smtClean="0"/>
              <a:t>Comparisons</a:t>
            </a:r>
            <a:r>
              <a:rPr lang="en-US" sz="4500" dirty="0"/>
              <a:t>:</a:t>
            </a:r>
          </a:p>
          <a:p>
            <a:pPr marL="0" indent="0">
              <a:buNone/>
            </a:pPr>
            <a:r>
              <a:rPr lang="en-US" sz="4500" dirty="0" smtClean="0"/>
              <a:t>Influencing </a:t>
            </a:r>
            <a:r>
              <a:rPr lang="en-US" sz="4500" dirty="0"/>
              <a:t>Facts:</a:t>
            </a:r>
            <a:endParaRPr lang="ru-RU" sz="4500" dirty="0"/>
          </a:p>
        </p:txBody>
      </p:sp>
    </p:spTree>
    <p:extLst>
      <p:ext uri="{BB962C8B-B14F-4D97-AF65-F5344CB8AC3E}">
        <p14:creationId xmlns:p14="http://schemas.microsoft.com/office/powerpoint/2010/main" val="3809431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i="1" dirty="0" smtClean="0">
                <a:latin typeface="Brush Script MT" pitchFamily="66" charset="0"/>
              </a:rPr>
              <a:t>TASK</a:t>
            </a:r>
            <a:endParaRPr lang="ru-RU" sz="72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Run through the following short summary of "The Painted Veil". There are only </a:t>
            </a:r>
            <a:r>
              <a:rPr lang="en-US" dirty="0" smtClean="0"/>
              <a:t>three sentences </a:t>
            </a:r>
            <a:r>
              <a:rPr lang="en-US" dirty="0"/>
              <a:t>but what a comprehensive and complete this resume is! Prepare a </a:t>
            </a:r>
            <a:r>
              <a:rPr lang="en-US" dirty="0" smtClean="0"/>
              <a:t>short  summary </a:t>
            </a:r>
            <a:r>
              <a:rPr lang="en-US" dirty="0"/>
              <a:t>according to the example (it should be no longer than five to eight lines</a:t>
            </a:r>
            <a:r>
              <a:rPr lang="en-US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72221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>
                <a:latin typeface="Brush Script MT" pitchFamily="66" charset="0"/>
              </a:rPr>
              <a:t>EXAMPLE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900000">
            <a:off x="3426208" y="428745"/>
            <a:ext cx="4994853" cy="6578062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n-US" i="1" dirty="0"/>
              <a:t>A woman married to a scientist in Hong Kong falls in love with an </a:t>
            </a:r>
            <a:r>
              <a:rPr lang="en-US" i="1" dirty="0" smtClean="0"/>
              <a:t>attractive philanderer</a:t>
            </a:r>
            <a:r>
              <a:rPr lang="en-US" i="1" dirty="0"/>
              <a:t>. When her husband discovers the affair he insists on her </a:t>
            </a:r>
            <a:r>
              <a:rPr lang="en-US" i="1" dirty="0" smtClean="0"/>
              <a:t>accompanying him </a:t>
            </a:r>
            <a:r>
              <a:rPr lang="en-US" i="1" dirty="0"/>
              <a:t>upon a dangerous mission to an area of the colony infested by cholera, and </a:t>
            </a:r>
            <a:r>
              <a:rPr lang="en-US" i="1" dirty="0" smtClean="0"/>
              <a:t>on that </a:t>
            </a:r>
            <a:r>
              <a:rPr lang="en-US" i="1" dirty="0"/>
              <a:t>harsh pilgrimage of retribution she learns the difference between illusion </a:t>
            </a:r>
            <a:r>
              <a:rPr lang="en-US" i="1" dirty="0" smtClean="0"/>
              <a:t>and reality</a:t>
            </a:r>
            <a:r>
              <a:rPr lang="en-US" i="1" dirty="0"/>
              <a:t>. In this powerful novel Somerset Maugham depicts once more the </a:t>
            </a:r>
            <a:r>
              <a:rPr lang="en-US" i="1" dirty="0" smtClean="0"/>
              <a:t>dilemmas and </a:t>
            </a:r>
            <a:r>
              <a:rPr lang="en-US" i="1" dirty="0"/>
              <a:t>predicaments of men and women who confuse love with passion.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47313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i="1" dirty="0">
                <a:solidFill>
                  <a:prstClr val="white"/>
                </a:solidFill>
                <a:latin typeface="Brush Script MT" pitchFamily="66" charset="0"/>
              </a:rPr>
              <a:t>TASK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i="1" dirty="0" smtClean="0"/>
              <a:t>Give a Sketch of  your </a:t>
            </a:r>
            <a:r>
              <a:rPr lang="en-US" sz="4000" i="1" dirty="0" err="1" smtClean="0"/>
              <a:t>Favourite</a:t>
            </a:r>
            <a:r>
              <a:rPr lang="en-US" sz="4000" i="1" dirty="0" smtClean="0"/>
              <a:t> </a:t>
            </a:r>
            <a:r>
              <a:rPr lang="en-US" sz="4000" i="1" dirty="0"/>
              <a:t>Character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3064144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</TotalTime>
  <Words>415</Words>
  <Application>Microsoft Office PowerPoint</Application>
  <PresentationFormat>Экран (4:3)</PresentationFormat>
  <Paragraphs>59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Kilter</vt:lpstr>
      <vt:lpstr>  Painted Veil by W.S. Maugham</vt:lpstr>
      <vt:lpstr>CHOOSE                                    the Form of  Writing</vt:lpstr>
      <vt:lpstr>SUMMARY</vt:lpstr>
      <vt:lpstr>Word-combinations  to be used</vt:lpstr>
      <vt:lpstr>Writing              a Character sketch </vt:lpstr>
      <vt:lpstr>Character Sketch Plan </vt:lpstr>
      <vt:lpstr>TASK</vt:lpstr>
      <vt:lpstr>EXAMPLE</vt:lpstr>
      <vt:lpstr>TASK</vt:lpstr>
      <vt:lpstr>Now get writing!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DNA7 X86</cp:lastModifiedBy>
  <cp:revision>13</cp:revision>
  <dcterms:created xsi:type="dcterms:W3CDTF">2012-12-14T18:29:45Z</dcterms:created>
  <dcterms:modified xsi:type="dcterms:W3CDTF">2012-12-16T17:34:07Z</dcterms:modified>
</cp:coreProperties>
</file>