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1" r:id="rId2"/>
    <p:sldId id="260" r:id="rId3"/>
    <p:sldId id="274" r:id="rId4"/>
    <p:sldId id="286" r:id="rId5"/>
    <p:sldId id="283" r:id="rId6"/>
    <p:sldId id="284" r:id="rId7"/>
    <p:sldId id="282" r:id="rId8"/>
    <p:sldId id="287" r:id="rId9"/>
    <p:sldId id="262" r:id="rId10"/>
    <p:sldId id="263" r:id="rId11"/>
    <p:sldId id="264" r:id="rId12"/>
    <p:sldId id="277" r:id="rId13"/>
    <p:sldId id="281" r:id="rId14"/>
    <p:sldId id="257" r:id="rId15"/>
    <p:sldId id="28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F0D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870" autoAdjust="0"/>
  </p:normalViewPr>
  <p:slideViewPr>
    <p:cSldViewPr>
      <p:cViewPr>
        <p:scale>
          <a:sx n="80" d="100"/>
          <a:sy n="80" d="100"/>
        </p:scale>
        <p:origin x="-222" y="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A29070-FF4B-4DD3-A8A6-171339D8F6C0}" type="datetimeFigureOut">
              <a:rPr lang="ru-RU" smtClean="0"/>
              <a:pPr/>
              <a:t>28.06.2011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45A1C-4E66-472D-A285-92D17DAEFF9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539C466-C43A-4960-9B14-3E16CF245AD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5A1C-4E66-472D-A285-92D17DAEFF94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5A1C-4E66-472D-A285-92D17DAEFF94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5A1C-4E66-472D-A285-92D17DAEFF94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5A1C-4E66-472D-A285-92D17DAEFF94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5A1C-4E66-472D-A285-92D17DAEFF94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BD2E3-896C-41D6-BD61-34BB67FA709E}" type="datetimeFigureOut">
              <a:rPr lang="ru-RU" smtClean="0"/>
              <a:pPr/>
              <a:t>28.06.2011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CE83C-6A6C-48D2-B321-B89B69843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BD2E3-896C-41D6-BD61-34BB67FA709E}" type="datetimeFigureOut">
              <a:rPr lang="ru-RU" smtClean="0"/>
              <a:pPr/>
              <a:t>28.06.2011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CE83C-6A6C-48D2-B321-B89B69843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BD2E3-896C-41D6-BD61-34BB67FA709E}" type="datetimeFigureOut">
              <a:rPr lang="ru-RU" smtClean="0"/>
              <a:pPr/>
              <a:t>28.06.2011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CE83C-6A6C-48D2-B321-B89B69843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BD2E3-896C-41D6-BD61-34BB67FA709E}" type="datetimeFigureOut">
              <a:rPr lang="ru-RU" smtClean="0"/>
              <a:pPr/>
              <a:t>28.06.2011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CE83C-6A6C-48D2-B321-B89B69843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BD2E3-896C-41D6-BD61-34BB67FA709E}" type="datetimeFigureOut">
              <a:rPr lang="ru-RU" smtClean="0"/>
              <a:pPr/>
              <a:t>28.06.2011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CE83C-6A6C-48D2-B321-B89B69843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BD2E3-896C-41D6-BD61-34BB67FA709E}" type="datetimeFigureOut">
              <a:rPr lang="ru-RU" smtClean="0"/>
              <a:pPr/>
              <a:t>28.06.2011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CE83C-6A6C-48D2-B321-B89B69843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BD2E3-896C-41D6-BD61-34BB67FA709E}" type="datetimeFigureOut">
              <a:rPr lang="ru-RU" smtClean="0"/>
              <a:pPr/>
              <a:t>28.06.2011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CE83C-6A6C-48D2-B321-B89B69843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BD2E3-896C-41D6-BD61-34BB67FA709E}" type="datetimeFigureOut">
              <a:rPr lang="ru-RU" smtClean="0"/>
              <a:pPr/>
              <a:t>28.06.2011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CE83C-6A6C-48D2-B321-B89B69843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BD2E3-896C-41D6-BD61-34BB67FA709E}" type="datetimeFigureOut">
              <a:rPr lang="ru-RU" smtClean="0"/>
              <a:pPr/>
              <a:t>28.06.2011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CE83C-6A6C-48D2-B321-B89B69843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BD2E3-896C-41D6-BD61-34BB67FA709E}" type="datetimeFigureOut">
              <a:rPr lang="ru-RU" smtClean="0"/>
              <a:pPr/>
              <a:t>28.06.2011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CE83C-6A6C-48D2-B321-B89B69843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BD2E3-896C-41D6-BD61-34BB67FA709E}" type="datetimeFigureOut">
              <a:rPr lang="ru-RU" smtClean="0"/>
              <a:pPr/>
              <a:t>28.06.2011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CE83C-6A6C-48D2-B321-B89B69843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alphaModFix amt="70000"/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BD2E3-896C-41D6-BD61-34BB67FA709E}" type="datetimeFigureOut">
              <a:rPr lang="ru-RU" smtClean="0"/>
              <a:pPr/>
              <a:t>28.06.2011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2CE83C-6A6C-48D2-B321-B89B69843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1.xml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4.xml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tihi.ru/pics/2010/07/24/5452.jpg" TargetMode="External"/><Relationship Id="rId13" Type="http://schemas.openxmlformats.org/officeDocument/2006/relationships/hyperlink" Target="http://www.babedra.ru/kartinki/babedra2/thumbs/zveri130.jpg" TargetMode="External"/><Relationship Id="rId18" Type="http://schemas.openxmlformats.org/officeDocument/2006/relationships/hyperlink" Target="http://newhits.ru/images/s10.gif" TargetMode="External"/><Relationship Id="rId3" Type="http://schemas.openxmlformats.org/officeDocument/2006/relationships/hyperlink" Target="http://s016.radikal.ru/i335/1102/67/46d438f47103.png" TargetMode="External"/><Relationship Id="rId21" Type="http://schemas.openxmlformats.org/officeDocument/2006/relationships/hyperlink" Target="http://images04.olx.ru/ui/8/26/05/1282420009_115022105_3--8937-526-56-66---1282420009.jpg" TargetMode="External"/><Relationship Id="rId7" Type="http://schemas.openxmlformats.org/officeDocument/2006/relationships/hyperlink" Target="http://im4-tub.yandex.net/i?id=127208969-05-72" TargetMode="External"/><Relationship Id="rId12" Type="http://schemas.openxmlformats.org/officeDocument/2006/relationships/hyperlink" Target="http://900igr.net/Detskie_prezentatsii/biologiya/Lesnye.files/slide0003_image002.jpg" TargetMode="External"/><Relationship Id="rId17" Type="http://schemas.openxmlformats.org/officeDocument/2006/relationships/hyperlink" Target="http://www.stihi.ru/pics/2009/05/27/1277.jpg" TargetMode="External"/><Relationship Id="rId2" Type="http://schemas.openxmlformats.org/officeDocument/2006/relationships/image" Target="../media/image34.jpeg"/><Relationship Id="rId16" Type="http://schemas.openxmlformats.org/officeDocument/2006/relationships/hyperlink" Target="http://papa-vlad.narod.ru/Detskie_prezentatsii/biologiya/Zajtsy_i_gryzuny.files/slide0003_image003.jpg" TargetMode="External"/><Relationship Id="rId20" Type="http://schemas.openxmlformats.org/officeDocument/2006/relationships/hyperlink" Target="http://www.vashsad.ua/i/gallery/wallpapers/27/1280_960/X7ys7EjP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ydman.com.ua/wp-content/uploads/2009/10/797649ce0634.jpg" TargetMode="External"/><Relationship Id="rId11" Type="http://schemas.openxmlformats.org/officeDocument/2006/relationships/hyperlink" Target="http://900igr.net/Detskie_prezentatsii/biologiya/Lesnye.files/slide0009_image008.jpg" TargetMode="External"/><Relationship Id="rId5" Type="http://schemas.openxmlformats.org/officeDocument/2006/relationships/hyperlink" Target="http://papa-vlad.ru/Detskie_prezentatsii/biologiya/Domashnie_5.files/slide0014_image021.jpg" TargetMode="External"/><Relationship Id="rId15" Type="http://schemas.openxmlformats.org/officeDocument/2006/relationships/hyperlink" Target="http://r18.imgfast.net/users/1813/22/43/60/album/12424210.jpg" TargetMode="External"/><Relationship Id="rId10" Type="http://schemas.openxmlformats.org/officeDocument/2006/relationships/hyperlink" Target="http://aitalina.ucoz.ru/load/kartinki_domashnikh_zhivotnykh/1-1-0-21" TargetMode="External"/><Relationship Id="rId19" Type="http://schemas.openxmlformats.org/officeDocument/2006/relationships/hyperlink" Target="http://newhits.ru/images/s1.gif" TargetMode="External"/><Relationship Id="rId4" Type="http://schemas.openxmlformats.org/officeDocument/2006/relationships/hyperlink" Target="http://www.otoys.ru/picturesNew/bomik/b_911_1.jpg" TargetMode="External"/><Relationship Id="rId9" Type="http://schemas.openxmlformats.org/officeDocument/2006/relationships/hyperlink" Target="http://900igr.net/datai/o-zhivotnykh/Kto-chto-daet.files/0022-047-Utka-i-gus.jpg" TargetMode="External"/><Relationship Id="rId14" Type="http://schemas.openxmlformats.org/officeDocument/2006/relationships/hyperlink" Target="http://www.fotozveri.ru/ejik/24562.jpg" TargetMode="External"/><Relationship Id="rId22" Type="http://schemas.openxmlformats.org/officeDocument/2006/relationships/hyperlink" Target="http://www.hickerphoto.com/data/media/40/horse-portrait_42859.jpg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stat8.blog.ru/lr/0a0151148381bcbee30c2092c5b337bc" TargetMode="External"/><Relationship Id="rId13" Type="http://schemas.openxmlformats.org/officeDocument/2006/relationships/hyperlink" Target="http://www.doghause.com/sounds.asp" TargetMode="External"/><Relationship Id="rId3" Type="http://schemas.openxmlformats.org/officeDocument/2006/relationships/hyperlink" Target="http://www.infoturism.md/images/countries/b5de5b55533a72bc9d6c6597c7de21f3.jpg" TargetMode="External"/><Relationship Id="rId7" Type="http://schemas.openxmlformats.org/officeDocument/2006/relationships/hyperlink" Target="http://www.guyhepner.com/images/get/full/1950/jill-greenberg-monkeys-welcome-to-your-fascis.jpg" TargetMode="External"/><Relationship Id="rId12" Type="http://schemas.openxmlformats.org/officeDocument/2006/relationships/hyperlink" Target="http://s016.radikal.ru/i335/1102/67/46d438f47103.png" TargetMode="Externa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abedra.ru/kartinki/babedra2/zveri159.jpg" TargetMode="External"/><Relationship Id="rId11" Type="http://schemas.openxmlformats.org/officeDocument/2006/relationships/hyperlink" Target="http://newhits.ru/images/s1.gif" TargetMode="External"/><Relationship Id="rId5" Type="http://schemas.openxmlformats.org/officeDocument/2006/relationships/hyperlink" Target="http://www.babedra.ru/kartinki/babedra2/zveri158.jpg" TargetMode="External"/><Relationship Id="rId15" Type="http://schemas.openxmlformats.org/officeDocument/2006/relationships/hyperlink" Target="http://yandex.ru/yandsearch?text=giraffe&amp;lr=48" TargetMode="External"/><Relationship Id="rId10" Type="http://schemas.openxmlformats.org/officeDocument/2006/relationships/hyperlink" Target="http://newhits.ru/images/s10.gif" TargetMode="External"/><Relationship Id="rId4" Type="http://schemas.openxmlformats.org/officeDocument/2006/relationships/hyperlink" Target="http://upload.wikimedia.org/wikipedia/commons/e/e3/Plains_Zebra_Equus_quagga.jpg" TargetMode="External"/><Relationship Id="rId9" Type="http://schemas.openxmlformats.org/officeDocument/2006/relationships/hyperlink" Target="http://www.dettvorchestvo.ru/products_pictures/ppwp4.jpg" TargetMode="External"/><Relationship Id="rId14" Type="http://schemas.openxmlformats.org/officeDocument/2006/relationships/hyperlink" Target="http://en.wikipedia.org/wiki/Zebra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4.xml"/><Relationship Id="rId4" Type="http://schemas.openxmlformats.org/officeDocument/2006/relationships/image" Target="../media/image16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4.xml"/><Relationship Id="rId4" Type="http://schemas.openxmlformats.org/officeDocument/2006/relationships/image" Target="../media/image17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13" Type="http://schemas.openxmlformats.org/officeDocument/2006/relationships/image" Target="../media/image20.png"/><Relationship Id="rId18" Type="http://schemas.openxmlformats.org/officeDocument/2006/relationships/image" Target="../media/image7.jpeg"/><Relationship Id="rId3" Type="http://schemas.openxmlformats.org/officeDocument/2006/relationships/audio" Target="../media/audio2.wav"/><Relationship Id="rId21" Type="http://schemas.openxmlformats.org/officeDocument/2006/relationships/image" Target="../media/image25.jpeg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19.png"/><Relationship Id="rId17" Type="http://schemas.openxmlformats.org/officeDocument/2006/relationships/image" Target="../media/image4.jpeg"/><Relationship Id="rId2" Type="http://schemas.openxmlformats.org/officeDocument/2006/relationships/audio" Target="../media/audio1.wav"/><Relationship Id="rId16" Type="http://schemas.openxmlformats.org/officeDocument/2006/relationships/image" Target="../media/image23.jpeg"/><Relationship Id="rId20" Type="http://schemas.openxmlformats.org/officeDocument/2006/relationships/image" Target="../media/image24.jpeg"/><Relationship Id="rId1" Type="http://schemas.openxmlformats.org/officeDocument/2006/relationships/audio" Target="file:///C:\Documents%20and%20Settings\Admin\&#1056;&#1072;&#1073;&#1086;&#1095;&#1080;&#1081;%20&#1089;&#1090;&#1086;&#1083;\&#1082;%20&#1082;&#1086;&#1085;&#1082;&#1091;&#1088;&#1089;&#1091;%20&#1096;&#1082;&#1086;&#1083;&#1100;&#1085;&#1099;&#1081;%20&#1079;&#1072;&#1076;&#1072;&#1095;&#1085;&#1080;&#1082;\&#1078;&#1080;&#1074;&#1086;&#1090;&#1085;&#1099;&#1077;\cow.mp3" TargetMode="External"/><Relationship Id="rId6" Type="http://schemas.openxmlformats.org/officeDocument/2006/relationships/audio" Target="file:///C:\Documents%20and%20Settings\Admin\&#1056;&#1072;&#1073;&#1086;&#1095;&#1080;&#1081;%20&#1089;&#1090;&#1086;&#1083;\&#1082;%20&#1082;&#1086;&#1085;&#1082;&#1091;&#1088;&#1089;&#1091;%20&#1096;&#1082;&#1086;&#1083;&#1100;&#1085;&#1099;&#1081;%20&#1079;&#1072;&#1076;&#1072;&#1095;&#1085;&#1080;&#1082;\&#1078;&#1080;&#1074;&#1086;&#1090;&#1085;&#1099;&#1077;\Pig.wav" TargetMode="External"/><Relationship Id="rId11" Type="http://schemas.openxmlformats.org/officeDocument/2006/relationships/image" Target="../media/image18.png"/><Relationship Id="rId5" Type="http://schemas.openxmlformats.org/officeDocument/2006/relationships/audio" Target="../media/audio4.wav"/><Relationship Id="rId15" Type="http://schemas.openxmlformats.org/officeDocument/2006/relationships/image" Target="../media/image22.png"/><Relationship Id="rId10" Type="http://schemas.openxmlformats.org/officeDocument/2006/relationships/slide" Target="slide8.xml"/><Relationship Id="rId19" Type="http://schemas.openxmlformats.org/officeDocument/2006/relationships/image" Target="../media/image9.jpeg"/><Relationship Id="rId4" Type="http://schemas.openxmlformats.org/officeDocument/2006/relationships/audio" Target="../media/audio3.wav"/><Relationship Id="rId9" Type="http://schemas.openxmlformats.org/officeDocument/2006/relationships/image" Target="../media/image3.jpeg"/><Relationship Id="rId1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0.xml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214546" y="214290"/>
            <a:ext cx="4572000" cy="156966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Интерактивное пособие</a:t>
            </a:r>
          </a:p>
          <a:p>
            <a:pPr algn="ctr"/>
            <a:r>
              <a:rPr lang="en-US" sz="3200" b="1" dirty="0" smtClean="0">
                <a:solidFill>
                  <a:schemeClr val="accent3">
                    <a:lumMod val="50000"/>
                  </a:schemeClr>
                </a:solidFill>
              </a:rPr>
              <a:t>What do you know about animals?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43174" y="4857760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Грязнова Валентина Сергеевна,</a:t>
            </a:r>
          </a:p>
          <a:p>
            <a:pPr algn="ctr"/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учитель английского языка МОУ «Лицей №1»</a:t>
            </a:r>
          </a:p>
          <a:p>
            <a:pPr algn="ctr"/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п.Тюльган Оренбургской области,</a:t>
            </a:r>
            <a:endParaRPr lang="en-US" sz="16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 высшая категория</a:t>
            </a:r>
            <a:endParaRPr lang="ru-RU" sz="1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" name="Picture 3" descr="C:\Documents and Settings\Admin\Рабочий стол\для вебквеста\домашние животные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571736" y="1714488"/>
            <a:ext cx="4286280" cy="3143272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alphaModFix amt="9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Name   these  animals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Picture 3" descr="C:\Documents and Settings\Admin\Рабочий стол\для вебквеста\обезьянки.jpg"/>
          <p:cNvPicPr>
            <a:picLocks noChangeAspect="1" noChangeArrowheads="1"/>
          </p:cNvPicPr>
          <p:nvPr/>
        </p:nvPicPr>
        <p:blipFill>
          <a:blip r:embed="rId3" cstate="screen"/>
          <a:stretch>
            <a:fillRect/>
          </a:stretch>
        </p:blipFill>
        <p:spPr bwMode="auto">
          <a:xfrm>
            <a:off x="5974124" y="1643050"/>
            <a:ext cx="2767851" cy="2664751"/>
          </a:xfrm>
          <a:prstGeom prst="roundRect">
            <a:avLst/>
          </a:prstGeom>
          <a:noFill/>
        </p:spPr>
      </p:pic>
      <p:pic>
        <p:nvPicPr>
          <p:cNvPr id="2050" name="Picture 2" descr="C:\Documents and Settings\Admin\Рабочий стол\для вебквеста\слон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3571876"/>
            <a:ext cx="3829612" cy="2643182"/>
          </a:xfrm>
          <a:prstGeom prst="round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42910" y="6215082"/>
            <a:ext cx="500066" cy="42860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715008" y="4429132"/>
            <a:ext cx="500066" cy="42860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357290" y="6215082"/>
            <a:ext cx="17783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an  elephant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29388" y="4429132"/>
            <a:ext cx="14237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a monkey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0" name="Пятиугольник 9">
            <a:hlinkClick r:id="rId5" action="ppaction://hlinksldjump"/>
          </p:cNvPr>
          <p:cNvSpPr/>
          <p:nvPr/>
        </p:nvSpPr>
        <p:spPr>
          <a:xfrm>
            <a:off x="8165592" y="6072206"/>
            <a:ext cx="978408" cy="484632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alphaModFix amt="97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0"/>
            <a:ext cx="4929222" cy="571504"/>
          </a:xfrm>
          <a:ln/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How  long do they live</a:t>
            </a:r>
            <a:r>
              <a:rPr lang="en-US" b="1" dirty="0" smtClean="0">
                <a:solidFill>
                  <a:srgbClr val="FF0000"/>
                </a:solidFill>
              </a:rPr>
              <a:t>?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072330" y="2500306"/>
            <a:ext cx="1785950" cy="914400"/>
          </a:xfrm>
          <a:prstGeom prst="rect">
            <a:avLst/>
          </a:prstGeom>
          <a:ln/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</a:rPr>
              <a:t>Monkeys  live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57554" y="5214950"/>
            <a:ext cx="500066" cy="500066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hlinkClick r:id="rId3" action="ppaction://hlinksldjump"/>
              </a:rPr>
              <a:t>70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357554" y="4357694"/>
            <a:ext cx="500066" cy="500066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hlinkClick r:id="rId4" action="ppaction://hlinksldjump"/>
              </a:rPr>
              <a:t>35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>
            <a:hlinkClick r:id="" action="ppaction://noaction"/>
          </p:cNvPr>
          <p:cNvSpPr/>
          <p:nvPr/>
        </p:nvSpPr>
        <p:spPr>
          <a:xfrm>
            <a:off x="3357554" y="3571876"/>
            <a:ext cx="500066" cy="500066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hlinkClick r:id="rId4" action="ppaction://hlinksldjump"/>
              </a:rPr>
              <a:t>55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2500306"/>
            <a:ext cx="1714512" cy="91440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  Tigers  live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14942" y="2500306"/>
            <a:ext cx="1714512" cy="91440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Lions  live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5786" y="3571876"/>
            <a:ext cx="500066" cy="500066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hlinkClick r:id="rId3" action="ppaction://hlinksldjump"/>
              </a:rPr>
              <a:t>15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85786" y="4357694"/>
            <a:ext cx="500066" cy="500066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hlinkClick r:id="rId4" action="ppaction://hlinksldjump"/>
              </a:rPr>
              <a:t>25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85786" y="5072074"/>
            <a:ext cx="500066" cy="500066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  <a:hlinkClick r:id="rId4" action="ppaction://hlinksldjump"/>
              </a:rPr>
              <a:t>40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929322" y="3643314"/>
            <a:ext cx="500066" cy="500066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  <a:hlinkClick r:id="rId4" action="ppaction://hlinksldjump"/>
              </a:rPr>
              <a:t>57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929322" y="4429132"/>
            <a:ext cx="500066" cy="500066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  <a:hlinkClick r:id="rId3" action="ppaction://hlinksldjump"/>
              </a:rPr>
              <a:t>14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929322" y="5286388"/>
            <a:ext cx="500066" cy="500066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  <a:hlinkClick r:id="rId4" action="ppaction://hlinksldjump"/>
              </a:rPr>
              <a:t>25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357422" y="2500306"/>
            <a:ext cx="2214578" cy="91440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  Elephants live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6" name="Прямоугольник 15">
            <a:hlinkClick r:id="rId5" action="ppaction://hlinksldjump"/>
          </p:cNvPr>
          <p:cNvSpPr/>
          <p:nvPr/>
        </p:nvSpPr>
        <p:spPr>
          <a:xfrm>
            <a:off x="7786710" y="3571876"/>
            <a:ext cx="500066" cy="500066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  <a:hlinkClick r:id="rId4" action="ppaction://hlinksldjump"/>
              </a:rPr>
              <a:t>25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786710" y="4357694"/>
            <a:ext cx="500066" cy="500066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  <a:hlinkClick r:id="rId4" action="ppaction://hlinksldjump"/>
              </a:rPr>
              <a:t>30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858148" y="5286388"/>
            <a:ext cx="500066" cy="500066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  <a:hlinkClick r:id="rId3" action="ppaction://hlinksldjump"/>
              </a:rPr>
              <a:t>40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20" name="Пятиугольник 19">
            <a:hlinkClick r:id="rId6" action="ppaction://hlinksldjump"/>
          </p:cNvPr>
          <p:cNvSpPr/>
          <p:nvPr/>
        </p:nvSpPr>
        <p:spPr>
          <a:xfrm>
            <a:off x="8165592" y="6143644"/>
            <a:ext cx="978408" cy="484632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5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" presetID="9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68" y="3857628"/>
            <a:ext cx="2786082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OK!</a:t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Well done!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0" name="Управляющая кнопка: домой 19">
            <a:hlinkClick r:id="rId3" action="ppaction://hlinksldjump" highlightClick="1"/>
          </p:cNvPr>
          <p:cNvSpPr/>
          <p:nvPr/>
        </p:nvSpPr>
        <p:spPr>
          <a:xfrm>
            <a:off x="7786710" y="5786454"/>
            <a:ext cx="1042416" cy="756664"/>
          </a:xfrm>
          <a:prstGeom prst="actionButtonHom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3" descr="D:\Мои рисунки\школа\смайлики\934367234.gif"/>
          <p:cNvPicPr>
            <a:picLocks noChangeAspect="1" noChangeArrowheads="1" noCrop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571736" y="285728"/>
            <a:ext cx="4035437" cy="353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Управляющая кнопка: домой 19">
            <a:hlinkClick r:id="rId3" action="ppaction://hlinksldjump" highlightClick="1"/>
          </p:cNvPr>
          <p:cNvSpPr/>
          <p:nvPr/>
        </p:nvSpPr>
        <p:spPr>
          <a:xfrm>
            <a:off x="7786710" y="5786454"/>
            <a:ext cx="1042416" cy="756664"/>
          </a:xfrm>
          <a:prstGeom prst="actionButtonHom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 descr="D:\Мои рисунки\школа\смайлики\36_2_18.gif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3214678" y="214290"/>
            <a:ext cx="3071834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571736" y="3643314"/>
            <a:ext cx="457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</a:rPr>
              <a:t>Oh, no!</a:t>
            </a:r>
            <a:br>
              <a:rPr lang="en-US" sz="4400" b="1" dirty="0" smtClean="0">
                <a:solidFill>
                  <a:srgbClr val="FF0000"/>
                </a:solidFill>
              </a:rPr>
            </a:br>
            <a:r>
              <a:rPr lang="en-US" sz="4400" b="1" dirty="0" smtClean="0">
                <a:solidFill>
                  <a:srgbClr val="FF0000"/>
                </a:solidFill>
              </a:rPr>
              <a:t>It’s a pity!</a:t>
            </a:r>
            <a:endParaRPr lang="ru-RU" sz="4400" dirty="0"/>
          </a:p>
        </p:txBody>
      </p:sp>
      <p:pic>
        <p:nvPicPr>
          <p:cNvPr id="6" name="Picture 2" descr="D:\Мои рисунки\школа\смайлики\36_2_18.gif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367078" y="366690"/>
            <a:ext cx="3071834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0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Информационные ресурсы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6038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AutoNum type="arabicPeriod"/>
            </a:pPr>
            <a:r>
              <a:rPr lang="ru-RU" sz="1200" dirty="0" smtClean="0">
                <a:hlinkClick r:id="rId3"/>
              </a:rPr>
              <a:t>http://s016.radikal.ru/i335/1102/67/46d438f47103.png</a:t>
            </a:r>
            <a:r>
              <a:rPr lang="ru-RU" sz="1200" dirty="0" smtClean="0"/>
              <a:t> - 1 слайд рамка с животными</a:t>
            </a:r>
          </a:p>
          <a:p>
            <a:pPr>
              <a:buFont typeface="Arial" pitchFamily="34" charset="0"/>
              <a:buAutoNum type="arabicPeriod"/>
            </a:pPr>
            <a:r>
              <a:rPr lang="ru-RU" sz="1200" u="sng" dirty="0" smtClean="0">
                <a:hlinkClick r:id="rId4"/>
              </a:rPr>
              <a:t>http://www.otoys.ru/picturesNew/bomik/b_911_1.jpg</a:t>
            </a:r>
            <a:r>
              <a:rPr lang="ru-RU" sz="1200" dirty="0" smtClean="0"/>
              <a:t>  - 1 слайд домашние животные</a:t>
            </a:r>
          </a:p>
          <a:p>
            <a:pPr>
              <a:buFont typeface="Arial" pitchFamily="34" charset="0"/>
              <a:buAutoNum type="arabicPeriod"/>
            </a:pPr>
            <a:r>
              <a:rPr lang="en-US" sz="1200" dirty="0" smtClean="0">
                <a:hlinkClick r:id="rId5"/>
              </a:rPr>
              <a:t>http://papa-vlad.ru/Detskie_prezentatsii/biologiya/Domashnie_5.files/slide0014_image021.jpg</a:t>
            </a:r>
            <a:r>
              <a:rPr lang="en-US" sz="1200" dirty="0" smtClean="0"/>
              <a:t> - </a:t>
            </a:r>
            <a:r>
              <a:rPr lang="ru-RU" sz="1200" dirty="0" smtClean="0"/>
              <a:t> 2 слайд курица</a:t>
            </a:r>
            <a:endParaRPr lang="en-US" sz="1200" dirty="0" smtClean="0"/>
          </a:p>
          <a:p>
            <a:pPr>
              <a:buFont typeface="Arial" pitchFamily="34" charset="0"/>
              <a:buAutoNum type="arabicPeriod"/>
            </a:pPr>
            <a:r>
              <a:rPr lang="en-US" sz="1200" dirty="0" smtClean="0">
                <a:hlinkClick r:id="rId6"/>
              </a:rPr>
              <a:t>http://bydman.com.ua/wp-content/uploads/2009/10/797649ce0634.jpg</a:t>
            </a:r>
            <a:r>
              <a:rPr lang="en-US" sz="1200" dirty="0" smtClean="0"/>
              <a:t> - </a:t>
            </a:r>
            <a:r>
              <a:rPr lang="ru-RU" sz="1200" dirty="0" smtClean="0"/>
              <a:t>2 слайд цыплёнок</a:t>
            </a:r>
            <a:endParaRPr lang="en-US" sz="1200" dirty="0" smtClean="0"/>
          </a:p>
          <a:p>
            <a:pPr>
              <a:buFont typeface="Arial" pitchFamily="34" charset="0"/>
              <a:buAutoNum type="arabicPeriod"/>
            </a:pPr>
            <a:r>
              <a:rPr lang="en-US" sz="1200" dirty="0" smtClean="0">
                <a:hlinkClick r:id="rId7"/>
              </a:rPr>
              <a:t>://im4-tub.yandex.net/</a:t>
            </a:r>
            <a:r>
              <a:rPr lang="en-US" sz="1200" dirty="0" err="1" smtClean="0">
                <a:hlinkClick r:id="rId7"/>
              </a:rPr>
              <a:t>i?id</a:t>
            </a:r>
            <a:r>
              <a:rPr lang="en-US" sz="1200" dirty="0" smtClean="0">
                <a:hlinkClick r:id="rId7"/>
              </a:rPr>
              <a:t>=127208969-05-72</a:t>
            </a:r>
            <a:r>
              <a:rPr lang="ru-RU" sz="1200" dirty="0" smtClean="0"/>
              <a:t> –2 слайд  корова</a:t>
            </a:r>
          </a:p>
          <a:p>
            <a:pPr>
              <a:buFont typeface="Arial" pitchFamily="34" charset="0"/>
              <a:buAutoNum type="arabicPeriod"/>
            </a:pPr>
            <a:r>
              <a:rPr lang="en-US" sz="1200" dirty="0" smtClean="0">
                <a:hlinkClick r:id="rId8"/>
              </a:rPr>
              <a:t>http://www.stihi.ru/pics/2010/07/24/5452.jpg</a:t>
            </a:r>
            <a:r>
              <a:rPr lang="en-US" sz="1200" dirty="0" smtClean="0"/>
              <a:t> - </a:t>
            </a:r>
            <a:r>
              <a:rPr lang="ru-RU" sz="1200" dirty="0" smtClean="0"/>
              <a:t>2 слайд утка</a:t>
            </a:r>
            <a:endParaRPr lang="en-US" sz="1200" dirty="0" smtClean="0"/>
          </a:p>
          <a:p>
            <a:pPr>
              <a:buFont typeface="Arial" pitchFamily="34" charset="0"/>
              <a:buAutoNum type="arabicPeriod"/>
            </a:pPr>
            <a:r>
              <a:rPr lang="en-US" sz="1200" dirty="0" smtClean="0">
                <a:hlinkClick r:id="rId9"/>
              </a:rPr>
              <a:t>http://900igr.net/datai/o-zhivotnykh/Kto-chto-daet.files/0022-047-Utka-i-gus.jpg</a:t>
            </a:r>
            <a:r>
              <a:rPr lang="en-US" sz="1200" dirty="0" smtClean="0"/>
              <a:t> - </a:t>
            </a:r>
            <a:r>
              <a:rPr lang="ru-RU" sz="1200" dirty="0" smtClean="0"/>
              <a:t>2 слайд гусь</a:t>
            </a:r>
            <a:endParaRPr lang="en-US" sz="1200" dirty="0" smtClean="0"/>
          </a:p>
          <a:p>
            <a:pPr>
              <a:buFont typeface="Arial" pitchFamily="34" charset="0"/>
              <a:buAutoNum type="arabicPeriod"/>
            </a:pPr>
            <a:r>
              <a:rPr lang="en-US" sz="1200" dirty="0" smtClean="0">
                <a:hlinkClick r:id="rId10"/>
              </a:rPr>
              <a:t>http://aitalina.ucoz.ru/load/kartinki_domashnikh_zhivotnykh/1-1-0-21</a:t>
            </a:r>
            <a:r>
              <a:rPr lang="en-US" sz="1200" dirty="0" smtClean="0"/>
              <a:t> - </a:t>
            </a:r>
            <a:r>
              <a:rPr lang="ru-RU" sz="1200" dirty="0" smtClean="0"/>
              <a:t>2 слайд поросенок</a:t>
            </a:r>
          </a:p>
          <a:p>
            <a:pPr>
              <a:buFont typeface="Arial" pitchFamily="34" charset="0"/>
              <a:buAutoNum type="arabicPeriod"/>
            </a:pPr>
            <a:r>
              <a:rPr lang="en-US" sz="1200" dirty="0" smtClean="0">
                <a:hlinkClick r:id="rId11"/>
              </a:rPr>
              <a:t>http://900igr.net/Detskie_prezentatsii/biologiya/Lesnye.files/slide0009_image008.jpg</a:t>
            </a:r>
            <a:r>
              <a:rPr lang="en-US" sz="1200" dirty="0" smtClean="0"/>
              <a:t> - </a:t>
            </a:r>
            <a:r>
              <a:rPr lang="ru-RU" sz="1200" dirty="0" smtClean="0"/>
              <a:t> 3 слайд медведь </a:t>
            </a:r>
            <a:endParaRPr lang="en-US" sz="1200" dirty="0" smtClean="0"/>
          </a:p>
          <a:p>
            <a:pPr>
              <a:buFont typeface="Arial" pitchFamily="34" charset="0"/>
              <a:buAutoNum type="arabicPeriod"/>
            </a:pPr>
            <a:r>
              <a:rPr lang="en-US" sz="1200" dirty="0" smtClean="0">
                <a:hlinkClick r:id="rId12"/>
              </a:rPr>
              <a:t>http://900igr.net/Detskie_prezentatsii/biologiya/Lesnye.files/slide0003_image002.jpg</a:t>
            </a:r>
            <a:r>
              <a:rPr lang="en-US" sz="1200" dirty="0" smtClean="0"/>
              <a:t> - </a:t>
            </a:r>
            <a:r>
              <a:rPr lang="ru-RU" sz="1200" dirty="0" smtClean="0"/>
              <a:t>3 слайд лиса</a:t>
            </a:r>
          </a:p>
          <a:p>
            <a:pPr>
              <a:buFont typeface="Arial" pitchFamily="34" charset="0"/>
              <a:buAutoNum type="arabicPeriod"/>
            </a:pPr>
            <a:r>
              <a:rPr lang="en-US" sz="1200" dirty="0" smtClean="0">
                <a:hlinkClick r:id="rId13"/>
              </a:rPr>
              <a:t>http://www.babedra.ru/kartinki/babedra2/thumbs/zveri130.jpg</a:t>
            </a:r>
            <a:r>
              <a:rPr lang="ru-RU" sz="1200" dirty="0" smtClean="0"/>
              <a:t> - 3 слайд  волк</a:t>
            </a:r>
          </a:p>
          <a:p>
            <a:pPr>
              <a:buFont typeface="Arial" pitchFamily="34" charset="0"/>
              <a:buAutoNum type="arabicPeriod"/>
            </a:pPr>
            <a:r>
              <a:rPr lang="en-US" sz="1200" dirty="0" smtClean="0">
                <a:hlinkClick r:id="rId14"/>
              </a:rPr>
              <a:t>http://www.fotozveri.ru/ejik/24562.jpg</a:t>
            </a:r>
            <a:r>
              <a:rPr lang="en-US" sz="1200" dirty="0" smtClean="0"/>
              <a:t> - </a:t>
            </a:r>
            <a:r>
              <a:rPr lang="ru-RU" sz="1200" dirty="0" smtClean="0"/>
              <a:t>3 слайд ёжик</a:t>
            </a:r>
            <a:endParaRPr lang="en-US" sz="1200" dirty="0" smtClean="0"/>
          </a:p>
          <a:p>
            <a:pPr>
              <a:buFont typeface="Arial" pitchFamily="34" charset="0"/>
              <a:buAutoNum type="arabicPeriod"/>
            </a:pPr>
            <a:r>
              <a:rPr lang="en-US" sz="1200" dirty="0" smtClean="0">
                <a:hlinkClick r:id="rId15"/>
              </a:rPr>
              <a:t>http://r18.imgfast.net/users/1813/22/43/60/album/12424210.jpg</a:t>
            </a:r>
            <a:r>
              <a:rPr lang="ru-RU" sz="1200" dirty="0" smtClean="0"/>
              <a:t> - 3 слайд лягушка</a:t>
            </a:r>
            <a:endParaRPr lang="en-US" sz="1200" dirty="0" smtClean="0"/>
          </a:p>
          <a:p>
            <a:pPr>
              <a:buFont typeface="Arial" pitchFamily="34" charset="0"/>
              <a:buAutoNum type="arabicPeriod"/>
            </a:pPr>
            <a:r>
              <a:rPr lang="en-US" sz="1200" dirty="0" smtClean="0">
                <a:hlinkClick r:id="rId16"/>
              </a:rPr>
              <a:t>http://papa-vlad.narod.ru/Detskie_prezentatsii/biologiya/Zajtsy_i_gryzuny.files/slide0003_image003.jpg</a:t>
            </a:r>
            <a:r>
              <a:rPr lang="ru-RU" sz="1200" dirty="0" smtClean="0"/>
              <a:t> - 3 слайд заяц</a:t>
            </a:r>
            <a:endParaRPr lang="en-US" sz="1200" dirty="0" smtClean="0"/>
          </a:p>
          <a:p>
            <a:pPr>
              <a:buFont typeface="Arial" pitchFamily="34" charset="0"/>
              <a:buAutoNum type="arabicPeriod"/>
            </a:pPr>
            <a:r>
              <a:rPr lang="en-US" sz="1200" dirty="0" smtClean="0">
                <a:hlinkClick r:id="rId17"/>
              </a:rPr>
              <a:t>http://www.stihi.ru/pics/2009/05/27/1277.jpg</a:t>
            </a:r>
            <a:r>
              <a:rPr lang="ru-RU" sz="1200" dirty="0" smtClean="0"/>
              <a:t> -  3 слайд картинка леса</a:t>
            </a:r>
          </a:p>
          <a:p>
            <a:pPr>
              <a:buFont typeface="Arial" pitchFamily="34" charset="0"/>
              <a:buAutoNum type="arabicPeriod"/>
            </a:pPr>
            <a:r>
              <a:rPr lang="ru-RU" sz="1200" u="sng" dirty="0" smtClean="0">
                <a:hlinkClick r:id="rId4"/>
              </a:rPr>
              <a:t>http://www.otoys.ru/picturesNew/bomik/b_911_1.jpg</a:t>
            </a:r>
            <a:r>
              <a:rPr lang="ru-RU" sz="1200" dirty="0" smtClean="0"/>
              <a:t>  - 4 слайд домашние животные</a:t>
            </a:r>
          </a:p>
          <a:p>
            <a:pPr>
              <a:buAutoNum type="arabicPeriod"/>
            </a:pPr>
            <a:r>
              <a:rPr lang="en-US" sz="1200" dirty="0" smtClean="0">
                <a:latin typeface="Arial" charset="0"/>
                <a:hlinkClick r:id="rId18"/>
              </a:rPr>
              <a:t>newhits.ru/images/s10.gif</a:t>
            </a:r>
            <a:r>
              <a:rPr lang="en-US" sz="1200" dirty="0" smtClean="0">
                <a:latin typeface="Arial" charset="0"/>
              </a:rPr>
              <a:t> -   </a:t>
            </a:r>
            <a:r>
              <a:rPr lang="ru-RU" sz="1200" dirty="0" smtClean="0">
                <a:latin typeface="Arial" charset="0"/>
              </a:rPr>
              <a:t>5 слайд </a:t>
            </a:r>
            <a:r>
              <a:rPr lang="ru-RU" sz="1200" dirty="0" err="1" smtClean="0">
                <a:latin typeface="Arial" charset="0"/>
              </a:rPr>
              <a:t>смайл</a:t>
            </a:r>
            <a:r>
              <a:rPr lang="ru-RU" sz="1200" dirty="0" smtClean="0">
                <a:latin typeface="Arial" charset="0"/>
              </a:rPr>
              <a:t>  </a:t>
            </a:r>
          </a:p>
          <a:p>
            <a:pPr>
              <a:buAutoNum type="arabicPeriod"/>
            </a:pPr>
            <a:r>
              <a:rPr lang="en-US" sz="1200" dirty="0" smtClean="0">
                <a:latin typeface="Arial" charset="0"/>
                <a:hlinkClick r:id="rId19"/>
              </a:rPr>
              <a:t>http://newhits.ru/images/s1.gif</a:t>
            </a:r>
            <a:r>
              <a:rPr lang="ru-RU" sz="1200" dirty="0" smtClean="0">
                <a:latin typeface="Arial" charset="0"/>
              </a:rPr>
              <a:t> -  5 слайд </a:t>
            </a:r>
            <a:r>
              <a:rPr lang="ru-RU" sz="1200" dirty="0" err="1" smtClean="0">
                <a:latin typeface="Arial" charset="0"/>
              </a:rPr>
              <a:t>смайл</a:t>
            </a:r>
            <a:endParaRPr lang="en-US" sz="1200" dirty="0" smtClean="0">
              <a:latin typeface="Arial" charset="0"/>
            </a:endParaRPr>
          </a:p>
          <a:p>
            <a:pPr>
              <a:buFont typeface="Arial" pitchFamily="34" charset="0"/>
              <a:buAutoNum type="arabicPeriod"/>
            </a:pPr>
            <a:r>
              <a:rPr lang="en-US" sz="1200" dirty="0" smtClean="0">
                <a:hlinkClick r:id="rId20"/>
              </a:rPr>
              <a:t>www.vashsad.ua/i/gallery/wallpapers/27/1280_960/X7ys7EjP.jpg</a:t>
            </a:r>
            <a:r>
              <a:rPr lang="en-US" sz="1200" dirty="0" smtClean="0"/>
              <a:t> - </a:t>
            </a:r>
            <a:r>
              <a:rPr lang="ru-RU" sz="1200" dirty="0" smtClean="0"/>
              <a:t> 7 слайд </a:t>
            </a:r>
            <a:r>
              <a:rPr lang="en-US" sz="1200" dirty="0" smtClean="0"/>
              <a:t>c</a:t>
            </a:r>
            <a:r>
              <a:rPr lang="ru-RU" sz="1200" dirty="0" err="1" smtClean="0"/>
              <a:t>обака</a:t>
            </a:r>
            <a:endParaRPr lang="ru-RU" sz="1200" dirty="0" smtClean="0"/>
          </a:p>
          <a:p>
            <a:pPr>
              <a:buFont typeface="Arial" pitchFamily="34" charset="0"/>
              <a:buAutoNum type="arabicPeriod"/>
            </a:pPr>
            <a:r>
              <a:rPr lang="en-US" sz="1200" dirty="0" smtClean="0">
                <a:hlinkClick r:id="rId7"/>
              </a:rPr>
              <a:t>://im4-tub.yandex.net/</a:t>
            </a:r>
            <a:r>
              <a:rPr lang="en-US" sz="1200" dirty="0" err="1" smtClean="0">
                <a:hlinkClick r:id="rId7"/>
              </a:rPr>
              <a:t>i?id</a:t>
            </a:r>
            <a:r>
              <a:rPr lang="en-US" sz="1200" dirty="0" smtClean="0">
                <a:hlinkClick r:id="rId7"/>
              </a:rPr>
              <a:t>=127208969-05-72</a:t>
            </a:r>
            <a:r>
              <a:rPr lang="ru-RU" sz="1200" dirty="0" smtClean="0"/>
              <a:t> – 7 слайд  корова</a:t>
            </a:r>
          </a:p>
          <a:p>
            <a:pPr>
              <a:buFont typeface="Arial" pitchFamily="34" charset="0"/>
              <a:buAutoNum type="arabicPeriod"/>
            </a:pPr>
            <a:r>
              <a:rPr lang="en-US" sz="1200" dirty="0" smtClean="0">
                <a:hlinkClick r:id="rId10"/>
              </a:rPr>
              <a:t>http://aitalina.ucoz.ru/load/kartinki_domashnikh_zhivotnykh/1-1-0-21</a:t>
            </a:r>
            <a:r>
              <a:rPr lang="en-US" sz="1200" dirty="0" smtClean="0"/>
              <a:t> - </a:t>
            </a:r>
            <a:r>
              <a:rPr lang="ru-RU" sz="1200" dirty="0" smtClean="0"/>
              <a:t>7 слайд поросенок</a:t>
            </a:r>
          </a:p>
          <a:p>
            <a:pPr>
              <a:buFont typeface="Arial" pitchFamily="34" charset="0"/>
              <a:buAutoNum type="arabicPeriod"/>
            </a:pPr>
            <a:r>
              <a:rPr lang="en-US" sz="1200" dirty="0" smtClean="0">
                <a:hlinkClick r:id="rId8"/>
              </a:rPr>
              <a:t>http://www.stihi.ru/pics/2010/07/24/5452.jpg</a:t>
            </a:r>
            <a:r>
              <a:rPr lang="en-US" sz="1200" dirty="0" smtClean="0"/>
              <a:t> -</a:t>
            </a:r>
            <a:r>
              <a:rPr lang="ru-RU" sz="1200" dirty="0" smtClean="0"/>
              <a:t>7 слайд утка</a:t>
            </a:r>
            <a:endParaRPr lang="en-US" sz="1200" dirty="0" smtClean="0"/>
          </a:p>
          <a:p>
            <a:pPr>
              <a:buFont typeface="Arial" pitchFamily="34" charset="0"/>
              <a:buAutoNum type="arabicPeriod"/>
            </a:pPr>
            <a:r>
              <a:rPr lang="en-US" sz="1200" dirty="0" smtClean="0">
                <a:hlinkClick r:id="rId21"/>
              </a:rPr>
              <a:t>http://images04.olx.ru/ui/8/26/05/1282420009_115022105_3--8937-526-56-66---1282420009.jpg</a:t>
            </a:r>
            <a:r>
              <a:rPr lang="ru-RU" sz="1200" dirty="0" smtClean="0"/>
              <a:t> -  7 слайд овца</a:t>
            </a:r>
            <a:endParaRPr lang="en-US" sz="1200" dirty="0" smtClean="0"/>
          </a:p>
          <a:p>
            <a:pPr>
              <a:buFont typeface="Arial" pitchFamily="34" charset="0"/>
              <a:buAutoNum type="arabicPeriod"/>
            </a:pPr>
            <a:r>
              <a:rPr lang="en-US" sz="1200" dirty="0" smtClean="0">
                <a:hlinkClick r:id="rId22"/>
              </a:rPr>
              <a:t>http://www.hickerphoto.com/data/media/40/horse-portrait_42859.jpg</a:t>
            </a:r>
            <a:r>
              <a:rPr lang="en-US" sz="1200" dirty="0" smtClean="0"/>
              <a:t> - </a:t>
            </a:r>
            <a:r>
              <a:rPr lang="ru-RU" sz="1200" dirty="0" smtClean="0"/>
              <a:t>7 слайд лошадь</a:t>
            </a:r>
          </a:p>
          <a:p>
            <a:pPr>
              <a:buAutoNum type="arabicPeriod"/>
            </a:pPr>
            <a:endParaRPr lang="ru-RU" sz="1200" dirty="0" smtClean="0">
              <a:latin typeface="Arial" charset="0"/>
            </a:endParaRPr>
          </a:p>
          <a:p>
            <a:pPr>
              <a:buAutoNum type="arabicPeriod"/>
            </a:pP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0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Информационные ресурсы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28596" y="714356"/>
            <a:ext cx="8229600" cy="3822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AutoNum type="arabicPeriod"/>
            </a:pPr>
            <a:endParaRPr lang="ru-RU" sz="1200" dirty="0" smtClean="0"/>
          </a:p>
          <a:p>
            <a:pPr>
              <a:buFont typeface="Arial" pitchFamily="34" charset="0"/>
              <a:buAutoNum type="arabicPeriod"/>
            </a:pPr>
            <a:r>
              <a:rPr lang="en-US" sz="1200" u="sng" dirty="0" smtClean="0">
                <a:hlinkClick r:id="rId3"/>
              </a:rPr>
              <a:t>http://upload.wikimedia.org/wikipedia/commons/9/9f/Giraffe_standing.jpg</a:t>
            </a:r>
            <a:r>
              <a:rPr lang="ru-RU" sz="1200" u="sng" dirty="0" smtClean="0">
                <a:hlinkClick r:id="rId3"/>
              </a:rPr>
              <a:t>   -  8 слайд жираф</a:t>
            </a:r>
          </a:p>
          <a:p>
            <a:pPr>
              <a:buFont typeface="Arial" pitchFamily="34" charset="0"/>
              <a:buAutoNum type="arabicPeriod"/>
            </a:pPr>
            <a:r>
              <a:rPr lang="en-US" sz="1200" dirty="0" smtClean="0">
                <a:hlinkClick r:id="rId4"/>
              </a:rPr>
              <a:t>http://upload.wikimedia.org/wikipedia/commons/e/e3/Plains_Zebra_Equus_quagga.jpg</a:t>
            </a:r>
            <a:r>
              <a:rPr lang="en-US" sz="1200" dirty="0" smtClean="0"/>
              <a:t> - </a:t>
            </a:r>
            <a:r>
              <a:rPr lang="ru-RU" sz="1200" dirty="0" smtClean="0"/>
              <a:t>8 слайд зебра</a:t>
            </a:r>
            <a:endParaRPr lang="ru-RU" sz="1200" u="sng" dirty="0" smtClean="0">
              <a:hlinkClick r:id="rId3"/>
            </a:endParaRPr>
          </a:p>
          <a:p>
            <a:pPr>
              <a:buFont typeface="Arial" pitchFamily="34" charset="0"/>
              <a:buAutoNum type="arabicPeriod"/>
            </a:pPr>
            <a:r>
              <a:rPr lang="ru-RU" sz="1200" u="sng" dirty="0" smtClean="0">
                <a:hlinkClick r:id="rId3"/>
              </a:rPr>
              <a:t>http://www.infoturism.md/images/countries/b5de5b55533a72bc9d6c6597c7de21f3.jpg</a:t>
            </a:r>
            <a:r>
              <a:rPr lang="ru-RU" sz="1200" dirty="0" smtClean="0"/>
              <a:t> -  9 слайд тропический лес</a:t>
            </a:r>
            <a:endParaRPr lang="en-US" sz="1200" dirty="0" smtClean="0"/>
          </a:p>
          <a:p>
            <a:pPr>
              <a:buAutoNum type="arabicPeriod"/>
            </a:pPr>
            <a:r>
              <a:rPr lang="en-US" sz="1200" dirty="0" smtClean="0">
                <a:hlinkClick r:id="rId5"/>
              </a:rPr>
              <a:t>http://www.babedra.ru/kartinki/babedra2/zveri158.jpg</a:t>
            </a:r>
            <a:r>
              <a:rPr lang="ru-RU" sz="1200" dirty="0" smtClean="0"/>
              <a:t> - 9 слайд тигр </a:t>
            </a:r>
            <a:endParaRPr lang="en-US" sz="1200" dirty="0" smtClean="0"/>
          </a:p>
          <a:p>
            <a:pPr>
              <a:buAutoNum type="arabicPeriod"/>
            </a:pPr>
            <a:r>
              <a:rPr lang="en-US" sz="1200" dirty="0" smtClean="0">
                <a:hlinkClick r:id="rId6"/>
              </a:rPr>
              <a:t>http://www.babedra.ru/kartinki/babedra2/zveri159.jpg</a:t>
            </a:r>
            <a:r>
              <a:rPr lang="ru-RU" sz="1200" dirty="0" smtClean="0"/>
              <a:t> - 9 слайд лев</a:t>
            </a:r>
            <a:endParaRPr lang="en-US" sz="1200" dirty="0" smtClean="0"/>
          </a:p>
          <a:p>
            <a:pPr>
              <a:buAutoNum type="arabicPeriod"/>
            </a:pPr>
            <a:r>
              <a:rPr lang="en-US" sz="1200" dirty="0" smtClean="0">
                <a:hlinkClick r:id="rId7"/>
              </a:rPr>
              <a:t>http://www.guyhepner.com/images/get/full/1950/jill-greenberg-monkeys-welcome-to-your-fascis.jpg</a:t>
            </a:r>
            <a:r>
              <a:rPr lang="en-US" sz="1200" dirty="0" smtClean="0"/>
              <a:t> - </a:t>
            </a:r>
            <a:r>
              <a:rPr lang="ru-RU" sz="1200" dirty="0" smtClean="0"/>
              <a:t> 10 слайд обезьяна</a:t>
            </a:r>
          </a:p>
          <a:p>
            <a:pPr>
              <a:buFont typeface="Arial" pitchFamily="34" charset="0"/>
              <a:buAutoNum type="arabicPeriod"/>
            </a:pPr>
            <a:r>
              <a:rPr lang="ru-RU" sz="1200" u="sng" dirty="0" smtClean="0">
                <a:hlinkClick r:id="rId8"/>
              </a:rPr>
              <a:t>http://stat8.blog.ru/lr/0a0151148381bcbee30c2092c5b337bc</a:t>
            </a:r>
            <a:r>
              <a:rPr lang="ru-RU" sz="1200" dirty="0" smtClean="0"/>
              <a:t> - 10 слайд  слон</a:t>
            </a:r>
          </a:p>
          <a:p>
            <a:pPr>
              <a:buFont typeface="Arial" pitchFamily="34" charset="0"/>
              <a:buAutoNum type="arabicPeriod"/>
            </a:pPr>
            <a:r>
              <a:rPr lang="ru-RU" sz="1200" u="sng" dirty="0" smtClean="0">
                <a:hlinkClick r:id="rId9"/>
              </a:rPr>
              <a:t>http://www.dettvorchestvo.ru/products_pictures/ppwp4.jpg</a:t>
            </a:r>
            <a:r>
              <a:rPr lang="ru-RU" sz="1200" dirty="0" smtClean="0"/>
              <a:t>  - 11 слайд  звери тропического  леса</a:t>
            </a:r>
          </a:p>
          <a:p>
            <a:pPr>
              <a:buAutoNum type="arabicPeriod"/>
            </a:pPr>
            <a:r>
              <a:rPr lang="en-US" sz="1200" dirty="0" smtClean="0">
                <a:latin typeface="Arial" charset="0"/>
                <a:hlinkClick r:id="rId10"/>
              </a:rPr>
              <a:t>newhits.ru/images/s10.gif</a:t>
            </a:r>
            <a:r>
              <a:rPr lang="en-US" sz="1200" dirty="0" smtClean="0">
                <a:latin typeface="Arial" charset="0"/>
              </a:rPr>
              <a:t> -   </a:t>
            </a:r>
            <a:r>
              <a:rPr lang="ru-RU" sz="1200" dirty="0" smtClean="0">
                <a:latin typeface="Arial" charset="0"/>
              </a:rPr>
              <a:t>12 слайд </a:t>
            </a:r>
            <a:r>
              <a:rPr lang="ru-RU" sz="1200" dirty="0" err="1" smtClean="0">
                <a:latin typeface="Arial" charset="0"/>
              </a:rPr>
              <a:t>смайл</a:t>
            </a:r>
            <a:r>
              <a:rPr lang="ru-RU" sz="1200" dirty="0" smtClean="0">
                <a:latin typeface="Arial" charset="0"/>
              </a:rPr>
              <a:t>  </a:t>
            </a:r>
          </a:p>
          <a:p>
            <a:pPr>
              <a:buAutoNum type="arabicPeriod"/>
            </a:pPr>
            <a:r>
              <a:rPr lang="en-US" sz="1200" dirty="0" smtClean="0">
                <a:latin typeface="Arial" charset="0"/>
                <a:hlinkClick r:id="rId11"/>
              </a:rPr>
              <a:t>http://newhits.ru/images/s1.gif</a:t>
            </a:r>
            <a:r>
              <a:rPr lang="ru-RU" sz="1200" dirty="0" smtClean="0">
                <a:latin typeface="Arial" charset="0"/>
              </a:rPr>
              <a:t> -  13 слайд </a:t>
            </a:r>
            <a:r>
              <a:rPr lang="ru-RU" sz="1200" dirty="0" err="1" smtClean="0">
                <a:latin typeface="Arial" charset="0"/>
              </a:rPr>
              <a:t>смайл</a:t>
            </a:r>
            <a:endParaRPr lang="ru-RU" sz="1200" dirty="0" smtClean="0"/>
          </a:p>
          <a:p>
            <a:pPr>
              <a:buAutoNum type="arabicPeriod"/>
            </a:pPr>
            <a:r>
              <a:rPr lang="ru-RU" sz="1200" dirty="0" smtClean="0">
                <a:hlinkClick r:id="rId12"/>
              </a:rPr>
              <a:t>s016.radikal.ru/i335/1102/67/46d438f47103.png</a:t>
            </a:r>
            <a:r>
              <a:rPr lang="ru-RU" sz="1200" dirty="0" smtClean="0"/>
              <a:t> - 13 слайд рамка с животными</a:t>
            </a:r>
          </a:p>
          <a:p>
            <a:pPr>
              <a:buAutoNum type="arabicPeriod"/>
            </a:pPr>
            <a:r>
              <a:rPr lang="en-US" sz="1200" dirty="0" smtClean="0">
                <a:latin typeface="Arial" charset="0"/>
                <a:hlinkClick r:id="rId10"/>
              </a:rPr>
              <a:t>http://</a:t>
            </a:r>
            <a:r>
              <a:rPr lang="en-US" sz="1200" dirty="0" smtClean="0">
                <a:latin typeface="Arial" charset="0"/>
                <a:hlinkClick r:id="rId13"/>
              </a:rPr>
              <a:t>http://www.doghause.com/sounds.asp</a:t>
            </a:r>
            <a:r>
              <a:rPr lang="en-US" sz="1200" dirty="0" smtClean="0">
                <a:latin typeface="Arial" charset="0"/>
              </a:rPr>
              <a:t> - </a:t>
            </a:r>
            <a:r>
              <a:rPr lang="ru-RU" sz="1200" dirty="0" smtClean="0">
                <a:latin typeface="Arial" charset="0"/>
              </a:rPr>
              <a:t>звуки животных</a:t>
            </a:r>
            <a:r>
              <a:rPr lang="en-US" sz="1200" dirty="0" smtClean="0">
                <a:latin typeface="Arial" charset="0"/>
              </a:rPr>
              <a:t>, 7 </a:t>
            </a:r>
            <a:r>
              <a:rPr lang="ru-RU" sz="1200" smtClean="0">
                <a:latin typeface="Arial" charset="0"/>
              </a:rPr>
              <a:t>слайд</a:t>
            </a:r>
            <a:endParaRPr lang="en-US" sz="1200" dirty="0" smtClean="0">
              <a:latin typeface="Arial" charset="0"/>
            </a:endParaRPr>
          </a:p>
          <a:p>
            <a:pPr>
              <a:buAutoNum type="arabicPeriod"/>
            </a:pPr>
            <a:r>
              <a:rPr lang="en-US" sz="1200" dirty="0" smtClean="0">
                <a:latin typeface="Arial" charset="0"/>
                <a:hlinkClick r:id="rId14"/>
              </a:rPr>
              <a:t>http://en.wikipedia.org/wiki/Zebra</a:t>
            </a:r>
            <a:r>
              <a:rPr lang="en-US" sz="1200" dirty="0" smtClean="0">
                <a:latin typeface="Arial" charset="0"/>
              </a:rPr>
              <a:t> </a:t>
            </a:r>
            <a:endParaRPr lang="ru-RU" sz="1200" dirty="0" smtClean="0">
              <a:latin typeface="Arial" charset="0"/>
            </a:endParaRPr>
          </a:p>
          <a:p>
            <a:pPr>
              <a:buAutoNum type="arabicPeriod"/>
            </a:pPr>
            <a:r>
              <a:rPr lang="en-US" sz="1200" dirty="0" smtClean="0">
                <a:latin typeface="Arial" charset="0"/>
                <a:hlinkClick r:id="rId15"/>
              </a:rPr>
              <a:t>http://yandex.ru/yandsearch?text=giraffe&amp;lr=48</a:t>
            </a:r>
            <a:endParaRPr lang="ru-RU" sz="1200" dirty="0" smtClean="0">
              <a:latin typeface="Arial" charset="0"/>
            </a:endParaRPr>
          </a:p>
          <a:p>
            <a:pPr>
              <a:buAutoNum type="arabicPeriod"/>
            </a:pPr>
            <a:endParaRPr lang="ru-RU" sz="1200" dirty="0" smtClean="0">
              <a:latin typeface="Arial" charset="0"/>
            </a:endParaRPr>
          </a:p>
          <a:p>
            <a:pPr>
              <a:buAutoNum type="arabicPeriod"/>
            </a:pP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F0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85728"/>
            <a:ext cx="7772400" cy="655633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</a:rPr>
              <a:t>Name these pets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3074" name="Picture 2" descr="C:\Documents and Settings\Admin\Рабочий стол\корова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715008" y="1000108"/>
            <a:ext cx="3128149" cy="2286016"/>
          </a:xfrm>
          <a:prstGeom prst="round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429388" y="3429000"/>
            <a:ext cx="428628" cy="28575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bg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215206" y="3286124"/>
            <a:ext cx="9264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a</a:t>
            </a:r>
            <a:r>
              <a:rPr lang="en-US" sz="2400" b="1" dirty="0" smtClean="0">
                <a:solidFill>
                  <a:srgbClr val="C00000"/>
                </a:solidFill>
              </a:rPr>
              <a:t> cow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3075" name="Picture 3" descr="C:\Documents and Settings\Admin\Рабочий стол\цыпленок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143240" y="1000108"/>
            <a:ext cx="2386018" cy="2428892"/>
          </a:xfrm>
          <a:prstGeom prst="round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143240" y="3429000"/>
            <a:ext cx="428628" cy="28575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9058" y="3286124"/>
            <a:ext cx="13624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a chicken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3076" name="Picture 4" descr="C:\Documents and Settings\Admin\Рабочий стол\курица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57158" y="928670"/>
            <a:ext cx="2286016" cy="2500329"/>
          </a:xfrm>
          <a:prstGeom prst="round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357158" y="3500438"/>
            <a:ext cx="428628" cy="28575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bg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928662" y="3429000"/>
            <a:ext cx="8915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a</a:t>
            </a:r>
            <a:r>
              <a:rPr lang="en-US" sz="2400" b="1" dirty="0" smtClean="0">
                <a:solidFill>
                  <a:srgbClr val="C00000"/>
                </a:solidFill>
              </a:rPr>
              <a:t> hen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3077" name="Picture 5" descr="C:\Documents and Settings\Admin\Рабочий стол\утка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858016" y="3714752"/>
            <a:ext cx="2100266" cy="2500330"/>
          </a:xfrm>
          <a:prstGeom prst="round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7429520" y="6286520"/>
            <a:ext cx="428628" cy="28575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bg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8001024" y="6215082"/>
            <a:ext cx="10118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a duck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3078" name="Picture 6" descr="C:\Documents and Settings\Admin\Рабочий стол\гусь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428596" y="4143380"/>
            <a:ext cx="2071702" cy="2214578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18" name="Прямоугольник 17"/>
          <p:cNvSpPr/>
          <p:nvPr/>
        </p:nvSpPr>
        <p:spPr>
          <a:xfrm>
            <a:off x="428596" y="6357958"/>
            <a:ext cx="428628" cy="28575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bg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1071538" y="6357959"/>
            <a:ext cx="1157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a goose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20" name="Рисунок 19" descr="поросенок.jpg"/>
          <p:cNvPicPr/>
          <p:nvPr/>
        </p:nvPicPr>
        <p:blipFill>
          <a:blip r:embed="rId7" cstate="screen"/>
          <a:stretch>
            <a:fillRect/>
          </a:stretch>
        </p:blipFill>
        <p:spPr>
          <a:xfrm>
            <a:off x="3143240" y="4143380"/>
            <a:ext cx="2857520" cy="2143140"/>
          </a:xfrm>
          <a:prstGeom prst="roundRect">
            <a:avLst/>
          </a:prstGeom>
          <a:ln>
            <a:solidFill>
              <a:schemeClr val="bg1"/>
            </a:solidFill>
          </a:ln>
        </p:spPr>
      </p:pic>
      <p:sp>
        <p:nvSpPr>
          <p:cNvPr id="21" name="Прямоугольник 20"/>
          <p:cNvSpPr/>
          <p:nvPr/>
        </p:nvSpPr>
        <p:spPr>
          <a:xfrm>
            <a:off x="3214678" y="6286520"/>
            <a:ext cx="428628" cy="28575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bg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3857620" y="6215082"/>
            <a:ext cx="7922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a</a:t>
            </a:r>
            <a:r>
              <a:rPr lang="en-US" sz="2400" b="1" dirty="0" smtClean="0">
                <a:solidFill>
                  <a:srgbClr val="C00000"/>
                </a:solidFill>
              </a:rPr>
              <a:t> pig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23" name="Пятиугольник 22">
            <a:hlinkClick r:id="rId8" action="ppaction://hlinksldjump"/>
          </p:cNvPr>
          <p:cNvSpPr/>
          <p:nvPr/>
        </p:nvSpPr>
        <p:spPr>
          <a:xfrm>
            <a:off x="7858148" y="285728"/>
            <a:ext cx="978408" cy="484632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19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собачка.jpg"/>
          <p:cNvPicPr>
            <a:picLocks noChangeAspect="1" noChangeArrowheads="1"/>
          </p:cNvPicPr>
          <p:nvPr/>
        </p:nvPicPr>
        <p:blipFill>
          <a:blip r:embed="rId3" cstate="screen"/>
          <a:stretch>
            <a:fillRect/>
          </a:stretch>
        </p:blipFill>
        <p:spPr bwMode="auto">
          <a:xfrm>
            <a:off x="6215063" y="3929063"/>
            <a:ext cx="2714625" cy="2286000"/>
          </a:xfrm>
          <a:prstGeom prst="roundRect">
            <a:avLst/>
          </a:prstGeom>
          <a:noFill/>
          <a:ln w="28575">
            <a:solidFill>
              <a:schemeClr val="accent3">
                <a:lumMod val="50000"/>
              </a:schemeClr>
            </a:solidFill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072313" y="6215063"/>
            <a:ext cx="1143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C00000"/>
                </a:solidFill>
                <a:latin typeface="Calibri" pitchFamily="34" charset="0"/>
              </a:rPr>
              <a:t>a  hare </a:t>
            </a:r>
            <a:endParaRPr lang="ru-RU" sz="2400" b="1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1029" name="Picture 5" descr="C:\Documents and Settings\Admin\Рабочий стол\электронный учебник\лягушка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286125" y="3929063"/>
            <a:ext cx="2643188" cy="2286000"/>
          </a:xfrm>
          <a:prstGeom prst="roundRect">
            <a:avLst/>
          </a:prstGeom>
          <a:noFill/>
          <a:ln w="28575">
            <a:solidFill>
              <a:schemeClr val="accent3">
                <a:lumMod val="50000"/>
              </a:schemeClr>
            </a:solidFill>
          </a:ln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429125" y="6215063"/>
            <a:ext cx="13573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C00000"/>
                </a:solidFill>
                <a:latin typeface="Calibri" pitchFamily="34" charset="0"/>
              </a:rPr>
              <a:t>a frog</a:t>
            </a:r>
            <a:endParaRPr lang="ru-RU" sz="2400" b="1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1032" name="Picture 8" descr="C:\Documents and Settings\Admin\Рабочий стол\электронный учебник\ежик.jpg"/>
          <p:cNvPicPr>
            <a:picLocks noChangeAspect="1" noChangeArrowheads="1"/>
          </p:cNvPicPr>
          <p:nvPr/>
        </p:nvPicPr>
        <p:blipFill>
          <a:blip r:embed="rId5" cstate="screen"/>
          <a:stretch>
            <a:fillRect/>
          </a:stretch>
        </p:blipFill>
        <p:spPr bwMode="auto">
          <a:xfrm>
            <a:off x="285750" y="3929063"/>
            <a:ext cx="2857500" cy="2286000"/>
          </a:xfrm>
          <a:prstGeom prst="roundRect">
            <a:avLst/>
          </a:prstGeom>
          <a:noFill/>
          <a:ln w="28575">
            <a:solidFill>
              <a:schemeClr val="accent3">
                <a:lumMod val="50000"/>
              </a:schemeClr>
            </a:solidFill>
          </a:ln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500188" y="6215063"/>
            <a:ext cx="16652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C00000"/>
                </a:solidFill>
                <a:latin typeface="Calibri" pitchFamily="34" charset="0"/>
              </a:rPr>
              <a:t>a hedgehog</a:t>
            </a:r>
            <a:endParaRPr lang="ru-RU" sz="2400" b="1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15" name="Picture 2" descr="C:\Documents and Settings\Admin\Рабочий стол\медведь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85750" y="1000125"/>
            <a:ext cx="2500313" cy="2357438"/>
          </a:xfrm>
          <a:prstGeom prst="roundRect">
            <a:avLst/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214438" y="3286125"/>
            <a:ext cx="14287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C00000"/>
                </a:solidFill>
                <a:latin typeface="Calibri" pitchFamily="34" charset="0"/>
              </a:rPr>
              <a:t>a bear</a:t>
            </a:r>
            <a:endParaRPr lang="ru-RU" sz="2400" b="1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17418" name="Picture 3" descr="C:\Documents and Settings\Admin\Рабочий стол\лиса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3071813" y="1071563"/>
            <a:ext cx="2857500" cy="2286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643313" y="3357563"/>
            <a:ext cx="10001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C00000"/>
                </a:solidFill>
                <a:latin typeface="Calibri" pitchFamily="34" charset="0"/>
              </a:rPr>
              <a:t>a fox</a:t>
            </a:r>
            <a:endParaRPr lang="ru-RU" sz="2400" b="1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17420" name="Picture 9" descr="C:\Documents and Settings\Admin\Рабочий стол\волк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6215063" y="1071563"/>
            <a:ext cx="2643187" cy="2286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7143750" y="3429000"/>
            <a:ext cx="9715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C00000"/>
                </a:solidFill>
                <a:latin typeface="Calibri" pitchFamily="34" charset="0"/>
              </a:rPr>
              <a:t>a wolf</a:t>
            </a:r>
            <a:endParaRPr lang="ru-RU" sz="2400" b="1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7188" y="3429000"/>
            <a:ext cx="428625" cy="35718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bg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3071813" y="3429000"/>
            <a:ext cx="428625" cy="35718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bg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6429375" y="3429000"/>
            <a:ext cx="428625" cy="35718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bg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428625" y="6286500"/>
            <a:ext cx="428625" cy="35718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bg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3429000" y="6286500"/>
            <a:ext cx="428625" cy="35718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bg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6357938" y="6286500"/>
            <a:ext cx="428625" cy="35718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bg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2357422" y="285728"/>
            <a:ext cx="47149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</a:rPr>
              <a:t>Name these pets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28" name="Пятиугольник 27">
            <a:hlinkClick r:id="rId9" action="ppaction://hlinksldjump"/>
          </p:cNvPr>
          <p:cNvSpPr/>
          <p:nvPr/>
        </p:nvSpPr>
        <p:spPr>
          <a:xfrm>
            <a:off x="8165592" y="6373368"/>
            <a:ext cx="978408" cy="484632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3" grpId="0"/>
      <p:bldP spid="17" grpId="0"/>
      <p:bldP spid="20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Скругленный прямоугольник 22">
            <a:hlinkClick r:id="rId4" action="ppaction://hlinksldjump"/>
          </p:cNvPr>
          <p:cNvSpPr/>
          <p:nvPr/>
        </p:nvSpPr>
        <p:spPr>
          <a:xfrm>
            <a:off x="2071670" y="3500438"/>
            <a:ext cx="4929190" cy="107157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Цыплят по осени считают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2" name="Пятиугольник 1">
            <a:hlinkClick r:id="rId5" action="ppaction://hlinksldjump"/>
          </p:cNvPr>
          <p:cNvSpPr/>
          <p:nvPr/>
        </p:nvSpPr>
        <p:spPr>
          <a:xfrm>
            <a:off x="8165592" y="6143644"/>
            <a:ext cx="978408" cy="484632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857356" y="0"/>
            <a:ext cx="5500726" cy="9144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</a:rPr>
              <a:t>Do you know these proverbs?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000232" y="1571612"/>
            <a:ext cx="5000660" cy="114300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</a:rPr>
              <a:t>A bird in the hand is worth two in the bush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9" name="Скругленный прямоугольник 18">
            <a:hlinkClick r:id="rId6" action="ppaction://hlinksldjump"/>
          </p:cNvPr>
          <p:cNvSpPr/>
          <p:nvPr/>
        </p:nvSpPr>
        <p:spPr>
          <a:xfrm>
            <a:off x="2071670" y="3429000"/>
            <a:ext cx="4929222" cy="121444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За двумя зайцами погонишься, ни одного не поймаешь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20" name="Скругленный прямоугольник 19">
            <a:hlinkClick r:id="rId4" action="ppaction://hlinksldjump"/>
          </p:cNvPr>
          <p:cNvSpPr/>
          <p:nvPr/>
        </p:nvSpPr>
        <p:spPr>
          <a:xfrm>
            <a:off x="2071670" y="5429264"/>
            <a:ext cx="4786346" cy="107157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Лучше одна птичка в руках, чем две в кустах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000232" y="1571612"/>
            <a:ext cx="4929222" cy="107157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</a:rPr>
              <a:t>If you run after two hares, you will catch neither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24" name="Скругленный прямоугольник 23">
            <a:hlinkClick r:id="rId6" action="ppaction://hlinksldjump"/>
          </p:cNvPr>
          <p:cNvSpPr/>
          <p:nvPr/>
        </p:nvSpPr>
        <p:spPr>
          <a:xfrm>
            <a:off x="2143108" y="5357826"/>
            <a:ext cx="4857784" cy="114300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Не сули журавля в небе, а дай синицу в руки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000232" y="1500174"/>
            <a:ext cx="4929222" cy="114300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</a:rPr>
              <a:t>Do not count your chickens before they are hatched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26" name="Скругленный прямоугольник 25">
            <a:hlinkClick r:id="rId6" action="ppaction://hlinksldjump"/>
          </p:cNvPr>
          <p:cNvSpPr/>
          <p:nvPr/>
        </p:nvSpPr>
        <p:spPr>
          <a:xfrm>
            <a:off x="2071670" y="3500438"/>
            <a:ext cx="4929222" cy="114300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Цыплят по осени считают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28" name="Скругленный прямоугольник 27">
            <a:hlinkClick r:id="rId4" action="ppaction://hlinksldjump"/>
          </p:cNvPr>
          <p:cNvSpPr/>
          <p:nvPr/>
        </p:nvSpPr>
        <p:spPr>
          <a:xfrm>
            <a:off x="2000232" y="5357826"/>
            <a:ext cx="4929222" cy="107157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Конь на четырех ногах, и тот спотыкается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2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2000" fill="hold"/>
                                        <p:tgtEl>
                                          <p:spTgt spid="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5" dur="200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500"/>
                            </p:stCondLst>
                            <p:childTnLst>
                              <p:par>
                                <p:cTn id="8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9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9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23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8" grpId="0" animBg="1"/>
      <p:bldP spid="28" grpId="1" animBg="1"/>
      <p:bldP spid="28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857356" y="285728"/>
            <a:ext cx="5500726" cy="9144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</a:rPr>
              <a:t>Well Done!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11" name="Picture 3" descr="D:\Мои рисунки\школа\смайлики\934367234.gif"/>
          <p:cNvPicPr>
            <a:picLocks noChangeAspect="1" noChangeArrowheads="1" noCrop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714612" y="1714488"/>
            <a:ext cx="3643338" cy="306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Управляющая кнопка: домой 11">
            <a:hlinkClick r:id="rId5" action="ppaction://hlinksldjump" highlightClick="1"/>
          </p:cNvPr>
          <p:cNvSpPr/>
          <p:nvPr/>
        </p:nvSpPr>
        <p:spPr>
          <a:xfrm>
            <a:off x="7786710" y="5786454"/>
            <a:ext cx="1042416" cy="756664"/>
          </a:xfrm>
          <a:prstGeom prst="actionButtonHom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857356" y="214290"/>
            <a:ext cx="5500726" cy="9144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</a:rPr>
              <a:t>No, think a little!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6" name="Picture 2" descr="D:\Мои рисунки\школа\смайлики\36_2_18.gif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286116" y="1285860"/>
            <a:ext cx="2594567" cy="2391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Управляющая кнопка: домой 6">
            <a:hlinkClick r:id="rId5" action="ppaction://hlinksldjump" highlightClick="1"/>
          </p:cNvPr>
          <p:cNvSpPr/>
          <p:nvPr/>
        </p:nvSpPr>
        <p:spPr>
          <a:xfrm>
            <a:off x="7786710" y="5786454"/>
            <a:ext cx="1042416" cy="756664"/>
          </a:xfrm>
          <a:prstGeom prst="actionButtonHom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 cstate="print">
            <a:alphaModFix amt="54000"/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ятиугольник 1">
            <a:hlinkClick r:id="rId10" action="ppaction://hlinksldjump"/>
          </p:cNvPr>
          <p:cNvSpPr/>
          <p:nvPr/>
        </p:nvSpPr>
        <p:spPr>
          <a:xfrm>
            <a:off x="7858148" y="6143644"/>
            <a:ext cx="978408" cy="484632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857356" y="285728"/>
            <a:ext cx="5500726" cy="9144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</a:rPr>
              <a:t>Listen and</a:t>
            </a:r>
            <a:r>
              <a:rPr lang="ru-RU" sz="3200" b="1" dirty="0" smtClean="0">
                <a:solidFill>
                  <a:srgbClr val="C00000"/>
                </a:solidFill>
              </a:rPr>
              <a:t> </a:t>
            </a:r>
            <a:r>
              <a:rPr lang="en-US" sz="3200" b="1" dirty="0" smtClean="0">
                <a:solidFill>
                  <a:srgbClr val="C00000"/>
                </a:solidFill>
              </a:rPr>
              <a:t>guess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11" name="cow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 cstate="print"/>
          <a:stretch>
            <a:fillRect/>
          </a:stretch>
        </p:blipFill>
        <p:spPr>
          <a:xfrm>
            <a:off x="500034" y="3500438"/>
            <a:ext cx="500066" cy="500066"/>
          </a:xfrm>
          <a:prstGeom prst="rect">
            <a:avLst/>
          </a:prstGeom>
        </p:spPr>
      </p:pic>
      <p:pic>
        <p:nvPicPr>
          <p:cNvPr id="15" name="duck.wav">
            <a:hlinkClick r:id="" action="ppaction://media"/>
          </p:cNvPr>
          <p:cNvPicPr>
            <a:picLocks noRot="1" noChangeAspect="1"/>
          </p:cNvPicPr>
          <p:nvPr>
            <a:wavAudioFile r:embed="rId2" name="duck.wav"/>
          </p:nvPr>
        </p:nvPicPr>
        <p:blipFill>
          <a:blip r:embed="rId12" cstate="print"/>
          <a:stretch>
            <a:fillRect/>
          </a:stretch>
        </p:blipFill>
        <p:spPr>
          <a:xfrm>
            <a:off x="500034" y="5214950"/>
            <a:ext cx="500066" cy="500066"/>
          </a:xfrm>
          <a:prstGeom prst="rect">
            <a:avLst/>
          </a:prstGeom>
        </p:spPr>
      </p:pic>
      <p:pic>
        <p:nvPicPr>
          <p:cNvPr id="17" name="Horse.wav">
            <a:hlinkClick r:id="" action="ppaction://media"/>
          </p:cNvPr>
          <p:cNvPicPr>
            <a:picLocks noRot="1" noChangeAspect="1"/>
          </p:cNvPicPr>
          <p:nvPr>
            <a:wavAudioFile r:embed="rId3" name="Horse.wav"/>
          </p:nvPr>
        </p:nvPicPr>
        <p:blipFill>
          <a:blip r:embed="rId13" cstate="print"/>
          <a:stretch>
            <a:fillRect/>
          </a:stretch>
        </p:blipFill>
        <p:spPr>
          <a:xfrm>
            <a:off x="500034" y="6072206"/>
            <a:ext cx="500066" cy="500066"/>
          </a:xfrm>
          <a:prstGeom prst="rect">
            <a:avLst/>
          </a:prstGeom>
        </p:spPr>
      </p:pic>
      <p:pic>
        <p:nvPicPr>
          <p:cNvPr id="19" name="dogbark4.wav">
            <a:hlinkClick r:id="" action="ppaction://media"/>
          </p:cNvPr>
          <p:cNvPicPr>
            <a:picLocks noRot="1" noChangeAspect="1"/>
          </p:cNvPicPr>
          <p:nvPr>
            <a:wavAudioFile r:embed="rId4" name="dogbark4.wav"/>
          </p:nvPr>
        </p:nvPicPr>
        <p:blipFill>
          <a:blip r:embed="rId14" cstate="print"/>
          <a:stretch>
            <a:fillRect/>
          </a:stretch>
        </p:blipFill>
        <p:spPr>
          <a:xfrm>
            <a:off x="500034" y="2500306"/>
            <a:ext cx="519114" cy="447676"/>
          </a:xfrm>
          <a:prstGeom prst="rect">
            <a:avLst/>
          </a:prstGeom>
        </p:spPr>
      </p:pic>
      <p:pic>
        <p:nvPicPr>
          <p:cNvPr id="21" name="SHEEPBAA.WAV">
            <a:hlinkClick r:id="" action="ppaction://media"/>
          </p:cNvPr>
          <p:cNvPicPr>
            <a:picLocks noRot="1" noChangeAspect="1"/>
          </p:cNvPicPr>
          <p:nvPr>
            <a:wavAudioFile r:embed="rId5" name="SHEEPBAA.WAV"/>
          </p:nvPr>
        </p:nvPicPr>
        <p:blipFill>
          <a:blip r:embed="rId13" cstate="print"/>
          <a:stretch>
            <a:fillRect/>
          </a:stretch>
        </p:blipFill>
        <p:spPr>
          <a:xfrm>
            <a:off x="428596" y="1500174"/>
            <a:ext cx="447676" cy="447676"/>
          </a:xfrm>
          <a:prstGeom prst="rect">
            <a:avLst/>
          </a:prstGeom>
        </p:spPr>
      </p:pic>
      <p:pic>
        <p:nvPicPr>
          <p:cNvPr id="22" name="Pig.wav">
            <a:hlinkClick r:id="" action="ppaction://media"/>
          </p:cNvPr>
          <p:cNvPicPr>
            <a:picLocks noRot="1" noChangeAspect="1"/>
          </p:cNvPicPr>
          <p:nvPr>
            <a:audioFile r:link="rId6"/>
          </p:nvPr>
        </p:nvPicPr>
        <p:blipFill>
          <a:blip r:embed="rId15" cstate="print"/>
          <a:stretch>
            <a:fillRect/>
          </a:stretch>
        </p:blipFill>
        <p:spPr>
          <a:xfrm>
            <a:off x="500034" y="4448180"/>
            <a:ext cx="500066" cy="500066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1714480" y="1500174"/>
            <a:ext cx="1285884" cy="50006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It’ s  a   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14678" y="1500175"/>
            <a:ext cx="12009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sheep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714480" y="2428868"/>
            <a:ext cx="1569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It’ s  a   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57554" y="2428868"/>
            <a:ext cx="12009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dog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714480" y="3500438"/>
            <a:ext cx="16624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It’ s   a   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57554" y="3500438"/>
            <a:ext cx="12009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cow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357554" y="4429133"/>
            <a:ext cx="12009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pig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714480" y="4429132"/>
            <a:ext cx="1569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It’ s  a   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714480" y="5357826"/>
            <a:ext cx="1569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It’ s  a   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000364" y="5357826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duck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714480" y="6072206"/>
            <a:ext cx="14764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It’ s a   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143240" y="6072206"/>
            <a:ext cx="1714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   horse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Documents and Settings\Admin\Рабочий стол\Новая папка (2)\horse-portrait_42859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714876" y="6215074"/>
            <a:ext cx="642942" cy="642926"/>
          </a:xfrm>
          <a:prstGeom prst="round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9" name="Picture 2" descr="C:\Documents and Settings\Admin\Рабочий стол\корова.jpg"/>
          <p:cNvPicPr>
            <a:picLocks noChangeAspect="1" noChangeArrowheads="1"/>
          </p:cNvPicPr>
          <p:nvPr/>
        </p:nvPicPr>
        <p:blipFill>
          <a:blip r:embed="rId17" cstate="screen"/>
          <a:srcRect/>
          <a:stretch>
            <a:fillRect/>
          </a:stretch>
        </p:blipFill>
        <p:spPr bwMode="auto">
          <a:xfrm>
            <a:off x="4286248" y="3429000"/>
            <a:ext cx="1000132" cy="730885"/>
          </a:xfrm>
          <a:prstGeom prst="roundRect">
            <a:avLst/>
          </a:prstGeom>
          <a:noFill/>
        </p:spPr>
      </p:pic>
      <p:pic>
        <p:nvPicPr>
          <p:cNvPr id="30" name="Picture 5" descr="C:\Documents and Settings\Admin\Рабочий стол\утка.jpg"/>
          <p:cNvPicPr>
            <a:picLocks noChangeAspect="1" noChangeArrowheads="1"/>
          </p:cNvPicPr>
          <p:nvPr/>
        </p:nvPicPr>
        <p:blipFill>
          <a:blip r:embed="rId18" cstate="screen"/>
          <a:srcRect/>
          <a:stretch>
            <a:fillRect/>
          </a:stretch>
        </p:blipFill>
        <p:spPr bwMode="auto">
          <a:xfrm>
            <a:off x="4214810" y="5286388"/>
            <a:ext cx="857256" cy="792652"/>
          </a:xfrm>
          <a:prstGeom prst="roundRect">
            <a:avLst/>
          </a:prstGeom>
          <a:noFill/>
        </p:spPr>
      </p:pic>
      <p:pic>
        <p:nvPicPr>
          <p:cNvPr id="31" name="Рисунок 30" descr="поросенок.jpg"/>
          <p:cNvPicPr/>
          <p:nvPr/>
        </p:nvPicPr>
        <p:blipFill>
          <a:blip r:embed="rId19" cstate="screen"/>
          <a:stretch>
            <a:fillRect/>
          </a:stretch>
        </p:blipFill>
        <p:spPr>
          <a:xfrm>
            <a:off x="4214810" y="4429132"/>
            <a:ext cx="857256" cy="642942"/>
          </a:xfrm>
          <a:prstGeom prst="roundRect">
            <a:avLst/>
          </a:prstGeom>
          <a:ln>
            <a:solidFill>
              <a:schemeClr val="bg1"/>
            </a:solidFill>
          </a:ln>
        </p:spPr>
      </p:pic>
      <p:pic>
        <p:nvPicPr>
          <p:cNvPr id="1027" name="Picture 3" descr="C:\Documents and Settings\Admin\Рабочий стол\собака.jp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4214810" y="2428868"/>
            <a:ext cx="714380" cy="726428"/>
          </a:xfrm>
          <a:prstGeom prst="roundRect">
            <a:avLst/>
          </a:prstGeom>
          <a:noFill/>
          <a:ln w="19050">
            <a:solidFill>
              <a:schemeClr val="accent3">
                <a:lumMod val="50000"/>
              </a:schemeClr>
            </a:solidFill>
          </a:ln>
        </p:spPr>
      </p:pic>
      <p:pic>
        <p:nvPicPr>
          <p:cNvPr id="1028" name="Picture 4" descr="C:\Documents and Settings\Admin\Рабочий стол\овца.jpg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4357686" y="1540239"/>
            <a:ext cx="928694" cy="639542"/>
          </a:xfrm>
          <a:prstGeom prst="roundRect">
            <a:avLst/>
          </a:prstGeom>
          <a:noFill/>
          <a:ln w="19050">
            <a:solidFill>
              <a:schemeClr val="accent2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6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8" dur="375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6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147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7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937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>
                <p:cTn id="8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6" dur="108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>
                <p:cTn id="8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2" dur="409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>
                <p:cTn id="9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8" dur="196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20" grpId="0"/>
      <p:bldP spid="23" grpId="0"/>
      <p:bldP spid="26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48000"/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ятиугольник 1">
            <a:hlinkClick r:id="rId4" action="ppaction://hlinksldjump"/>
          </p:cNvPr>
          <p:cNvSpPr/>
          <p:nvPr/>
        </p:nvSpPr>
        <p:spPr>
          <a:xfrm>
            <a:off x="7929586" y="6215082"/>
            <a:ext cx="978408" cy="484632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714480" y="642918"/>
            <a:ext cx="5500726" cy="9144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</a:rPr>
              <a:t>Guess the Riddles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2357430"/>
            <a:ext cx="578646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This is an African animal. It is  known for their distinctive black and white stripes.</a:t>
            </a:r>
            <a:r>
              <a:rPr lang="en-US" sz="3200" b="1" dirty="0" smtClean="0"/>
              <a:t> </a:t>
            </a:r>
            <a:r>
              <a:rPr lang="en-US" sz="3200" b="1" dirty="0" smtClean="0">
                <a:solidFill>
                  <a:srgbClr val="C00000"/>
                </a:solidFill>
              </a:rPr>
              <a:t>It is about 50-52 inches (1.3 m). Who is it?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C:\Documents and Settings\Admin\Рабочий стол\zebr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1714488"/>
            <a:ext cx="2428892" cy="3338950"/>
          </a:xfrm>
          <a:prstGeom prst="roundRect">
            <a:avLst/>
          </a:prstGeom>
          <a:noFill/>
          <a:ln w="19050">
            <a:solidFill>
              <a:schemeClr val="bg2">
                <a:lumMod val="25000"/>
              </a:schemeClr>
            </a:solidFill>
          </a:ln>
        </p:spPr>
      </p:pic>
      <p:pic>
        <p:nvPicPr>
          <p:cNvPr id="2051" name="Picture 3" descr="C:\Documents and Settings\Admin\Рабочий стол\Giraffe_standin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5074" y="1714488"/>
            <a:ext cx="2571768" cy="3377580"/>
          </a:xfrm>
          <a:prstGeom prst="roundRect">
            <a:avLst/>
          </a:prstGeom>
          <a:noFill/>
          <a:ln w="19050">
            <a:solidFill>
              <a:schemeClr val="accent3">
                <a:lumMod val="50000"/>
              </a:schemeClr>
            </a:solidFill>
          </a:ln>
        </p:spPr>
      </p:pic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428596" y="2071678"/>
            <a:ext cx="578644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This is the tallest of all extant land-living animal species.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It lives in South Africa.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It is approximately 4.3 </a:t>
            </a:r>
            <a:r>
              <a:rPr kumimoji="0" lang="en-US" sz="32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metres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(14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ft) to 5.2 </a:t>
            </a:r>
            <a:r>
              <a:rPr kumimoji="0" lang="en-US" sz="32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metres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(17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ft) tall 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05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alphaModFix amt="9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Name   these  animals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Documents and Settings\Admin\Рабочий стол\для вебквеста\лев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724516" y="1857364"/>
            <a:ext cx="3419484" cy="2928934"/>
          </a:xfrm>
          <a:prstGeom prst="roundRect">
            <a:avLst/>
          </a:prstGeom>
          <a:noFill/>
        </p:spPr>
      </p:pic>
      <p:pic>
        <p:nvPicPr>
          <p:cNvPr id="1028" name="Picture 4" descr="C:\Documents and Settings\Admin\Рабочий стол\для вебквеста\тигр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2714620"/>
            <a:ext cx="3643306" cy="2750339"/>
          </a:xfrm>
          <a:prstGeom prst="round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214414" y="5643578"/>
            <a:ext cx="500066" cy="5000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215074" y="5000636"/>
            <a:ext cx="571504" cy="5000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8001024" y="5072074"/>
            <a:ext cx="8867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a lion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71670" y="5715016"/>
            <a:ext cx="9956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a tiger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9" name="Пятиугольник 8">
            <a:hlinkClick r:id="rId5" action="ppaction://hlinksldjump"/>
          </p:cNvPr>
          <p:cNvSpPr/>
          <p:nvPr/>
        </p:nvSpPr>
        <p:spPr>
          <a:xfrm>
            <a:off x="8001024" y="6000768"/>
            <a:ext cx="978408" cy="484632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1158</TotalTime>
  <Words>568</Words>
  <Application>Microsoft Office PowerPoint</Application>
  <PresentationFormat>Экран (4:3)</PresentationFormat>
  <Paragraphs>122</Paragraphs>
  <Slides>15</Slides>
  <Notes>6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Name these pets</vt:lpstr>
      <vt:lpstr>Слайд 3</vt:lpstr>
      <vt:lpstr>Слайд 4</vt:lpstr>
      <vt:lpstr>Слайд 5</vt:lpstr>
      <vt:lpstr>Слайд 6</vt:lpstr>
      <vt:lpstr>Слайд 7</vt:lpstr>
      <vt:lpstr>Слайд 8</vt:lpstr>
      <vt:lpstr>Name   these  animals </vt:lpstr>
      <vt:lpstr>Name   these  animals</vt:lpstr>
      <vt:lpstr>How  long do they live?</vt:lpstr>
      <vt:lpstr>OK! Well done!</vt:lpstr>
      <vt:lpstr>Слайд 13</vt:lpstr>
      <vt:lpstr>Информационные ресурсы</vt:lpstr>
      <vt:lpstr>Информационные ресурсы</vt:lpstr>
    </vt:vector>
  </TitlesOfParts>
  <Company>Computer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145</cp:revision>
  <dcterms:created xsi:type="dcterms:W3CDTF">2011-06-19T11:36:56Z</dcterms:created>
  <dcterms:modified xsi:type="dcterms:W3CDTF">2011-06-28T12:11:08Z</dcterms:modified>
</cp:coreProperties>
</file>