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60" r:id="rId4"/>
    <p:sldId id="280" r:id="rId5"/>
    <p:sldId id="261" r:id="rId6"/>
    <p:sldId id="258" r:id="rId7"/>
    <p:sldId id="264" r:id="rId8"/>
    <p:sldId id="265" r:id="rId9"/>
    <p:sldId id="263" r:id="rId10"/>
    <p:sldId id="266" r:id="rId11"/>
    <p:sldId id="267" r:id="rId12"/>
    <p:sldId id="268" r:id="rId13"/>
    <p:sldId id="271" r:id="rId14"/>
    <p:sldId id="269" r:id="rId15"/>
    <p:sldId id="272" r:id="rId16"/>
    <p:sldId id="270" r:id="rId17"/>
    <p:sldId id="281" r:id="rId18"/>
    <p:sldId id="273" r:id="rId19"/>
    <p:sldId id="274" r:id="rId20"/>
    <p:sldId id="275" r:id="rId21"/>
    <p:sldId id="279" r:id="rId22"/>
    <p:sldId id="278" r:id="rId23"/>
    <p:sldId id="25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21F46A-A9D2-45D4-9A63-E349FDA8D2E8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5CD63-3F65-49DA-BDC0-FAF97A736B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565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5CD63-3F65-49DA-BDC0-FAF97A736BDC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068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storage0.dms.mpinteractiv.ro/media/401/781/10668/8097525/1/ceas.jpg" TargetMode="External"/><Relationship Id="rId13" Type="http://schemas.openxmlformats.org/officeDocument/2006/relationships/hyperlink" Target="http://scienceblogs.com/startswithabang/upload/2009/09/dark_matter_part_35_when_clust/a520_chandra.jpg" TargetMode="External"/><Relationship Id="rId3" Type="http://schemas.openxmlformats.org/officeDocument/2006/relationships/hyperlink" Target="http://science.nationalgeographic.com/staticfiles/NGS/Shared/StaticFiles/Science/Images/Content/solar-system-montage-solar-system-xl.jpg" TargetMode="External"/><Relationship Id="rId7" Type="http://schemas.openxmlformats.org/officeDocument/2006/relationships/hyperlink" Target="http://img.liveinternet.ru/images/attach/3/8674/8674120_15.jpg" TargetMode="External"/><Relationship Id="rId12" Type="http://schemas.openxmlformats.org/officeDocument/2006/relationships/hyperlink" Target="http://sofa111111.narod.ru/images/Cosmonavts/Tereshkova2.jpg" TargetMode="External"/><Relationship Id="rId2" Type="http://schemas.openxmlformats.org/officeDocument/2006/relationships/hyperlink" Target="http://img-fotki.yandex.ru/get/3114/kam-shmurodov.0/0_7322_d288b24_X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3dnews.ru/_imgdata/img/2011/11/24/620405/roverSpirit.sm.jpg" TargetMode="External"/><Relationship Id="rId11" Type="http://schemas.openxmlformats.org/officeDocument/2006/relationships/hyperlink" Target="http://mobile.rbth.ru/assets/images/2011-04/top/TASS_gagarin2-top.jpg" TargetMode="External"/><Relationship Id="rId5" Type="http://schemas.openxmlformats.org/officeDocument/2006/relationships/hyperlink" Target="http://img.mota.ru/upload/wallpapers/2011/06/20/10/03/26144/mota_ru_1062031-1280x1024.jpg" TargetMode="External"/><Relationship Id="rId10" Type="http://schemas.openxmlformats.org/officeDocument/2006/relationships/hyperlink" Target="http://newzz.in.ua/uploads/posts/2010-11/thumbs/1288901956_043.jpg" TargetMode="External"/><Relationship Id="rId4" Type="http://schemas.openxmlformats.org/officeDocument/2006/relationships/hyperlink" Target="http://acunningplan.typepad.com/photos/uncategorized/enterprise_nx01.jpeg" TargetMode="External"/><Relationship Id="rId9" Type="http://schemas.openxmlformats.org/officeDocument/2006/relationships/hyperlink" Target="http://s46.radikal.ru/i113/1005/e2/b230475c333b.jpg" TargetMode="External"/><Relationship Id="rId14" Type="http://schemas.openxmlformats.org/officeDocument/2006/relationships/hyperlink" Target="http://www.cv.nrao.edu/course/astr534/images/Andromeda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Time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5" y="0"/>
            <a:ext cx="9144000" cy="685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21571"/>
            <a:ext cx="6084168" cy="2304256"/>
          </a:xfrm>
        </p:spPr>
        <p:txBody>
          <a:bodyPr>
            <a:normAutofit/>
          </a:bodyPr>
          <a:lstStyle/>
          <a:p>
            <a:pPr algn="l"/>
            <a:endParaRPr lang="en-US" sz="4800" b="1" i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4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SPACE</a:t>
            </a:r>
            <a:r>
              <a:rPr lang="en-US" sz="4800" b="1" i="1" dirty="0" smtClean="0">
                <a:solidFill>
                  <a:srgbClr val="FFFF00"/>
                </a:solidFill>
              </a:rPr>
              <a:t> </a:t>
            </a:r>
            <a:r>
              <a:rPr lang="en-US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TRAVEL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555776" y="4737348"/>
            <a:ext cx="6588224" cy="20040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ru-RU" sz="1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Браткина Татьяна Павловна</a:t>
            </a:r>
          </a:p>
          <a:p>
            <a:pPr algn="r">
              <a:defRPr/>
            </a:pPr>
            <a:r>
              <a:rPr lang="ru-RU" sz="1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 </a:t>
            </a:r>
          </a:p>
          <a:p>
            <a:pPr algn="r">
              <a:defRPr/>
            </a:pPr>
            <a:r>
              <a:rPr lang="ru-RU" sz="1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МБОУ СОШ №2</a:t>
            </a:r>
          </a:p>
          <a:p>
            <a:pPr algn="r">
              <a:defRPr/>
            </a:pPr>
            <a:r>
              <a:rPr lang="ru-RU" sz="1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г. Кораблино</a:t>
            </a:r>
          </a:p>
          <a:p>
            <a:pPr algn="r">
              <a:defRPr/>
            </a:pPr>
            <a:r>
              <a:rPr lang="ru-RU" sz="1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Рязанской области</a:t>
            </a:r>
          </a:p>
          <a:p>
            <a:pPr algn="l">
              <a:defRPr/>
            </a:pPr>
            <a:r>
              <a:rPr lang="ru-RU" sz="1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        2012</a:t>
            </a:r>
            <a:endParaRPr lang="ru-RU" sz="18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16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Татьяна\Desktop\Time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5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1124744"/>
            <a:ext cx="44536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 Times Roman"/>
              </a:rPr>
              <a:t>Time Machine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 Times Roman"/>
            </a:endParaRPr>
          </a:p>
        </p:txBody>
      </p:sp>
    </p:spTree>
    <p:extLst>
      <p:ext uri="{BB962C8B-B14F-4D97-AF65-F5344CB8AC3E}">
        <p14:creationId xmlns:p14="http://schemas.microsoft.com/office/powerpoint/2010/main" val="138255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Time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66" y="0"/>
            <a:ext cx="91492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8884" y="188640"/>
            <a:ext cx="5110752" cy="1080120"/>
          </a:xfrm>
        </p:spPr>
        <p:txBody>
          <a:bodyPr>
            <a:normAutofit/>
          </a:bodyPr>
          <a:lstStyle/>
          <a:p>
            <a:r>
              <a:rPr lang="en-US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Back to the PAST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85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Заголовок 2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08255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Listen </a:t>
            </a:r>
            <a:r>
              <a:rPr lang="en-US" sz="4800" b="1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 the </a:t>
            </a:r>
            <a:r>
              <a:rPr lang="en-US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text </a:t>
            </a:r>
            <a:r>
              <a:rPr lang="en-US" sz="4800" b="1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guess what it is about</a:t>
            </a:r>
            <a:endParaRPr lang="ru-RU" sz="48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393035"/>
              </p:ext>
            </p:extLst>
          </p:nvPr>
        </p:nvGraphicFramePr>
        <p:xfrm>
          <a:off x="1691680" y="1844824"/>
          <a:ext cx="5760640" cy="4459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1967"/>
                <a:gridCol w="2858673"/>
              </a:tblGrid>
              <a:tr h="6294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k. Tsiolkovsky</a:t>
                      </a:r>
                      <a:endParaRPr lang="en-US" sz="2800" b="1" i="1" dirty="0" smtClean="0">
                        <a:solidFill>
                          <a:schemeClr val="bg1"/>
                        </a:solidFill>
                        <a:latin typeface="New Times Roman"/>
                      </a:endParaRPr>
                    </a:p>
                    <a:p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800" b="1" i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  <a:cs typeface="Times New Roman" pitchFamily="18" charset="0"/>
                        </a:rPr>
                        <a:t>Nikola Tesla</a:t>
                      </a:r>
                      <a:endParaRPr lang="ru-RU" sz="2800" b="1" i="1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8123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  <a:cs typeface="Times New Roman" pitchFamily="18" charset="0"/>
                        </a:rPr>
                        <a:t>Leonardo da </a:t>
                      </a:r>
                      <a:r>
                        <a:rPr lang="en-US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  <a:cs typeface="Times New Roman" pitchFamily="18" charset="0"/>
                        </a:rPr>
                        <a:t>Vinci</a:t>
                      </a:r>
                      <a:endParaRPr lang="en-US" sz="28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New Times Roman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Aristotle</a:t>
                      </a:r>
                      <a:endParaRPr lang="ru-RU" sz="2800" b="1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12317">
                <a:tc>
                  <a:txBody>
                    <a:bodyPr/>
                    <a:lstStyle/>
                    <a:p>
                      <a:r>
                        <a:rPr lang="en-US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Sergey </a:t>
                      </a:r>
                      <a:r>
                        <a:rPr lang="en-US" sz="2800" b="1" i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Korolev</a:t>
                      </a:r>
                      <a:endParaRPr lang="ru-RU" sz="2800" b="1" i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Gagarin</a:t>
                      </a:r>
                      <a:endParaRPr lang="en-US" sz="28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New Times Roman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23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Columbus</a:t>
                      </a:r>
                      <a:endParaRPr lang="en-US" sz="28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New Times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Plato</a:t>
                      </a:r>
                      <a:endParaRPr lang="ru-RU" sz="2800" b="1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13808">
                <a:tc>
                  <a:txBody>
                    <a:bodyPr/>
                    <a:lstStyle/>
                    <a:p>
                      <a:r>
                        <a:rPr lang="en-US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Nicolaus Copernicus</a:t>
                      </a:r>
                      <a:endParaRPr lang="ru-RU" sz="2800" b="1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Valentina Tereshkova </a:t>
                      </a:r>
                      <a:endParaRPr lang="ru-RU" sz="2800" b="1" i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12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0685" y="116632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b="1" i="1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Nicolaus</a:t>
            </a:r>
            <a:r>
              <a:rPr lang="en-US" sz="4800" b="1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Copernicus</a:t>
            </a:r>
            <a:endParaRPr lang="ru-RU" sz="4800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0807"/>
            <a:ext cx="6367168" cy="4566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624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16632"/>
            <a:ext cx="5184576" cy="1370583"/>
          </a:xfrm>
        </p:spPr>
        <p:txBody>
          <a:bodyPr>
            <a:normAutofit/>
          </a:bodyPr>
          <a:lstStyle/>
          <a:p>
            <a:r>
              <a:rPr lang="en-US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Sergey </a:t>
            </a:r>
            <a:r>
              <a:rPr lang="en-US" sz="4800" b="1" i="1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Korolev</a:t>
            </a:r>
            <a:endParaRPr lang="ru-RU" sz="4800" b="1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Татьяна\Desktop\space\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509758"/>
            <a:ext cx="2448272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32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/>
          </a:bodyPr>
          <a:lstStyle/>
          <a:p>
            <a:r>
              <a:rPr lang="en-US" sz="4800" b="1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 Times Roman"/>
              </a:rPr>
              <a:t>Yuri Gagarin</a:t>
            </a:r>
            <a:endParaRPr lang="ru-RU" sz="48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122" name="Picture 2" descr="C:\Users\Татьяна\Desktop\Time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44824"/>
            <a:ext cx="7574037" cy="401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61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1984" y="332656"/>
            <a:ext cx="7416824" cy="1800200"/>
          </a:xfrm>
        </p:spPr>
        <p:txBody>
          <a:bodyPr>
            <a:normAutofit/>
          </a:bodyPr>
          <a:lstStyle/>
          <a:p>
            <a:r>
              <a:rPr lang="en-US" sz="5300" b="1" i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Valentina Tereshkova</a:t>
            </a:r>
            <a:r>
              <a:rPr lang="en-US" sz="53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/>
              <a:t/>
            </a:r>
            <a:br>
              <a:rPr lang="en-US" b="1" dirty="0"/>
            </a:br>
            <a:endParaRPr lang="ru-RU" dirty="0"/>
          </a:p>
        </p:txBody>
      </p:sp>
      <p:pic>
        <p:nvPicPr>
          <p:cNvPr id="5122" name="Picture 2" descr="C:\Users\Татьяна\Desktop\space\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84784"/>
            <a:ext cx="3329161" cy="427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18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920880" cy="1584176"/>
          </a:xfrm>
        </p:spPr>
        <p:txBody>
          <a:bodyPr>
            <a:normAutofit/>
          </a:bodyPr>
          <a:lstStyle/>
          <a:p>
            <a:r>
              <a:rPr lang="en-US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Knowledge</a:t>
            </a:r>
            <a:r>
              <a:rPr lang="en-US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Education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 the Key to Success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700809"/>
            <a:ext cx="7272808" cy="3744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Keywords you may need: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education,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experience, life, focus, 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my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family, 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field,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little bit, main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thing, 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right, the real world, lessons, college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the 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future,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hard work, classroom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student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individual, images,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educational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environment, no doubt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books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information,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whole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yourself, experience</a:t>
            </a:r>
            <a:r>
              <a:rPr lang="en-US" sz="28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future </a:t>
            </a:r>
            <a:r>
              <a:rPr lang="en-US" sz="2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generations, space, computer, study</a:t>
            </a:r>
            <a:endParaRPr lang="ru-RU" sz="2800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20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416824" cy="1008112"/>
          </a:xfrm>
        </p:spPr>
        <p:txBody>
          <a:bodyPr>
            <a:normAutofit/>
          </a:bodyPr>
          <a:lstStyle/>
          <a:p>
            <a:r>
              <a:rPr lang="en-US" sz="48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Puzzle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769507"/>
              </p:ext>
            </p:extLst>
          </p:nvPr>
        </p:nvGraphicFramePr>
        <p:xfrm>
          <a:off x="1763688" y="1772816"/>
          <a:ext cx="5760640" cy="4104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0"/>
              </a:tblGrid>
              <a:tr h="5296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cool, student,  universe</a:t>
                      </a:r>
                      <a:r>
                        <a:rPr lang="en-US" sz="2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,</a:t>
                      </a:r>
                      <a:endParaRPr lang="en-US" sz="28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New Times Roman"/>
                      </a:endParaRPr>
                    </a:p>
                  </a:txBody>
                  <a:tcPr/>
                </a:tc>
              </a:tr>
              <a:tr h="5958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truth, pupil, history, </a:t>
                      </a:r>
                      <a:r>
                        <a:rPr lang="en-US" sz="2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Saturn</a:t>
                      </a:r>
                      <a:endParaRPr lang="en-US" sz="2800" b="1" dirty="0" smtClean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58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future, education, </a:t>
                      </a:r>
                      <a:r>
                        <a:rPr lang="en-US" sz="2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2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Mars</a:t>
                      </a:r>
                      <a:endParaRPr lang="en-US" sz="2800" b="1" dirty="0" smtClean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58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school, fun, </a:t>
                      </a:r>
                      <a:r>
                        <a:rPr lang="en-US" sz="2800" b="1" u="sng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you, </a:t>
                      </a:r>
                      <a:endParaRPr lang="ru-RU" sz="2800" b="1" dirty="0" smtClean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New Times Roman"/>
                      </a:endParaRPr>
                    </a:p>
                  </a:txBody>
                  <a:tcPr/>
                </a:tc>
              </a:tr>
              <a:tr h="5958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planet, blue</a:t>
                      </a:r>
                      <a:r>
                        <a:rPr lang="en-US" sz="2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Earth, </a:t>
                      </a:r>
                      <a:r>
                        <a:rPr lang="en-US" sz="2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key</a:t>
                      </a:r>
                      <a:endParaRPr lang="en-US" sz="2800" b="1" dirty="0" smtClean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58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New Times Roman"/>
                        </a:rPr>
                        <a:t>useful, </a:t>
                      </a:r>
                      <a:r>
                        <a:rPr lang="en-US" sz="2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success</a:t>
                      </a:r>
                      <a:endParaRPr lang="en-US" sz="2800" b="1" dirty="0" smtClean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58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humanity, </a:t>
                      </a:r>
                      <a:r>
                        <a:rPr lang="en-US" sz="2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spacecraft, </a:t>
                      </a:r>
                      <a:endParaRPr lang="en-US" sz="2800" b="1" dirty="0" smtClean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593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Татьяна\Desktop\space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36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828611"/>
              </p:ext>
            </p:extLst>
          </p:nvPr>
        </p:nvGraphicFramePr>
        <p:xfrm>
          <a:off x="1524000" y="1397000"/>
          <a:ext cx="6648399" cy="4264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6133"/>
                <a:gridCol w="2216133"/>
                <a:gridCol w="2216133"/>
              </a:tblGrid>
              <a:tr h="142141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You</a:t>
                      </a:r>
                      <a:endParaRPr lang="ru-RU" sz="2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42141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Education</a:t>
                      </a:r>
                      <a:endParaRPr lang="ru-RU" sz="2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Future</a:t>
                      </a:r>
                      <a:endParaRPr lang="ru-RU" sz="2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42141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Universe</a:t>
                      </a:r>
                      <a:endParaRPr lang="ru-RU" sz="2800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Равнобедренный треугольник 7"/>
          <p:cNvSpPr/>
          <p:nvPr/>
        </p:nvSpPr>
        <p:spPr>
          <a:xfrm>
            <a:off x="3369492" y="1865249"/>
            <a:ext cx="3096344" cy="2304256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84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тьяна\Desktop\Time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1340768"/>
            <a:ext cx="4752528" cy="1008112"/>
          </a:xfrm>
        </p:spPr>
        <p:txBody>
          <a:bodyPr>
            <a:normAutofit/>
          </a:bodyPr>
          <a:lstStyle/>
          <a:p>
            <a:r>
              <a:rPr lang="en-US" sz="48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UNIVERSE</a:t>
            </a:r>
            <a:endParaRPr lang="ru-RU" sz="4800" b="1" i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8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тьяна\Desktop\space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236025" cy="2160240"/>
          </a:xfrm>
        </p:spPr>
        <p:txBody>
          <a:bodyPr>
            <a:normAutofit/>
          </a:bodyPr>
          <a:lstStyle/>
          <a:p>
            <a:r>
              <a:rPr lang="en-US" sz="4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 Times Roman"/>
              </a:rPr>
              <a:t>Create Your </a:t>
            </a:r>
            <a:r>
              <a:rPr lang="en-US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 Times Roman"/>
              </a:rPr>
              <a:t>Planet</a:t>
            </a:r>
            <a:r>
              <a:rPr lang="en-US" sz="2800" dirty="0" smtClean="0">
                <a:solidFill>
                  <a:srgbClr val="FFFF00"/>
                </a:solidFill>
                <a:latin typeface="New Times Roman"/>
              </a:rPr>
              <a:t> </a:t>
            </a:r>
            <a:br>
              <a:rPr lang="en-US" sz="2800" dirty="0" smtClean="0">
                <a:solidFill>
                  <a:srgbClr val="FFFF00"/>
                </a:solidFill>
                <a:latin typeface="New Times Roman"/>
              </a:rPr>
            </a:b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Virtual 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Planet </a:t>
            </a: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Laboratory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6585" y="3645024"/>
            <a:ext cx="44292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Name, position in the Solar system, star type, orbit, planet mass, volcanoes, gases, liquid water 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42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Татьяна\Desktop\Time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32" y="1"/>
            <a:ext cx="91435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188640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sz="4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you like our journey on the Time Machine? 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52551" y="198884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  </a:t>
            </a:r>
            <a:r>
              <a:rPr lang="en-US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Write a cinquain to show your attitude to the lesson</a:t>
            </a:r>
          </a:p>
          <a:p>
            <a:endParaRPr lang="ru-RU" sz="28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Example: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Space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   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Bright, great, promising,</a:t>
            </a:r>
            <a:b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(Or frightening, gloomy and uncertain,)</a:t>
            </a:r>
            <a:b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Time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that will come after the present        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  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          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Expectation</a:t>
            </a:r>
            <a:endParaRPr lang="ru-RU" sz="2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8916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Homework</a:t>
            </a:r>
            <a:endParaRPr lang="ru-RU" sz="4800" b="1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Содержимое 4"/>
          <p:cNvSpPr>
            <a:spLocks noGrp="1"/>
          </p:cNvSpPr>
          <p:nvPr>
            <p:ph sz="half" idx="2"/>
          </p:nvPr>
        </p:nvSpPr>
        <p:spPr>
          <a:xfrm>
            <a:off x="467544" y="2132856"/>
            <a:ext cx="8424936" cy="2221306"/>
          </a:xfrm>
        </p:spPr>
        <p:txBody>
          <a:bodyPr/>
          <a:lstStyle/>
          <a:p>
            <a:pPr marL="0" indent="0">
              <a:buNone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Your homework for the next lesson is to write a short 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composition: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people live on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Mars?</a:t>
            </a:r>
          </a:p>
          <a:p>
            <a:pPr marL="0" indent="0">
              <a:buNone/>
            </a:pPr>
            <a:endParaRPr lang="ru-RU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20688"/>
            <a:ext cx="8064896" cy="5616624"/>
          </a:xfrm>
        </p:spPr>
        <p:txBody>
          <a:bodyPr>
            <a:normAutofit/>
          </a:bodyPr>
          <a:lstStyle/>
          <a:p>
            <a:r>
              <a:rPr lang="en-US" sz="2800" b="1" i="1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Resources</a:t>
            </a:r>
            <a:endParaRPr lang="ru-RU" sz="2800" b="1" i="1" dirty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слайд -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img-fotki.yandex.ru/get/3114/kam-shmurodov.0/0_7322_d288b24_XL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слайд -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science.nationalgeographic.com/staticfiles/NGS/Shared/StaticFiles/Science/Images/Content/solar-system-montage-solar-system-xl.jpg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,8,10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,21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слайды -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acunningplan.typepad.com/photos/uncategorized/enterprise_nx01.jpeg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 слайд –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img.mota.ru/upload/wallpapers/2011/06/20/10/03/26144/mota_ru_1062031-1280x1024.jpg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слайд –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6"/>
              </a:rPr>
              <a:t>http://www.3dnews.ru/_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imgdata/img/2011/11/24/620405/roverSpirit.sm.jpg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слайд –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img.liveinternet.ru/images/attach/3/8674/8674120_15.jpg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слайд -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http://storage0.dms.mpinteractiv.ro/media/401/781/10668/8097525/1/ceas.jpg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 слайд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-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9"/>
              </a:rPr>
              <a:t>http://s46.radikal.ru/i113/1005/e2/b230475c333b.jpg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14 слайд –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10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0"/>
              </a:rPr>
              <a:t>newzz.in.ua/uploads/posts/2010-11/thumbs/1288901956_043.jpg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 слайд -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11"/>
              </a:rPr>
              <a:t>://mobile.rbth.ru/assets/images/2011-04/top/TASS_gagarin2-top.jpg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слайд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12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2"/>
              </a:rPr>
              <a:t>sofa111111.narod.ru/images/Cosmonavts/Tereshkova2.jpg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слайд -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13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3"/>
              </a:rPr>
              <a:t>scienceblogs.com/startswithabang/upload/2009/09/dark_matter_part_35_when_clust/a520_chandra.jpg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слайд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14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14"/>
              </a:rPr>
              <a:t>www.cv.nrao.edu/course/astr534/images/Andromeda.jpg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47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714375" y="214313"/>
            <a:ext cx="7715250" cy="928687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Let’s  meet</a:t>
            </a:r>
            <a:endParaRPr lang="ru-RU" sz="48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344495"/>
              </p:ext>
            </p:extLst>
          </p:nvPr>
        </p:nvGraphicFramePr>
        <p:xfrm>
          <a:off x="1475656" y="1124744"/>
          <a:ext cx="6120680" cy="4828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3744416"/>
              </a:tblGrid>
              <a:tr h="7560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n-US" sz="1800" b="1" baseline="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am</a:t>
                      </a:r>
                      <a:endParaRPr lang="ru-RU" sz="1800" b="1" dirty="0" smtClean="0">
                        <a:solidFill>
                          <a:schemeClr val="tx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en-US" sz="1800" b="1" baseline="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New Times Roman"/>
                          <a:ea typeface="Times New Roman"/>
                          <a:cs typeface="Times New Roman"/>
                        </a:rPr>
                        <a:t>student, a pupil,</a:t>
                      </a:r>
                      <a:r>
                        <a:rPr lang="en-US" sz="1800" b="1" baseline="0" dirty="0" smtClean="0">
                          <a:solidFill>
                            <a:schemeClr val="tx2"/>
                          </a:solidFill>
                          <a:latin typeface="New Times Roman"/>
                          <a:ea typeface="Times New Roman"/>
                          <a:cs typeface="Times New Roman"/>
                        </a:rPr>
                        <a:t> a teenager</a:t>
                      </a: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New Times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b="1" dirty="0" smtClean="0">
                        <a:solidFill>
                          <a:schemeClr val="tx2"/>
                        </a:solidFill>
                        <a:latin typeface="New Times Roman"/>
                        <a:ea typeface="Times New Roman"/>
                        <a:cs typeface="Times New Roman"/>
                      </a:endParaRPr>
                    </a:p>
                    <a:p>
                      <a:pPr algn="l"/>
                      <a:endParaRPr lang="ru-RU" sz="1800" dirty="0"/>
                    </a:p>
                  </a:txBody>
                  <a:tcPr/>
                </a:tc>
              </a:tr>
              <a:tr h="7560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n-US" sz="1800" b="1" baseline="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am</a:t>
                      </a:r>
                      <a:endParaRPr lang="ru-RU" sz="1800" b="1" dirty="0" smtClean="0">
                        <a:solidFill>
                          <a:schemeClr val="tx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kern="1200" dirty="0" smtClean="0">
                          <a:solidFill>
                            <a:schemeClr val="tx2"/>
                          </a:solidFill>
                          <a:latin typeface="New Times Roman"/>
                          <a:ea typeface="+mn-ea"/>
                          <a:cs typeface="+mn-cs"/>
                        </a:rPr>
                        <a:t>14,15,16,17...</a:t>
                      </a:r>
                      <a:endParaRPr lang="ru-RU" sz="1800" b="1" dirty="0" smtClean="0">
                        <a:solidFill>
                          <a:schemeClr val="tx2"/>
                        </a:solidFill>
                        <a:latin typeface="New Times Roman"/>
                        <a:ea typeface="Times New Roman"/>
                        <a:cs typeface="Times New Roman"/>
                      </a:endParaRPr>
                    </a:p>
                    <a:p>
                      <a:pPr algn="l"/>
                      <a:endParaRPr lang="ru-RU" sz="1800" dirty="0"/>
                    </a:p>
                  </a:txBody>
                  <a:tcPr/>
                </a:tc>
              </a:tr>
              <a:tr h="7560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n-US" sz="1800" b="1" baseline="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am from</a:t>
                      </a:r>
                      <a:endParaRPr lang="ru-RU" sz="1800" b="1" dirty="0" smtClean="0">
                        <a:solidFill>
                          <a:schemeClr val="tx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1" kern="1200" dirty="0" smtClean="0">
                          <a:solidFill>
                            <a:schemeClr val="tx2"/>
                          </a:solidFill>
                          <a:effectLst/>
                          <a:latin typeface="New Times Roman"/>
                          <a:ea typeface="+mn-ea"/>
                          <a:cs typeface="+mn-cs"/>
                        </a:rPr>
                        <a:t>Russia, England, Italy,</a:t>
                      </a:r>
                      <a:r>
                        <a:rPr kumimoji="0" lang="en-US" sz="1800" b="1" kern="1200" baseline="0" dirty="0" smtClean="0">
                          <a:solidFill>
                            <a:schemeClr val="tx2"/>
                          </a:solidFill>
                          <a:effectLst/>
                          <a:latin typeface="New Times Roman"/>
                          <a:ea typeface="+mn-ea"/>
                          <a:cs typeface="+mn-cs"/>
                        </a:rPr>
                        <a:t> Spain, the USA, France…</a:t>
                      </a:r>
                      <a:endParaRPr lang="ru-RU" sz="1800" dirty="0"/>
                    </a:p>
                  </a:txBody>
                  <a:tcPr/>
                </a:tc>
              </a:tr>
              <a:tr h="75608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 like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I’m fond of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 usually/often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 have</a:t>
                      </a:r>
                      <a:endParaRPr lang="ru-RU" sz="1800" b="1" dirty="0" smtClean="0">
                        <a:solidFill>
                          <a:schemeClr val="tx2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New Times Roman"/>
                          <a:ea typeface="Times New Roman"/>
                          <a:cs typeface="Times New Roman"/>
                        </a:rPr>
                        <a:t>painting, travelling, swimming, walking, riding, driving, cooking, sleeping;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New Times Roman"/>
                          <a:ea typeface="Times New Roman"/>
                          <a:cs typeface="Times New Roman"/>
                        </a:rPr>
                        <a:t>learn, sing, dance, play, read, walk;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New Times Roman"/>
                          <a:ea typeface="Times New Roman"/>
                          <a:cs typeface="Times New Roman"/>
                        </a:rPr>
                        <a:t> the Internet, computers, nature, flowers, books, music, sport, my friends, my family, my country, my </a:t>
                      </a: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New Times Roman"/>
                          <a:ea typeface="Times New Roman"/>
                          <a:cs typeface="Times New Roman"/>
                        </a:rPr>
                        <a:t>pets</a:t>
                      </a:r>
                      <a:endParaRPr lang="ru-RU" sz="1800" b="1" dirty="0" smtClean="0">
                        <a:solidFill>
                          <a:schemeClr val="tx2"/>
                        </a:solidFill>
                        <a:latin typeface="New Times Roman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490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50" cy="115212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Memory Work</a:t>
            </a:r>
            <a:r>
              <a:rPr lang="en-US" sz="1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1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Correct the sentences and try to memorize as many as you can.</a:t>
            </a:r>
            <a:endParaRPr lang="ru-RU" sz="4800" b="1" i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65623"/>
              </p:ext>
            </p:extLst>
          </p:nvPr>
        </p:nvGraphicFramePr>
        <p:xfrm>
          <a:off x="2051720" y="1844824"/>
          <a:ext cx="5688632" cy="3770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/>
              </a:tblGrid>
              <a:tr h="604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Russia was the first country in the world to send man into space.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Earth is the biggest planet in the solar system.</a:t>
                      </a:r>
                      <a:endParaRPr lang="ru-RU" sz="1800" b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On the Earth, an astronaut in his spacesuit weighs about 135 kg. But on the Moon he is six times heavier.</a:t>
                      </a:r>
                      <a:endParaRPr lang="ru-RU" sz="1800" b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The first living being in space was a cat </a:t>
                      </a:r>
                      <a:r>
                        <a:rPr lang="en-US" sz="1800" b="1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Barsic</a:t>
                      </a:r>
                      <a:r>
                        <a:rPr lang="en-US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that orbited the Earth on the Soviet spaceship in 1957.</a:t>
                      </a:r>
                      <a:endParaRPr lang="ru-RU" sz="1800" b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Neil Armstrong was the first astronaut to walk on the Moon.</a:t>
                      </a:r>
                      <a:endParaRPr lang="ru-RU" sz="1800" b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Yuri Gagarin was the first man to walk in space.</a:t>
                      </a:r>
                      <a:endParaRPr lang="ru-RU" sz="1800" b="1" i="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61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Татьяна\Desktop\Time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5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1124744"/>
            <a:ext cx="44536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 Times Roman"/>
              </a:rPr>
              <a:t>Time Machine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 Times Roman"/>
            </a:endParaRPr>
          </a:p>
        </p:txBody>
      </p:sp>
    </p:spTree>
    <p:extLst>
      <p:ext uri="{BB962C8B-B14F-4D97-AF65-F5344CB8AC3E}">
        <p14:creationId xmlns:p14="http://schemas.microsoft.com/office/powerpoint/2010/main" val="371276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Татьяна\Desktop\space\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en-US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Mars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82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тьяна\Desktop\space\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8" y="12436"/>
            <a:ext cx="9124102" cy="684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32656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en-US" sz="4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Mars</a:t>
            </a:r>
            <a:endParaRPr lang="ru-RU" sz="4800" b="1" i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29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Татьяна\Desktop\Time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5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1124744"/>
            <a:ext cx="44536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w Times Roman"/>
              </a:rPr>
              <a:t>Time Machine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w Times Roman"/>
            </a:endParaRPr>
          </a:p>
        </p:txBody>
      </p:sp>
    </p:spTree>
    <p:extLst>
      <p:ext uri="{BB962C8B-B14F-4D97-AF65-F5344CB8AC3E}">
        <p14:creationId xmlns:p14="http://schemas.microsoft.com/office/powerpoint/2010/main" val="297869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тьяна\Desktop\space\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476672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Saturn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37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585</TotalTime>
  <Words>464</Words>
  <Application>Microsoft Office PowerPoint</Application>
  <PresentationFormat>Экран (4:3)</PresentationFormat>
  <Paragraphs>90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Let’s  meet</vt:lpstr>
      <vt:lpstr>Memory Work Correct the sentences and try to memorize as many as you can.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Listen to the text and guess what it is about</vt:lpstr>
      <vt:lpstr>Nicolaus Copernicus</vt:lpstr>
      <vt:lpstr>Sergey Korolev</vt:lpstr>
      <vt:lpstr>Yuri Gagarin</vt:lpstr>
      <vt:lpstr>Valentina Tereshkova  </vt:lpstr>
      <vt:lpstr>Knowledge Education as the Key to Success </vt:lpstr>
      <vt:lpstr>Puzzle</vt:lpstr>
      <vt:lpstr>Презентация PowerPoint</vt:lpstr>
      <vt:lpstr>Create Your Planet  The Virtual Planet Laboratory</vt:lpstr>
      <vt:lpstr>Презентация PowerPoint</vt:lpstr>
      <vt:lpstr>Homework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85</cp:revision>
  <dcterms:created xsi:type="dcterms:W3CDTF">2012-02-18T16:10:35Z</dcterms:created>
  <dcterms:modified xsi:type="dcterms:W3CDTF">2012-03-20T22:29:38Z</dcterms:modified>
</cp:coreProperties>
</file>