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2"/>
  </p:notes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57" r:id="rId10"/>
    <p:sldId id="258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75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2AE1FD-9AD7-4FE7-AC31-5B2CA7129DB0}" type="datetimeFigureOut">
              <a:rPr lang="ru-RU" smtClean="0"/>
              <a:pPr/>
              <a:t>14.03.2012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0698E1-DACA-4DCE-B6A4-A1D6003FC12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0698E1-DACA-4DCE-B6A4-A1D6003FC12B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14.03.2012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assets0.lookatme.ru/1262122486/assets/article_image-image/33/5e/606457/article_image-image-article.jpg" TargetMode="External"/><Relationship Id="rId13" Type="http://schemas.openxmlformats.org/officeDocument/2006/relationships/hyperlink" Target="http://www.dvdkatalog.ru/images/tumannost-andromedy-big.jpg" TargetMode="External"/><Relationship Id="rId18" Type="http://schemas.openxmlformats.org/officeDocument/2006/relationships/hyperlink" Target="http://en.wikipedia.org/" TargetMode="External"/><Relationship Id="rId3" Type="http://schemas.openxmlformats.org/officeDocument/2006/relationships/hyperlink" Target="mailto:sashachesnokova@mail.ru" TargetMode="External"/><Relationship Id="rId21" Type="http://schemas.openxmlformats.org/officeDocument/2006/relationships/hyperlink" Target="http://www.mirf.ru/" TargetMode="External"/><Relationship Id="rId7" Type="http://schemas.openxmlformats.org/officeDocument/2006/relationships/hyperlink" Target="http://farm1.static.flickr.com/150/436668227_e9ed29c6ed.jpg?v=0" TargetMode="External"/><Relationship Id="rId12" Type="http://schemas.openxmlformats.org/officeDocument/2006/relationships/hyperlink" Target="http://www-win.mielofon.rusf.ru/kinofan/otroki/images/big/otroki104.jpg" TargetMode="External"/><Relationship Id="rId17" Type="http://schemas.openxmlformats.org/officeDocument/2006/relationships/hyperlink" Target="http://claudelafleur.qc.ca/images/jsc2007e045197.jpg" TargetMode="External"/><Relationship Id="rId2" Type="http://schemas.openxmlformats.org/officeDocument/2006/relationships/hyperlink" Target="http://www.fjwestcott.com/blog/wp-content/uploads/2011/01/thumbs_up.gif" TargetMode="External"/><Relationship Id="rId16" Type="http://schemas.openxmlformats.org/officeDocument/2006/relationships/hyperlink" Target="http://astro-courses.narod.ru/jpg/saturn.jpg" TargetMode="External"/><Relationship Id="rId20" Type="http://schemas.openxmlformats.org/officeDocument/2006/relationships/hyperlink" Target="http://www.bbc.co.uk/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chpz.ru/wp-content/uploads/2011/11/%D0%9F%D0%B5%D1%80%D0%B2%D1%8B%D0%B9-%D0%B8%D1%81%D0%BA%D1%83%D1%81%D1%81%D1%82%D0%B2%D0%B5%D0%BD%D0%BD%D1%8B%D0%B9-%D1%81%D0%BF%D1%83%D1%82%D0%BD%D0%B8%D0%BA-%D0%97%D0%B5%D0%BC%D0%BB%D0%B8.jpg" TargetMode="External"/><Relationship Id="rId11" Type="http://schemas.openxmlformats.org/officeDocument/2006/relationships/hyperlink" Target="http://elenametelkina.ru/_ph/2/2/878859061.jpg" TargetMode="External"/><Relationship Id="rId5" Type="http://schemas.openxmlformats.org/officeDocument/2006/relationships/hyperlink" Target="http://chpz.ru/wp-content/uploads/2011/11/%D0%9A%D0%BE%D1%81%D0%BC%D0%B8%D1%87%D0%B5%D1%81%D0%BA%D0%B0%D1%8F-%D1%80%D0%B0%D0%BA%D0%B5%D1%82%D0%B0.jpg" TargetMode="External"/><Relationship Id="rId15" Type="http://schemas.openxmlformats.org/officeDocument/2006/relationships/hyperlink" Target="http://www.infuture.ru/filemanager/0_77ab_1b71c3f5_XL.jpg" TargetMode="External"/><Relationship Id="rId10" Type="http://schemas.openxmlformats.org/officeDocument/2006/relationships/hyperlink" Target="http://i.vsekommentarii.com/pic/2011/12/06/polemika.com.ua/big-33-721-1219829674_f_3.jpg" TargetMode="External"/><Relationship Id="rId19" Type="http://schemas.openxmlformats.org/officeDocument/2006/relationships/hyperlink" Target="http://vk.com/club17353034" TargetMode="External"/><Relationship Id="rId4" Type="http://schemas.openxmlformats.org/officeDocument/2006/relationships/hyperlink" Target="http://www.optics-expo.ru/33_clip_image002_0001.gif" TargetMode="External"/><Relationship Id="rId9" Type="http://schemas.openxmlformats.org/officeDocument/2006/relationships/hyperlink" Target="http://moole.ru/uploads/posts/2009-05/1243624703_front.jpg" TargetMode="External"/><Relationship Id="rId14" Type="http://schemas.openxmlformats.org/officeDocument/2006/relationships/hyperlink" Target="http://galspace.spb.ru/photo/galaxy-img-big/005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764704"/>
            <a:ext cx="8892480" cy="432048"/>
          </a:xfrm>
        </p:spPr>
        <p:txBody>
          <a:bodyPr>
            <a:normAutofit fontScale="90000"/>
          </a:bodyPr>
          <a:lstStyle/>
          <a:p>
            <a:r>
              <a:rPr lang="ru-RU" sz="3100" dirty="0" smtClean="0">
                <a:solidFill>
                  <a:schemeClr val="tx1"/>
                </a:solidFill>
              </a:rPr>
              <a:t>МБОУ «Гимназия № 8» г. Рубцовска Алтайского края</a:t>
            </a:r>
            <a:r>
              <a:rPr lang="en-US" sz="6000" dirty="0" smtClean="0">
                <a:solidFill>
                  <a:schemeClr val="tx1"/>
                </a:solidFill>
              </a:rPr>
              <a:t/>
            </a:r>
            <a:br>
              <a:rPr lang="en-US" sz="6000" dirty="0" smtClean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220072" y="5085184"/>
            <a:ext cx="3923928" cy="936104"/>
          </a:xfrm>
        </p:spPr>
        <p:txBody>
          <a:bodyPr>
            <a:normAutofit fontScale="92500"/>
          </a:bodyPr>
          <a:lstStyle/>
          <a:p>
            <a:pPr algn="ctr"/>
            <a:r>
              <a:rPr lang="ru-RU" sz="2000" dirty="0" smtClean="0"/>
              <a:t>Чеснокова Александра Викторовна</a:t>
            </a:r>
          </a:p>
          <a:p>
            <a:pPr algn="ctr"/>
            <a:r>
              <a:rPr lang="ru-RU" sz="2000" dirty="0" smtClean="0"/>
              <a:t>учитель английского языка</a:t>
            </a:r>
            <a:endParaRPr lang="ru-RU" sz="2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951949" y="6093296"/>
            <a:ext cx="109042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/>
              <a:t>2012 год</a:t>
            </a:r>
            <a:endParaRPr lang="en-US" sz="2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131840" y="1340768"/>
            <a:ext cx="54006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dirty="0" smtClean="0"/>
              <a:t>урок</a:t>
            </a:r>
          </a:p>
          <a:p>
            <a:pPr algn="r"/>
            <a:r>
              <a:rPr lang="ru-RU" sz="2800" dirty="0" smtClean="0"/>
              <a:t>по теме: « Сквозь вселенную» </a:t>
            </a:r>
          </a:p>
          <a:p>
            <a:pPr algn="r"/>
            <a:r>
              <a:rPr lang="ru-RU" sz="2800" dirty="0" smtClean="0"/>
              <a:t>8 класс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286000" y="2828836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УМК «</a:t>
            </a:r>
            <a:r>
              <a:rPr lang="en-US" dirty="0" smtClean="0"/>
              <a:t>Happy English.ru</a:t>
            </a:r>
            <a:r>
              <a:rPr lang="ru-RU" dirty="0" smtClean="0"/>
              <a:t>», </a:t>
            </a:r>
            <a:endParaRPr lang="en-US" dirty="0" smtClean="0"/>
          </a:p>
          <a:p>
            <a:r>
              <a:rPr lang="ru-RU" dirty="0" smtClean="0"/>
              <a:t>авторы УМК</a:t>
            </a:r>
            <a:r>
              <a:rPr lang="en-US" dirty="0" smtClean="0"/>
              <a:t> </a:t>
            </a:r>
            <a:r>
              <a:rPr lang="ru-RU" dirty="0" smtClean="0"/>
              <a:t>К. Кауфман, М. Кауфман</a:t>
            </a:r>
          </a:p>
          <a:p>
            <a:endParaRPr lang="en-US" dirty="0" smtClean="0"/>
          </a:p>
          <a:p>
            <a:r>
              <a:rPr lang="en-US" dirty="0" smtClean="0"/>
              <a:t>Unit</a:t>
            </a:r>
            <a:r>
              <a:rPr lang="ru-RU" dirty="0" smtClean="0"/>
              <a:t>  7    </a:t>
            </a:r>
            <a:r>
              <a:rPr lang="en-US" dirty="0" smtClean="0"/>
              <a:t>Lesson</a:t>
            </a:r>
            <a:r>
              <a:rPr lang="ru-RU" dirty="0" smtClean="0"/>
              <a:t> </a:t>
            </a:r>
            <a:r>
              <a:rPr lang="en-US" dirty="0" smtClean="0"/>
              <a:t>7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46331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Интернет</a:t>
            </a:r>
            <a:r>
              <a:rPr lang="en-US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-</a:t>
            </a:r>
            <a:r>
              <a:rPr lang="ru-RU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ресурсы</a:t>
            </a:r>
            <a:r>
              <a:rPr lang="en-US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:</a:t>
            </a:r>
            <a:endParaRPr lang="ru-RU" sz="105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Шаблон</a:t>
            </a:r>
            <a:r>
              <a:rPr lang="en-US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– Microsoft Power Point  7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6334780"/>
            <a:ext cx="9144000" cy="523220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Колобок – спасибо - </a:t>
            </a:r>
            <a:r>
              <a:rPr lang="ru-RU" sz="1400" dirty="0" smtClean="0">
                <a:latin typeface="Arial" pitchFamily="34" charset="0"/>
                <a:ea typeface="Times New Roman" pitchFamily="18" charset="0"/>
                <a:cs typeface="Arial" pitchFamily="34" charset="0"/>
                <a:hlinkClick r:id="rId2"/>
              </a:rPr>
              <a:t>http://www.fjwestcott.com/blog/wp-content/uploads/2011/01/thumbs_up.gif</a:t>
            </a:r>
            <a:endParaRPr lang="ru-RU" sz="14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Мой</a:t>
            </a:r>
            <a:r>
              <a:rPr lang="it-IT" sz="14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e-mail: </a:t>
            </a:r>
            <a:r>
              <a:rPr lang="it-IT" sz="1400" dirty="0" smtClean="0">
                <a:solidFill>
                  <a:srgbClr val="FF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smtClean="0">
                <a:solidFill>
                  <a:srgbClr val="FF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  <a:hlinkClick r:id="rId3"/>
              </a:rPr>
              <a:t>s</a:t>
            </a:r>
            <a:r>
              <a:rPr lang="en-US" sz="1400" dirty="0" smtClean="0">
                <a:solidFill>
                  <a:srgbClr val="0070C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  <a:hlinkClick r:id="rId3"/>
              </a:rPr>
              <a:t>ashachesnokova@mail.ru</a:t>
            </a:r>
            <a:endParaRPr lang="ru-RU" sz="1400" dirty="0">
              <a:solidFill>
                <a:srgbClr val="0070C0"/>
              </a:solidFill>
            </a:endParaRP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1700808"/>
            <a:ext cx="9144000" cy="461664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Картинки: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4"/>
              </a:rPr>
              <a:t>http://www.optics-expo.ru/33_clip_image002_0001.gif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5"/>
              </a:rPr>
              <a:t>http://chpz.ru/wp-content/uploads/2011/11/%D0%9A%D0%BE%D1%81%D0%BC%D0%B8%D1%87%D0%B5%D1%81%D0%BA%D0%B0%D1%8F-%D1%80%D0%B0%D0%BA%D0%B5%D1%82%D0%B0.jpg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6"/>
              </a:rPr>
              <a:t>http://chpz.ru/wp-content/uploads/2011/11/%D0%9F%D0%B5%D1%80%D0%B2%D1%8B%D0%B9-%D0%B8%D1%81%D0%BA%D1%83%D1%81%D1%81%D1%82%D0%B2%D0%B5%D0%BD%D0%BD%D1%8B%D0%B9-%D1%81%D0%BF%D1%83%D1%82%D0%BD%D0%B8%D0%BA-%D0%97%D0%B5%D0%BC%D0%BB%D0%B8.jpg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7"/>
              </a:rPr>
              <a:t>http://farm1.static.flickr.com/150/436668227_e9ed29c6ed.jpg?v=0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8"/>
              </a:rPr>
              <a:t>http://assets0.lookatme.ru/1262122486/assets/article_image-image/33/5e/606457/article_image-image-article.jpg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9"/>
              </a:rPr>
              <a:t>http://moole.ru/uploads/posts/2009-05/1243624703_front.jpg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10"/>
              </a:rPr>
              <a:t>http://i.vsekommentarii.com/pic/2011/12/06/polemika.com.ua/big-33-721-1219829674_f_3.jpg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11"/>
              </a:rPr>
              <a:t>http://elenametelkina.ru/_ph/2/2/878859061.jpg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12"/>
              </a:rPr>
              <a:t>http://www-win.mielofon.rusf.ru/kinofan/otroki/images/big/otroki104.jpg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13"/>
              </a:rPr>
              <a:t>http://www.dvdkatalog.ru/images/tumannost-andromedy-big.jpg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14"/>
              </a:rPr>
              <a:t>http://galspace.spb.ru/photo/galaxy-img-big/005.jpg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15"/>
              </a:rPr>
              <a:t>http://www.infuture.ru/filemanager/0_77ab_1b71c3f5_XL.jpg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16"/>
              </a:rPr>
              <a:t>http://astro-courses.narod.ru/jpg/saturn.jpg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17"/>
              </a:rPr>
              <a:t>http://claudelafleur.qc.ca/images/jsc2007e045197.jpg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599056"/>
            <a:ext cx="9144000" cy="112338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28650" algn="l"/>
              </a:tabLst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Источники: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2865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18"/>
              </a:rPr>
              <a:t>http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18"/>
              </a:rPr>
              <a:t>://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18"/>
              </a:rPr>
              <a:t>en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18"/>
              </a:rPr>
              <a:t>.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18"/>
              </a:rPr>
              <a:t>wikipedia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18"/>
              </a:rPr>
              <a:t>.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18"/>
              </a:rPr>
              <a:t>org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2865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19"/>
              </a:rPr>
              <a:t>http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19"/>
              </a:rPr>
              <a:t>://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19"/>
              </a:rPr>
              <a:t>vk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19"/>
              </a:rPr>
              <a:t>.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19"/>
              </a:rPr>
              <a:t>com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19"/>
              </a:rPr>
              <a:t>/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19"/>
              </a:rPr>
              <a:t>club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19"/>
              </a:rPr>
              <a:t>17353034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2865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0"/>
              </a:rPr>
              <a:t>http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0"/>
              </a:rPr>
              <a:t>://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0"/>
              </a:rPr>
              <a:t>www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0"/>
              </a:rPr>
              <a:t>.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0"/>
              </a:rPr>
              <a:t>bbc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0"/>
              </a:rPr>
              <a:t>.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0"/>
              </a:rPr>
              <a:t>co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0"/>
              </a:rPr>
              <a:t>.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0"/>
              </a:rPr>
              <a:t>uk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2865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1"/>
              </a:rPr>
              <a:t>http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1"/>
              </a:rPr>
              <a:t>://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1"/>
              </a:rPr>
              <a:t>www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1"/>
              </a:rPr>
              <a:t>.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1"/>
              </a:rPr>
              <a:t>mirf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1"/>
              </a:rPr>
              <a:t>.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1"/>
              </a:rPr>
              <a:t>ru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292080" y="2420888"/>
            <a:ext cx="3528392" cy="5232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US" sz="2800" b="1" i="1" dirty="0" smtClean="0">
                <a:solidFill>
                  <a:srgbClr val="FF0000"/>
                </a:solidFill>
                <a:latin typeface="Calibri" pitchFamily="34" charset="0"/>
              </a:rPr>
              <a:t>Space expedition</a:t>
            </a:r>
            <a:endParaRPr lang="ru-RU" sz="2800" b="1" i="1" dirty="0" smtClean="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499992" y="440668"/>
            <a:ext cx="4644008" cy="1323439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447925" algn="l"/>
              </a:tabLst>
            </a:pPr>
            <a:r>
              <a:rPr kumimoji="0" lang="en-US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lgerian" pitchFamily="82" charset="0"/>
                <a:ea typeface="Calibri" pitchFamily="34" charset="0"/>
                <a:cs typeface="Times New Roman" pitchFamily="18" charset="0"/>
              </a:rPr>
              <a:t>Trough the space</a:t>
            </a:r>
            <a:endParaRPr kumimoji="0" lang="en-US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lgerian" pitchFamily="82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499992" cy="4149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077072"/>
            <a:ext cx="4644008" cy="2780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9992" y="2996952"/>
            <a:ext cx="4644008" cy="3861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88024" y="692696"/>
            <a:ext cx="4104456" cy="64807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Match the words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1772816"/>
            <a:ext cx="316835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/>
              <a:t>Mysterious</a:t>
            </a:r>
          </a:p>
          <a:p>
            <a:endParaRPr lang="en-US" sz="3200" dirty="0" smtClean="0"/>
          </a:p>
          <a:p>
            <a:r>
              <a:rPr lang="en-US" sz="3200" dirty="0" smtClean="0"/>
              <a:t>Well written</a:t>
            </a:r>
          </a:p>
          <a:p>
            <a:endParaRPr lang="en-US" sz="3200" dirty="0" smtClean="0"/>
          </a:p>
          <a:p>
            <a:r>
              <a:rPr lang="en-US" sz="3200" dirty="0" smtClean="0"/>
              <a:t>Space</a:t>
            </a:r>
          </a:p>
          <a:p>
            <a:endParaRPr lang="en-US" sz="3200" dirty="0" smtClean="0"/>
          </a:p>
          <a:p>
            <a:r>
              <a:rPr lang="en-US" sz="3200" dirty="0" smtClean="0"/>
              <a:t>Virtual</a:t>
            </a:r>
          </a:p>
          <a:p>
            <a:endParaRPr lang="en-US" sz="3200" dirty="0" smtClean="0"/>
          </a:p>
          <a:p>
            <a:r>
              <a:rPr lang="en-US" sz="3200" dirty="0" smtClean="0"/>
              <a:t>Cult</a:t>
            </a:r>
            <a:endParaRPr lang="ru-RU" sz="32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220072" y="1700809"/>
            <a:ext cx="392392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3538"/>
            <a:r>
              <a:rPr lang="en-US" sz="3200" i="1" dirty="0" smtClean="0"/>
              <a:t>World</a:t>
            </a:r>
          </a:p>
          <a:p>
            <a:pPr indent="363538"/>
            <a:endParaRPr lang="en-US" sz="3200" i="1" dirty="0" smtClean="0"/>
          </a:p>
          <a:p>
            <a:pPr indent="363538"/>
            <a:r>
              <a:rPr lang="en-US" sz="3200" i="1" dirty="0" smtClean="0"/>
              <a:t>Book</a:t>
            </a:r>
          </a:p>
          <a:p>
            <a:pPr indent="363538"/>
            <a:endParaRPr lang="en-US" sz="3200" i="1" dirty="0" smtClean="0"/>
          </a:p>
          <a:p>
            <a:pPr indent="363538"/>
            <a:r>
              <a:rPr lang="en-US" sz="3200" i="1" dirty="0" smtClean="0"/>
              <a:t>Film</a:t>
            </a:r>
          </a:p>
          <a:p>
            <a:pPr indent="363538"/>
            <a:endParaRPr lang="en-US" sz="3200" i="1" dirty="0" smtClean="0"/>
          </a:p>
          <a:p>
            <a:pPr indent="363538"/>
            <a:r>
              <a:rPr lang="en-US" sz="3200" i="1" dirty="0" smtClean="0"/>
              <a:t>Adventure</a:t>
            </a:r>
          </a:p>
          <a:p>
            <a:pPr indent="363538"/>
            <a:endParaRPr lang="en-US" sz="3200" i="1" dirty="0" smtClean="0"/>
          </a:p>
          <a:p>
            <a:pPr indent="363538"/>
            <a:r>
              <a:rPr lang="en-US" sz="3200" i="1" dirty="0" smtClean="0"/>
              <a:t>Events</a:t>
            </a:r>
            <a:endParaRPr lang="ru-RU" sz="3200" dirty="0"/>
          </a:p>
        </p:txBody>
      </p:sp>
      <p:cxnSp>
        <p:nvCxnSpPr>
          <p:cNvPr id="42" name="Соединительная линия уступом 41"/>
          <p:cNvCxnSpPr/>
          <p:nvPr/>
        </p:nvCxnSpPr>
        <p:spPr>
          <a:xfrm rot="16200000" flipH="1">
            <a:off x="2411760" y="2420888"/>
            <a:ext cx="3744416" cy="3168352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Соединительная линия уступом 43"/>
          <p:cNvCxnSpPr/>
          <p:nvPr/>
        </p:nvCxnSpPr>
        <p:spPr>
          <a:xfrm flipV="1">
            <a:off x="2771800" y="2996952"/>
            <a:ext cx="2952328" cy="144016"/>
          </a:xfrm>
          <a:prstGeom prst="bentConnector3">
            <a:avLst>
              <a:gd name="adj1" fmla="val 50000"/>
            </a:avLst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Соединительная линия уступом 45"/>
          <p:cNvCxnSpPr/>
          <p:nvPr/>
        </p:nvCxnSpPr>
        <p:spPr>
          <a:xfrm>
            <a:off x="1763688" y="4077072"/>
            <a:ext cx="3960440" cy="864096"/>
          </a:xfrm>
          <a:prstGeom prst="bentConnector3">
            <a:avLst>
              <a:gd name="adj1" fmla="val 50000"/>
            </a:avLst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Соединительная линия уступом 47"/>
          <p:cNvCxnSpPr/>
          <p:nvPr/>
        </p:nvCxnSpPr>
        <p:spPr>
          <a:xfrm flipV="1">
            <a:off x="1907704" y="1988840"/>
            <a:ext cx="3888432" cy="3024336"/>
          </a:xfrm>
          <a:prstGeom prst="bentConnector3">
            <a:avLst>
              <a:gd name="adj1" fmla="val 50000"/>
            </a:avLst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Соединительная линия уступом 49"/>
          <p:cNvCxnSpPr/>
          <p:nvPr/>
        </p:nvCxnSpPr>
        <p:spPr>
          <a:xfrm flipV="1">
            <a:off x="1403648" y="3933056"/>
            <a:ext cx="4392488" cy="2088232"/>
          </a:xfrm>
          <a:prstGeom prst="bentConnector3">
            <a:avLst>
              <a:gd name="adj1" fmla="val 50000"/>
            </a:avLst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3640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2348880"/>
            <a:ext cx="3707904" cy="3304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64088" y="0"/>
            <a:ext cx="3779912" cy="2337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20072" y="4697760"/>
            <a:ext cx="4248472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404664"/>
            <a:ext cx="8820472" cy="6124754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457200" indent="-457200" algn="ctr">
              <a:defRPr/>
            </a:pPr>
            <a:r>
              <a:rPr lang="en-US" sz="2800" dirty="0" smtClean="0">
                <a:solidFill>
                  <a:srgbClr val="FF0000"/>
                </a:solidFill>
              </a:rPr>
              <a:t>Check yourself:</a:t>
            </a:r>
          </a:p>
          <a:p>
            <a:pPr marL="457200" indent="-457200">
              <a:defRPr/>
            </a:pPr>
            <a:r>
              <a:rPr lang="en-US" sz="2800" dirty="0" smtClean="0"/>
              <a:t>1. When does NASA launch its final shuttle flight ?</a:t>
            </a:r>
          </a:p>
          <a:p>
            <a:pPr marL="457200" indent="-457200">
              <a:defRPr/>
            </a:pPr>
            <a:r>
              <a:rPr lang="en-US" sz="2800" dirty="0" smtClean="0"/>
              <a:t>     a) on 8</a:t>
            </a:r>
            <a:r>
              <a:rPr lang="en-US" sz="2800" baseline="30000" dirty="0" smtClean="0"/>
              <a:t>th</a:t>
            </a:r>
            <a:r>
              <a:rPr lang="en-US" sz="2800" dirty="0" smtClean="0"/>
              <a:t> July</a:t>
            </a:r>
          </a:p>
          <a:p>
            <a:pPr marL="457200" indent="-457200">
              <a:defRPr/>
            </a:pPr>
            <a:r>
              <a:rPr lang="en-US" sz="2800" dirty="0" smtClean="0"/>
              <a:t>     b) on 8</a:t>
            </a:r>
            <a:r>
              <a:rPr lang="en-US" sz="2800" baseline="30000" dirty="0" smtClean="0"/>
              <a:t>th</a:t>
            </a:r>
            <a:r>
              <a:rPr lang="en-US" sz="2800" dirty="0" smtClean="0"/>
              <a:t> August</a:t>
            </a:r>
            <a:endParaRPr lang="ru-RU" sz="2800" dirty="0" smtClean="0"/>
          </a:p>
          <a:p>
            <a:pPr marL="457200" indent="-457200">
              <a:defRPr/>
            </a:pPr>
            <a:r>
              <a:rPr lang="en-US" sz="2800" dirty="0" smtClean="0"/>
              <a:t>     c) on 4</a:t>
            </a:r>
            <a:r>
              <a:rPr lang="en-US" sz="2800" baseline="30000" dirty="0" smtClean="0"/>
              <a:t>th</a:t>
            </a:r>
            <a:r>
              <a:rPr lang="en-US" sz="2800" dirty="0" smtClean="0"/>
              <a:t> July</a:t>
            </a:r>
            <a:endParaRPr lang="ru-RU" sz="2800" dirty="0" smtClean="0"/>
          </a:p>
          <a:p>
            <a:pPr marL="457200" indent="-457200">
              <a:defRPr/>
            </a:pPr>
            <a:r>
              <a:rPr lang="ru-RU" sz="2800" dirty="0" smtClean="0"/>
              <a:t>2.</a:t>
            </a:r>
            <a:r>
              <a:rPr lang="en-US" sz="2800" dirty="0" smtClean="0"/>
              <a:t> How many people in total have walked on the moon so far? </a:t>
            </a:r>
          </a:p>
          <a:p>
            <a:pPr marL="457200" indent="-457200">
              <a:defRPr/>
            </a:pPr>
            <a:r>
              <a:rPr lang="en-US" sz="2800" dirty="0" smtClean="0"/>
              <a:t>     a) 12 </a:t>
            </a:r>
            <a:endParaRPr lang="ru-RU" sz="2800" dirty="0" smtClean="0"/>
          </a:p>
          <a:p>
            <a:pPr>
              <a:defRPr/>
            </a:pPr>
            <a:r>
              <a:rPr lang="ru-RU" sz="2800" dirty="0" smtClean="0"/>
              <a:t>  </a:t>
            </a:r>
            <a:r>
              <a:rPr lang="en-US" sz="2800" dirty="0" smtClean="0"/>
              <a:t>   b) 18 </a:t>
            </a:r>
            <a:endParaRPr lang="ru-RU" sz="2800" dirty="0" smtClean="0"/>
          </a:p>
          <a:p>
            <a:pPr>
              <a:defRPr/>
            </a:pPr>
            <a:r>
              <a:rPr lang="ru-RU" sz="2800" dirty="0" smtClean="0"/>
              <a:t>   </a:t>
            </a:r>
            <a:r>
              <a:rPr lang="en-US" sz="2800" dirty="0" smtClean="0"/>
              <a:t>  c) 24</a:t>
            </a:r>
          </a:p>
          <a:p>
            <a:pPr>
              <a:defRPr/>
            </a:pPr>
            <a:r>
              <a:rPr lang="en-US" sz="2800" dirty="0" smtClean="0"/>
              <a:t>3. When did NASA launch its first shuttle into orbit? </a:t>
            </a:r>
          </a:p>
          <a:p>
            <a:pPr>
              <a:defRPr/>
            </a:pPr>
            <a:r>
              <a:rPr lang="en-US" sz="2800" dirty="0" smtClean="0"/>
              <a:t>      a) 50 years ago </a:t>
            </a:r>
          </a:p>
          <a:p>
            <a:pPr>
              <a:defRPr/>
            </a:pPr>
            <a:r>
              <a:rPr lang="en-US" sz="2800" dirty="0" smtClean="0"/>
              <a:t>      b) 13 years ago</a:t>
            </a:r>
            <a:endParaRPr lang="ru-RU" sz="2800" dirty="0" smtClean="0"/>
          </a:p>
          <a:p>
            <a:pPr>
              <a:defRPr/>
            </a:pPr>
            <a:r>
              <a:rPr lang="en-US" sz="2800" dirty="0" smtClean="0"/>
              <a:t>      c) 30 years ago</a:t>
            </a:r>
            <a:endParaRPr lang="ru-RU" sz="28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88640"/>
            <a:ext cx="5399584" cy="5607689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342900" indent="-342900" algn="ctr">
              <a:spcBef>
                <a:spcPct val="20000"/>
              </a:spcBef>
              <a:defRPr/>
            </a:pPr>
            <a:r>
              <a:rPr lang="ru-RU" sz="2800" b="1" i="1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1924 </a:t>
            </a:r>
            <a:r>
              <a:rPr lang="en-US" sz="2800" b="1" i="1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itchFamily="82" charset="0"/>
                <a:cs typeface="Arial" pitchFamily="34" charset="0"/>
              </a:rPr>
              <a:t>  Expedition</a:t>
            </a:r>
            <a:r>
              <a:rPr lang="ru-RU" sz="2800" b="1" i="1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i="1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itchFamily="82" charset="0"/>
                <a:cs typeface="Arial" pitchFamily="34" charset="0"/>
              </a:rPr>
              <a:t>1</a:t>
            </a:r>
          </a:p>
          <a:p>
            <a:pPr marL="342900" indent="-342900">
              <a:spcBef>
                <a:spcPct val="20000"/>
              </a:spcBef>
              <a:buFont typeface="Wingdings 2" pitchFamily="18" charset="2"/>
              <a:buChar char="Ý"/>
              <a:defRPr/>
            </a:pPr>
            <a:endParaRPr lang="ru-RU" sz="2800" b="1" kern="0" dirty="0" smtClean="0">
              <a:latin typeface="Arial" pitchFamily="34" charset="0"/>
              <a:cs typeface="Arial" pitchFamily="34" charset="0"/>
            </a:endParaRPr>
          </a:p>
          <a:p>
            <a:pPr marL="342900" indent="-342900">
              <a:spcBef>
                <a:spcPct val="20000"/>
              </a:spcBef>
              <a:defRPr/>
            </a:pPr>
            <a:r>
              <a:rPr lang="en-US" sz="2800" b="1" i="1" kern="0" dirty="0" smtClean="0">
                <a:latin typeface="Arial" pitchFamily="34" charset="0"/>
                <a:cs typeface="Arial" pitchFamily="34" charset="0"/>
              </a:rPr>
              <a:t>Spacecraft</a:t>
            </a:r>
            <a:r>
              <a:rPr lang="ru-RU" sz="2800" i="1" kern="0" dirty="0" smtClean="0">
                <a:latin typeface="Arial" pitchFamily="34" charset="0"/>
                <a:cs typeface="Arial" pitchFamily="34" charset="0"/>
              </a:rPr>
              <a:t>: </a:t>
            </a:r>
            <a:r>
              <a:rPr lang="en-US" sz="2800" kern="0" dirty="0" smtClean="0">
                <a:latin typeface="Arial" pitchFamily="34" charset="0"/>
                <a:cs typeface="Arial" pitchFamily="34" charset="0"/>
              </a:rPr>
              <a:t>system of engineer  Los</a:t>
            </a:r>
            <a:r>
              <a:rPr lang="en-US" sz="2800" i="1" kern="0" dirty="0" smtClean="0">
                <a:latin typeface="Arial" pitchFamily="34" charset="0"/>
                <a:cs typeface="Arial" pitchFamily="34" charset="0"/>
              </a:rPr>
              <a:t>’</a:t>
            </a:r>
          </a:p>
          <a:p>
            <a:pPr marL="342900" indent="-342900">
              <a:spcBef>
                <a:spcPct val="20000"/>
              </a:spcBef>
              <a:defRPr/>
            </a:pPr>
            <a:endParaRPr lang="ru-RU" sz="2800" kern="0" dirty="0" smtClean="0">
              <a:latin typeface="Arial" pitchFamily="34" charset="0"/>
              <a:cs typeface="Arial" pitchFamily="34" charset="0"/>
            </a:endParaRPr>
          </a:p>
          <a:p>
            <a:pPr marL="342900" indent="-342900">
              <a:spcBef>
                <a:spcPct val="20000"/>
              </a:spcBef>
              <a:defRPr/>
            </a:pPr>
            <a:r>
              <a:rPr lang="en-US" sz="2800" b="1" i="1" kern="0" dirty="0" smtClean="0">
                <a:latin typeface="Arial" pitchFamily="34" charset="0"/>
                <a:cs typeface="Arial" pitchFamily="34" charset="0"/>
              </a:rPr>
              <a:t>Destination</a:t>
            </a:r>
            <a:r>
              <a:rPr lang="ru-RU" sz="2800" i="1" kern="0" dirty="0" smtClean="0">
                <a:latin typeface="Arial" pitchFamily="34" charset="0"/>
                <a:cs typeface="Arial" pitchFamily="34" charset="0"/>
              </a:rPr>
              <a:t>: </a:t>
            </a:r>
            <a:r>
              <a:rPr lang="ru-RU" sz="2800" kern="0" dirty="0" err="1" smtClean="0">
                <a:latin typeface="Arial" pitchFamily="34" charset="0"/>
                <a:cs typeface="Arial" pitchFamily="34" charset="0"/>
              </a:rPr>
              <a:t>Ма</a:t>
            </a:r>
            <a:r>
              <a:rPr lang="en-US" sz="2800" kern="0" dirty="0" smtClean="0">
                <a:latin typeface="Arial" pitchFamily="34" charset="0"/>
                <a:cs typeface="Arial" pitchFamily="34" charset="0"/>
              </a:rPr>
              <a:t>rs</a:t>
            </a:r>
          </a:p>
          <a:p>
            <a:pPr marL="342900" indent="-342900">
              <a:spcBef>
                <a:spcPct val="20000"/>
              </a:spcBef>
              <a:buFont typeface="Wingdings 2" pitchFamily="18" charset="2"/>
              <a:buNone/>
              <a:defRPr/>
            </a:pPr>
            <a:endParaRPr lang="ru-RU" sz="2800" kern="0" dirty="0" smtClean="0">
              <a:latin typeface="Arial" pitchFamily="34" charset="0"/>
              <a:cs typeface="Arial" pitchFamily="34" charset="0"/>
            </a:endParaRPr>
          </a:p>
          <a:p>
            <a:pPr marL="342900" indent="-342900">
              <a:spcBef>
                <a:spcPct val="20000"/>
              </a:spcBef>
              <a:buFont typeface="Wingdings 2" pitchFamily="18" charset="2"/>
              <a:buChar char="Ý"/>
              <a:defRPr/>
            </a:pPr>
            <a:endParaRPr lang="en-US" sz="2800" kern="0" dirty="0" smtClean="0">
              <a:latin typeface="Arial" pitchFamily="34" charset="0"/>
              <a:cs typeface="Arial" pitchFamily="34" charset="0"/>
            </a:endParaRPr>
          </a:p>
          <a:p>
            <a:pPr marL="342900" indent="-342900">
              <a:spcBef>
                <a:spcPct val="20000"/>
              </a:spcBef>
              <a:defRPr/>
            </a:pPr>
            <a:r>
              <a:rPr lang="en-US" sz="2800" b="1" i="1" kern="0" dirty="0" smtClean="0">
                <a:latin typeface="Arial" pitchFamily="34" charset="0"/>
                <a:cs typeface="Arial" pitchFamily="34" charset="0"/>
              </a:rPr>
              <a:t>Film maker:</a:t>
            </a:r>
            <a:r>
              <a:rPr lang="en-US" sz="2800" i="1" kern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kern="0" dirty="0" smtClean="0">
                <a:latin typeface="Arial" pitchFamily="34" charset="0"/>
                <a:cs typeface="Arial" pitchFamily="34" charset="0"/>
              </a:rPr>
              <a:t>Y. Protazanov</a:t>
            </a:r>
          </a:p>
          <a:p>
            <a:pPr marL="342900" indent="-342900">
              <a:spcBef>
                <a:spcPct val="20000"/>
              </a:spcBef>
              <a:defRPr/>
            </a:pPr>
            <a:endParaRPr lang="en-US" sz="2800" kern="0" dirty="0" smtClean="0">
              <a:latin typeface="Arial" pitchFamily="34" charset="0"/>
              <a:cs typeface="Arial" pitchFamily="34" charset="0"/>
            </a:endParaRPr>
          </a:p>
          <a:p>
            <a:pPr marL="342900" indent="-342900">
              <a:spcBef>
                <a:spcPct val="20000"/>
              </a:spcBef>
              <a:defRPr/>
            </a:pPr>
            <a:r>
              <a:rPr lang="en-US" sz="2800" b="1" i="1" kern="0" dirty="0" smtClean="0">
                <a:latin typeface="Arial" pitchFamily="34" charset="0"/>
                <a:cs typeface="Arial" pitchFamily="34" charset="0"/>
              </a:rPr>
              <a:t>Writer: </a:t>
            </a:r>
            <a:r>
              <a:rPr lang="en-US" sz="2800" kern="0" dirty="0" smtClean="0">
                <a:latin typeface="Arial" pitchFamily="34" charset="0"/>
                <a:cs typeface="Arial" pitchFamily="34" charset="0"/>
              </a:rPr>
              <a:t>A. Tolstoy</a:t>
            </a:r>
            <a:endParaRPr lang="en-US" sz="2800" kern="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104" y="0"/>
            <a:ext cx="3635897" cy="3429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26900">
            <a:off x="5508104" y="3429000"/>
            <a:ext cx="3635896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4644008" cy="6272486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342900" indent="-342900" algn="ctr">
              <a:spcBef>
                <a:spcPct val="20000"/>
              </a:spcBef>
              <a:defRPr/>
            </a:pPr>
            <a:r>
              <a:rPr lang="en-US" sz="3200" b="1" i="1" kern="0" dirty="0" smtClean="0">
                <a:solidFill>
                  <a:srgbClr val="FF0000"/>
                </a:solidFill>
                <a:latin typeface="Algerian" pitchFamily="82" charset="0"/>
              </a:rPr>
              <a:t>1967-80 Expedition 2</a:t>
            </a:r>
          </a:p>
          <a:p>
            <a:pPr marL="342900" indent="-342900">
              <a:spcBef>
                <a:spcPct val="20000"/>
              </a:spcBef>
              <a:defRPr/>
            </a:pPr>
            <a:r>
              <a:rPr lang="en-US" sz="2800" b="1" i="1" kern="0" dirty="0" smtClean="0"/>
              <a:t>   </a:t>
            </a:r>
            <a:endParaRPr lang="en-US" sz="2800" i="1" kern="0" dirty="0" smtClean="0"/>
          </a:p>
          <a:p>
            <a:pPr marL="342900" indent="-342900">
              <a:spcBef>
                <a:spcPct val="20000"/>
              </a:spcBef>
              <a:defRPr/>
            </a:pPr>
            <a:r>
              <a:rPr lang="en-US" sz="2800" b="1" i="1" kern="0" dirty="0" smtClean="0"/>
              <a:t>Spacecraft</a:t>
            </a:r>
            <a:r>
              <a:rPr lang="ru-RU" sz="2800" i="1" kern="0" dirty="0" smtClean="0"/>
              <a:t>:</a:t>
            </a:r>
            <a:r>
              <a:rPr lang="en-US" sz="2800" i="1" kern="0" dirty="0" smtClean="0"/>
              <a:t> </a:t>
            </a:r>
            <a:r>
              <a:rPr lang="en-US" sz="2800" kern="0" dirty="0" err="1" smtClean="0"/>
              <a:t>Tantra</a:t>
            </a:r>
            <a:r>
              <a:rPr lang="en-US" sz="2800" kern="0" dirty="0" smtClean="0"/>
              <a:t>, </a:t>
            </a:r>
            <a:r>
              <a:rPr lang="en-US" sz="2800" kern="0" dirty="0" err="1" smtClean="0"/>
              <a:t>Zarya</a:t>
            </a:r>
            <a:r>
              <a:rPr lang="en-US" sz="2800" kern="0" dirty="0" smtClean="0"/>
              <a:t>, Astra</a:t>
            </a:r>
            <a:endParaRPr lang="ru-RU" sz="2800" kern="0" dirty="0" smtClean="0"/>
          </a:p>
          <a:p>
            <a:pPr marL="342900" indent="-342900">
              <a:spcBef>
                <a:spcPct val="20000"/>
              </a:spcBef>
              <a:defRPr/>
            </a:pPr>
            <a:r>
              <a:rPr lang="en-US" sz="2800" b="1" i="1" kern="0" dirty="0" smtClean="0"/>
              <a:t>Destination</a:t>
            </a:r>
            <a:r>
              <a:rPr lang="ru-RU" sz="2800" i="1" kern="0" dirty="0" smtClean="0"/>
              <a:t>:</a:t>
            </a:r>
            <a:r>
              <a:rPr lang="en-US" sz="2800" i="1" kern="0" dirty="0" smtClean="0"/>
              <a:t> </a:t>
            </a:r>
            <a:r>
              <a:rPr lang="en-US" sz="2800" kern="0" dirty="0" smtClean="0"/>
              <a:t>Iron Star, </a:t>
            </a:r>
            <a:r>
              <a:rPr lang="en-US" sz="2800" kern="0" dirty="0" err="1" smtClean="0"/>
              <a:t>Shedar</a:t>
            </a:r>
            <a:r>
              <a:rPr lang="en-US" sz="2800" kern="0" dirty="0" smtClean="0"/>
              <a:t>, </a:t>
            </a:r>
            <a:r>
              <a:rPr lang="en-US" sz="2800" kern="0" dirty="0" err="1" smtClean="0"/>
              <a:t>Dessa</a:t>
            </a:r>
            <a:endParaRPr lang="ru-RU" sz="2800" kern="0" dirty="0" smtClean="0"/>
          </a:p>
          <a:p>
            <a:pPr marL="342900" indent="-342900">
              <a:spcBef>
                <a:spcPct val="20000"/>
              </a:spcBef>
              <a:defRPr/>
            </a:pPr>
            <a:r>
              <a:rPr lang="en-US" sz="2800" b="1" i="1" kern="0" dirty="0" smtClean="0"/>
              <a:t>Film</a:t>
            </a:r>
            <a:r>
              <a:rPr lang="ru-RU" sz="2800" i="1" kern="0" dirty="0" smtClean="0"/>
              <a:t>: </a:t>
            </a:r>
            <a:r>
              <a:rPr lang="en-US" sz="2800" kern="0" dirty="0" smtClean="0"/>
              <a:t>“T</a:t>
            </a:r>
            <a:r>
              <a:rPr lang="en-US" sz="2800" dirty="0" smtClean="0"/>
              <a:t>he Great Nebula in Andromeda”,</a:t>
            </a:r>
            <a:r>
              <a:rPr lang="en-US" sz="2800" kern="0" dirty="0" smtClean="0"/>
              <a:t> “Moscow – Cassiopeia”,</a:t>
            </a:r>
            <a:r>
              <a:rPr lang="en-US" sz="2800" dirty="0" smtClean="0"/>
              <a:t> </a:t>
            </a:r>
            <a:r>
              <a:rPr lang="en-US" sz="2800" kern="0" dirty="0" smtClean="0"/>
              <a:t>“</a:t>
            </a:r>
            <a:r>
              <a:rPr lang="en-US" sz="2800" dirty="0" smtClean="0"/>
              <a:t>Through hardship to the stars”</a:t>
            </a:r>
            <a:endParaRPr lang="en-US" sz="2800" kern="0" dirty="0" smtClean="0"/>
          </a:p>
          <a:p>
            <a:pPr marL="342900" indent="-342900">
              <a:spcBef>
                <a:spcPct val="20000"/>
              </a:spcBef>
              <a:defRPr/>
            </a:pPr>
            <a:r>
              <a:rPr lang="en-US" sz="2800" b="1" i="1" kern="0" dirty="0" smtClean="0"/>
              <a:t>Film makers</a:t>
            </a:r>
            <a:r>
              <a:rPr lang="en-US" sz="2800" i="1" kern="0" dirty="0" smtClean="0"/>
              <a:t>: </a:t>
            </a:r>
            <a:r>
              <a:rPr lang="en-US" sz="2800" kern="0" dirty="0" smtClean="0"/>
              <a:t>E. </a:t>
            </a:r>
            <a:r>
              <a:rPr lang="en-US" sz="2800" kern="0" dirty="0" err="1" smtClean="0"/>
              <a:t>Sherstobistov</a:t>
            </a:r>
            <a:r>
              <a:rPr lang="en-US" sz="2800" kern="0" dirty="0" smtClean="0"/>
              <a:t>, R. </a:t>
            </a:r>
            <a:r>
              <a:rPr lang="en-US" sz="2800" kern="0" dirty="0" err="1" smtClean="0"/>
              <a:t>Victorov</a:t>
            </a:r>
            <a:endParaRPr lang="en-US" sz="2800" kern="0" dirty="0" smtClean="0"/>
          </a:p>
          <a:p>
            <a:pPr marL="342900" indent="-342900">
              <a:spcBef>
                <a:spcPct val="20000"/>
              </a:spcBef>
              <a:defRPr/>
            </a:pPr>
            <a:r>
              <a:rPr lang="en-US" sz="2800" b="1" i="1" kern="0" dirty="0" smtClean="0"/>
              <a:t>Writer:</a:t>
            </a:r>
            <a:r>
              <a:rPr lang="en-US" sz="2800" i="1" kern="0" dirty="0" smtClean="0"/>
              <a:t> </a:t>
            </a:r>
            <a:r>
              <a:rPr lang="en-US" sz="2800" kern="0" dirty="0" smtClean="0"/>
              <a:t>I. </a:t>
            </a:r>
            <a:r>
              <a:rPr lang="en-US" sz="2800" kern="0" dirty="0" err="1" smtClean="0"/>
              <a:t>Efremov</a:t>
            </a:r>
            <a:endParaRPr lang="en-US" sz="2800" kern="0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6136" y="0"/>
            <a:ext cx="3347864" cy="2564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2204864"/>
            <a:ext cx="3357555" cy="2417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4509121"/>
            <a:ext cx="4355975" cy="2348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1124744"/>
            <a:ext cx="5310336" cy="3539430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2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itchFamily="82" charset="0"/>
              </a:rPr>
              <a:t>Poll:</a:t>
            </a:r>
          </a:p>
          <a:p>
            <a:pPr algn="ctr">
              <a:defRPr/>
            </a:pPr>
            <a:endParaRPr lang="en-US" sz="3200" i="1" dirty="0" smtClean="0">
              <a:solidFill>
                <a:schemeClr val="accent1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defRPr/>
            </a:pPr>
            <a:r>
              <a:rPr lang="en-US" sz="3200" dirty="0" smtClean="0"/>
              <a:t>Discussion</a:t>
            </a:r>
          </a:p>
          <a:p>
            <a:pPr algn="ctr">
              <a:buFont typeface="Wingdings" pitchFamily="2" charset="2"/>
              <a:buChar char="v"/>
              <a:defRPr/>
            </a:pPr>
            <a:endParaRPr lang="en-US" sz="3200" dirty="0" smtClean="0"/>
          </a:p>
          <a:p>
            <a:pPr algn="ctr">
              <a:defRPr/>
            </a:pPr>
            <a:r>
              <a:rPr lang="en-US" sz="3200" dirty="0" smtClean="0"/>
              <a:t>Chairman’s report</a:t>
            </a:r>
          </a:p>
          <a:p>
            <a:pPr algn="ctr">
              <a:defRPr/>
            </a:pPr>
            <a:endParaRPr lang="en-US" sz="3200" dirty="0" smtClean="0"/>
          </a:p>
          <a:p>
            <a:pPr algn="ctr">
              <a:defRPr/>
            </a:pPr>
            <a:r>
              <a:rPr lang="en-US" sz="3200" dirty="0" smtClean="0"/>
              <a:t>Conclusion</a:t>
            </a:r>
            <a:endParaRPr lang="ru-RU" sz="3200" dirty="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339752" cy="2348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6256" y="4509120"/>
            <a:ext cx="2267744" cy="2348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6256" y="0"/>
            <a:ext cx="2267744" cy="2348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359951"/>
            <a:ext cx="2411760" cy="24980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08720"/>
            <a:ext cx="9144000" cy="5949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 smtClean="0"/>
              <a:t>Thank you for the lesson!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149</TotalTime>
  <Words>368</Words>
  <Application>Microsoft Office PowerPoint</Application>
  <PresentationFormat>Экран (4:3)</PresentationFormat>
  <Paragraphs>95</Paragraphs>
  <Slides>10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Поток</vt:lpstr>
      <vt:lpstr>МБОУ «Гимназия № 8» г. Рубцовска Алтайского края </vt:lpstr>
      <vt:lpstr>Слайд 2</vt:lpstr>
      <vt:lpstr>Match the words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Николай</dc:creator>
  <cp:lastModifiedBy>Николай</cp:lastModifiedBy>
  <cp:revision>102</cp:revision>
  <dcterms:created xsi:type="dcterms:W3CDTF">2012-03-14T10:47:03Z</dcterms:created>
  <dcterms:modified xsi:type="dcterms:W3CDTF">2012-03-14T13:19:23Z</dcterms:modified>
</cp:coreProperties>
</file>