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290" r:id="rId2"/>
    <p:sldId id="302" r:id="rId3"/>
    <p:sldId id="287" r:id="rId4"/>
    <p:sldId id="277" r:id="rId5"/>
    <p:sldId id="304" r:id="rId6"/>
    <p:sldId id="279" r:id="rId7"/>
    <p:sldId id="278" r:id="rId8"/>
    <p:sldId id="294" r:id="rId9"/>
    <p:sldId id="298" r:id="rId10"/>
    <p:sldId id="299" r:id="rId11"/>
    <p:sldId id="297" r:id="rId12"/>
    <p:sldId id="280" r:id="rId13"/>
    <p:sldId id="281" r:id="rId14"/>
    <p:sldId id="289" r:id="rId15"/>
    <p:sldId id="282" r:id="rId16"/>
    <p:sldId id="300" r:id="rId17"/>
    <p:sldId id="301" r:id="rId18"/>
    <p:sldId id="292" r:id="rId19"/>
    <p:sldId id="283" r:id="rId20"/>
    <p:sldId id="288" r:id="rId21"/>
    <p:sldId id="29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nit2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9AA66-29FA-4875-A883-60005FEF50BE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A2F05-4C4E-45BA-B125-238B6A5BCD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A2F05-4C4E-45BA-B125-238B6A5BCD7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A2F05-4C4E-45BA-B125-238B6A5BCD7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A2F05-4C4E-45BA-B125-238B6A5BCD7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A2F05-4C4E-45BA-B125-238B6A5BCD7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A2F05-4C4E-45BA-B125-238B6A5BCD7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7A2F05-4C4E-45BA-B125-238B6A5BCD7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w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3540" y="-500090"/>
            <a:ext cx="9811353" cy="735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06399">
            <a:off x="414338" y="3149600"/>
            <a:ext cx="1619250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643042" y="1285860"/>
            <a:ext cx="7010478" cy="2308324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prst="convex"/>
          </a:sp3d>
        </p:spPr>
        <p:txBody>
          <a:bodyPr wrap="squar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7200" b="1" dirty="0" smtClean="0">
                <a:solidFill>
                  <a:srgbClr val="FFFF00"/>
                </a:solidFill>
                <a:latin typeface="Comic Sans MS" pitchFamily="66" charset="0"/>
              </a:rPr>
              <a:t>“</a:t>
            </a:r>
            <a:r>
              <a:rPr lang="en-US" sz="7200" b="1" dirty="0" smtClean="0">
                <a:solidFill>
                  <a:srgbClr val="FFFF00"/>
                </a:solidFill>
                <a:latin typeface="Comic Sans MS" pitchFamily="66" charset="0"/>
              </a:rPr>
              <a:t>AN Unusual Travelling</a:t>
            </a:r>
            <a:r>
              <a:rPr lang="en-US" sz="7200" b="1" dirty="0" smtClean="0">
                <a:solidFill>
                  <a:srgbClr val="FFC000"/>
                </a:solidFill>
                <a:latin typeface="Comic Sans MS" pitchFamily="66" charset="0"/>
              </a:rPr>
              <a:t>”</a:t>
            </a:r>
            <a:r>
              <a:rPr lang="ru-RU" sz="7200" b="1" dirty="0" smtClean="0">
                <a:solidFill>
                  <a:srgbClr val="FFC000"/>
                </a:solidFill>
                <a:latin typeface="Comic Sans MS" pitchFamily="66" charset="0"/>
              </a:rPr>
              <a:t>.</a:t>
            </a:r>
            <a:endParaRPr lang="ru-RU" sz="7200" b="1" dirty="0" smtClean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Презентация к уроку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Необычное путешествие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Автор: Шелковская Валентина Михайловна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учитель английского языка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МБОУ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Кривцовская СОШ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Белгородская  область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Презентация к уроку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Необычное путешествие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Автор: Шелковская Валентина Михайловна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учитель английского языка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МБОУ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Кривцовская СОШ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Белгородская  область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Презентация к уроку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Необычное путешествие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Автор: Шелковская Валентина Михайловна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учитель английского языка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МБОУ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Кривцовская СОШ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Белгородская  область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7686" y="5072075"/>
            <a:ext cx="4143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  <a:latin typeface="Comic Sans MS" pitchFamily="66" charset="0"/>
              </a:rPr>
              <a:t>Презентация к уроку « Необычное путешествие»</a:t>
            </a:r>
          </a:p>
          <a:p>
            <a:r>
              <a:rPr lang="ru-RU" sz="1400" dirty="0" smtClean="0">
                <a:solidFill>
                  <a:srgbClr val="FFC000"/>
                </a:solidFill>
                <a:latin typeface="Comic Sans MS" pitchFamily="66" charset="0"/>
              </a:rPr>
              <a:t>Автор: Шелковская Валентина Михайловна</a:t>
            </a:r>
          </a:p>
          <a:p>
            <a:r>
              <a:rPr lang="ru-RU" sz="1400" dirty="0" smtClean="0">
                <a:solidFill>
                  <a:srgbClr val="FFC000"/>
                </a:solidFill>
                <a:latin typeface="Comic Sans MS" pitchFamily="66" charset="0"/>
              </a:rPr>
              <a:t>учитель английского языка </a:t>
            </a:r>
          </a:p>
          <a:p>
            <a:r>
              <a:rPr lang="ru-RU" sz="1400" b="1" dirty="0" smtClean="0">
                <a:solidFill>
                  <a:srgbClr val="FFC000"/>
                </a:solidFill>
                <a:latin typeface="Comic Sans MS" pitchFamily="66" charset="0"/>
              </a:rPr>
              <a:t>МБОУ </a:t>
            </a:r>
            <a:r>
              <a:rPr lang="ru-RU" sz="1400" b="1" dirty="0" err="1" smtClean="0">
                <a:solidFill>
                  <a:srgbClr val="FFC000"/>
                </a:solidFill>
                <a:latin typeface="Comic Sans MS" pitchFamily="66" charset="0"/>
              </a:rPr>
              <a:t>Кривцовская</a:t>
            </a:r>
            <a:r>
              <a:rPr lang="ru-RU" sz="1400" b="1" dirty="0" smtClean="0">
                <a:solidFill>
                  <a:srgbClr val="FFC000"/>
                </a:solidFill>
                <a:latin typeface="Comic Sans MS" pitchFamily="66" charset="0"/>
              </a:rPr>
              <a:t> СОШ»</a:t>
            </a:r>
            <a:endParaRPr lang="ru-RU" sz="1400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ru-RU" sz="1400" b="1" dirty="0" smtClean="0">
                <a:solidFill>
                  <a:srgbClr val="FFC000"/>
                </a:solidFill>
                <a:latin typeface="Comic Sans MS" pitchFamily="66" charset="0"/>
              </a:rPr>
              <a:t>Белгородская  область</a:t>
            </a:r>
            <a:endParaRPr lang="ru-RU" sz="1400" dirty="0" smtClean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Презентация к уроку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Необычное путешествие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Автор: Шелковская Валентина Михайловна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учитель английского языка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МБОУ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Кривцовская СОШ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Белгородская  область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Презентация к уроку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Необычное путешествие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Автор: Шелковская Валентина Михайловна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учитель английского языка 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МБОУ 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Кривцовская СОШ</a:t>
            </a: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Белгородская  область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44000" cy="82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57158" y="1285860"/>
            <a:ext cx="850112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5400" b="1" dirty="0" smtClean="0">
                <a:solidFill>
                  <a:srgbClr val="FFFF00"/>
                </a:solidFill>
                <a:latin typeface="Comic Sans MS" pitchFamily="66" charset="0"/>
              </a:rPr>
              <a:t>Finish the sentences. </a:t>
            </a:r>
            <a:endParaRPr lang="ru-RU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1. April, 12 is celebrated as... 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(the Day of Cosmonautics)</a:t>
            </a:r>
            <a:r>
              <a:rPr lang="ru-RU" sz="3200" b="1" dirty="0" smtClean="0">
                <a:solidFill>
                  <a:srgbClr val="FFFF00"/>
                </a:solidFill>
                <a:latin typeface="Comic Sans MS" pitchFamily="66" charset="0"/>
              </a:rPr>
              <a:t>.</a:t>
            </a: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2. The spaceship left our planet from the Baikanur cosmodrome in … 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(1961).</a:t>
            </a:r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3. The Russian spaceship’s name was… 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(“Vostok”).</a:t>
            </a:r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4. His flight lasted…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( 108 minutes</a:t>
            </a:r>
            <a:r>
              <a:rPr lang="ru-RU" sz="32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)</a:t>
            </a:r>
            <a:r>
              <a:rPr lang="ru-RU" sz="3200" b="1" dirty="0" smtClean="0">
                <a:solidFill>
                  <a:srgbClr val="FFFF00"/>
                </a:solidFill>
                <a:latin typeface="Comic Sans MS" pitchFamily="66" charset="0"/>
              </a:rPr>
              <a:t>.</a:t>
            </a: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5.  Gagarin became the Hero</a:t>
            </a:r>
            <a:r>
              <a:rPr lang="ru-RU" sz="32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(of our country</a:t>
            </a:r>
            <a:r>
              <a:rPr lang="ru-RU" sz="32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FFFF00"/>
                </a:solidFill>
                <a:latin typeface="Comic Sans MS" pitchFamily="66" charset="0"/>
              </a:rPr>
              <a:t>and the whole world).</a:t>
            </a:r>
            <a:endParaRPr lang="ru-RU" sz="32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44000" cy="82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57158" y="1285860"/>
            <a:ext cx="850112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Comic Sans MS" pitchFamily="66" charset="0"/>
              </a:rPr>
              <a:t>   </a:t>
            </a:r>
            <a:r>
              <a:rPr lang="en-US" sz="5400" b="1" dirty="0" smtClean="0">
                <a:solidFill>
                  <a:srgbClr val="FFFF00"/>
                </a:solidFill>
                <a:latin typeface="Comic Sans MS" pitchFamily="66" charset="0"/>
              </a:rPr>
              <a:t>Answer the questions.</a:t>
            </a:r>
            <a:endParaRPr lang="ru-RU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1. Who was this man?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2. What country was he from?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3. What was his profession?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4. Was he the first man in space?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rgbClr val="FFC000"/>
                </a:solidFill>
                <a:latin typeface="Comic Sans MS" pitchFamily="66" charset="0"/>
              </a:rPr>
              <a:t>5. 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When was it</a:t>
            </a:r>
            <a:r>
              <a:rPr lang="ru-RU" sz="3200" b="1" dirty="0" smtClean="0">
                <a:solidFill>
                  <a:srgbClr val="FFC000"/>
                </a:solidFill>
                <a:latin typeface="Comic Sans MS" pitchFamily="66" charset="0"/>
              </a:rPr>
              <a:t>?</a:t>
            </a:r>
            <a:endParaRPr lang="ru-RU" sz="32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C000"/>
                </a:solidFill>
                <a:latin typeface="Comic Sans MS" pitchFamily="66" charset="0"/>
              </a:rPr>
              <a:t>Find the verb</a:t>
            </a:r>
            <a:endParaRPr lang="ru-RU" sz="7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2000240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Celebrated, spaceship, planet, was, left, first, time, history, heard, human, made, lasted, unknown, flight, board,  became, said, world, news,</a:t>
            </a:r>
            <a:r>
              <a:rPr lang="ru-RU" sz="32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country, language, returned, full, after, visited, saw, people.</a:t>
            </a:r>
            <a:endParaRPr lang="ru-RU" sz="32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57166"/>
            <a:ext cx="76438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  <a:latin typeface="Comic Sans MS" pitchFamily="66" charset="0"/>
              </a:rPr>
              <a:t>      </a:t>
            </a:r>
            <a:r>
              <a:rPr lang="en-US" sz="5400" b="1" dirty="0" smtClean="0">
                <a:solidFill>
                  <a:srgbClr val="FFFF00"/>
                </a:solidFill>
                <a:latin typeface="Comic Sans MS" pitchFamily="66" charset="0"/>
              </a:rPr>
              <a:t>Find the verbs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FFC000"/>
                </a:solidFill>
                <a:latin typeface="Comic Sans MS" pitchFamily="66" charset="0"/>
              </a:rPr>
              <a:t>“Match the planet and the spaceships”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2274838"/>
            <a:ext cx="635796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I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she he</a:t>
            </a:r>
          </a:p>
          <a:p>
            <a:pPr>
              <a:buNone/>
            </a:pPr>
            <a:endParaRPr lang="en-US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we</a:t>
            </a:r>
          </a:p>
          <a:p>
            <a:pPr>
              <a:buNone/>
            </a:pPr>
            <a:endParaRPr lang="en-US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you</a:t>
            </a:r>
          </a:p>
          <a:p>
            <a:pPr>
              <a:buNone/>
            </a:pPr>
            <a:endParaRPr lang="en-US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they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000240"/>
            <a:ext cx="1214445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143504" y="2857496"/>
            <a:ext cx="128588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were</a:t>
            </a:r>
            <a:endParaRPr lang="ru-RU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714489"/>
            <a:ext cx="117157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7715272" y="2214554"/>
            <a:ext cx="1071570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was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286124"/>
            <a:ext cx="1171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6715140" y="4071942"/>
            <a:ext cx="121444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were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4857760"/>
            <a:ext cx="1171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7858148" y="5500702"/>
            <a:ext cx="1128714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were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5072074"/>
            <a:ext cx="145732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072066" y="6000768"/>
            <a:ext cx="107157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was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7224" y="285728"/>
            <a:ext cx="7715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“Match the planets and                the spaceships”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FFC000"/>
                </a:solidFill>
                <a:latin typeface="Comic Sans MS" pitchFamily="66" charset="0"/>
              </a:rPr>
              <a:t>“Match the planet and the spaceships”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71472" y="1643050"/>
            <a:ext cx="62865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I</a:t>
            </a:r>
          </a:p>
          <a:p>
            <a:pPr>
              <a:buNone/>
            </a:pPr>
            <a:endParaRPr lang="ru-RU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she he</a:t>
            </a:r>
          </a:p>
          <a:p>
            <a:pPr>
              <a:buNone/>
            </a:pPr>
            <a:endParaRPr lang="en-US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we</a:t>
            </a:r>
          </a:p>
          <a:p>
            <a:pPr>
              <a:buNone/>
            </a:pPr>
            <a:endParaRPr lang="en-US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you</a:t>
            </a:r>
          </a:p>
          <a:p>
            <a:pPr>
              <a:buNone/>
            </a:pPr>
            <a:endParaRPr lang="en-US" sz="3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FFC000"/>
                </a:solidFill>
                <a:latin typeface="Comic Sans MS" pitchFamily="66" charset="0"/>
              </a:rPr>
              <a:t>they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285992"/>
            <a:ext cx="1214445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143504" y="2857496"/>
            <a:ext cx="121444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were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714489"/>
            <a:ext cx="117157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7715272" y="2214554"/>
            <a:ext cx="107157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was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357562"/>
            <a:ext cx="1171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6715140" y="4071942"/>
            <a:ext cx="114300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were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786322"/>
            <a:ext cx="11715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7786710" y="5500702"/>
            <a:ext cx="121444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were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357826"/>
            <a:ext cx="145732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429256" y="6143644"/>
            <a:ext cx="107157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Comic Sans MS" pitchFamily="66" charset="0"/>
              </a:rPr>
              <a:t>was</a:t>
            </a:r>
            <a:endParaRPr lang="ru-RU" sz="32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928662" y="2000240"/>
            <a:ext cx="578647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785918" y="3214686"/>
            <a:ext cx="2643206" cy="2571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1428728" y="3357562"/>
            <a:ext cx="292895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500166" y="5286388"/>
            <a:ext cx="564360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714480" y="4500570"/>
            <a:ext cx="4929222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1142976" y="285728"/>
            <a:ext cx="76438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00"/>
                </a:solidFill>
                <a:latin typeface="Comic Sans MS" pitchFamily="66" charset="0"/>
              </a:rPr>
              <a:t>“Match the planets and                           the spaceships”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1428736"/>
            <a:ext cx="778674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“Bow – Wow”, - said  the dog,                                                                                                                                                                                                     “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Mee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 – 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ow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, 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mee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 – 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ow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”, - said  the cat,                                                                                                                                     “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Crunt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, 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crunt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”,  - said  the hog,                                                                                                                                 “Squeak, squeak”, -  said  the rat,                                                                                                                                 “To – </a:t>
            </a:r>
            <a:r>
              <a:rPr lang="en-US" sz="3200" b="1" dirty="0" err="1" smtClean="0">
                <a:solidFill>
                  <a:srgbClr val="FFC000"/>
                </a:solidFill>
                <a:latin typeface="Comic Sans MS" pitchFamily="66" charset="0"/>
              </a:rPr>
              <a:t>whoo</a:t>
            </a: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”, -  said  the owl,                                                                                                                                        “Caw, caw”,  -  said  the crow,                                                                                                                                       “Quack, quack”, -  said  the duck,                                                                                                                                 What the cuckoos said, you know.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,                                                                                                                                       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9" name="Рисунок 8" descr="C:\Documents and Settings\Администратор\Рабочий стол\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1143008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Администратор\Рабочий стол\0_8a34c_37407fcc_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9586" y="214291"/>
            <a:ext cx="957254" cy="164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Администратор\Рабочий стол\400_F_1926493_lscjK42zjKDSqRpvAv1yiKho20bC6C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4643446"/>
            <a:ext cx="1301431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ученики\ноябрь шелк\звёздный мальчик\звёздный мальчик 2\spiral-galax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C:\Users\Teacher\Desktop\0_9823_58cb5d2_X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20688"/>
            <a:ext cx="8388508" cy="518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Documents and Settings\Учитель\Local Settings\Temporary Internet Files\Content.IE5\BEBCJ064\MC900344858[2].wm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052736"/>
            <a:ext cx="5482580" cy="37627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ученики\ноябрь шелк\звёздный мальчик\звёздный мальчик 2\spiral-galax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Рисунок 8" descr="C:\Documents and Settings\Администратор\Рабочий стол\b9239daa9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8604"/>
            <a:ext cx="314327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Администратор\Рабочий стол\b9239daa9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857760"/>
            <a:ext cx="2859214" cy="167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:\звёздный мальчик -3\звёздный мальчик 2\spiral-galax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5714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14348" y="642918"/>
            <a:ext cx="82153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STAR MILK SHAKE</a:t>
            </a:r>
            <a:endParaRPr lang="ru-RU" sz="2000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2071678"/>
            <a:ext cx="842968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1. Take a glass</a:t>
            </a:r>
            <a:endParaRPr lang="ru-RU" sz="1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2. Pour some milk.</a:t>
            </a:r>
            <a:endParaRPr lang="ru-RU" sz="1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3. Add two table spoons of cream.</a:t>
            </a:r>
            <a:endParaRPr lang="ru-RU" sz="1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4. Mix milk and cream.</a:t>
            </a:r>
            <a:endParaRPr lang="ru-RU" sz="1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5. Add one table spoon of strawberry syrup.</a:t>
            </a:r>
            <a:endParaRPr lang="ru-RU" sz="1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6. Mix everything</a:t>
            </a:r>
            <a:r>
              <a:rPr lang="ru-RU" sz="28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srgbClr val="FFFF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Enjoy your star milk shake!</a:t>
            </a:r>
            <a:endParaRPr lang="en-US" sz="36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4" name="Рисунок 13" descr="C:\Documents and Settings\Администратор\Рабочий стол\50762566_milkcock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071546"/>
            <a:ext cx="207170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en-US" sz="6700" dirty="0" smtClean="0">
                <a:solidFill>
                  <a:srgbClr val="FFC000"/>
                </a:solidFill>
                <a:latin typeface="Comic Sans MS" pitchFamily="66" charset="0"/>
              </a:rPr>
              <a:t>Read the proverb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7214"/>
            <a:ext cx="9144000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714488"/>
            <a:ext cx="6097568" cy="3110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0"/>
            <a:ext cx="8972328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asEt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or 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esWt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meho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is het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stbe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85728"/>
            <a:ext cx="72866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latin typeface="Comic Sans MS" pitchFamily="66" charset="0"/>
              </a:rPr>
              <a:t>Read the proverb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0034" y="285728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latin typeface="Comic Sans MS" pitchFamily="66" charset="0"/>
              </a:rPr>
              <a:t>I like to travel, because I </a:t>
            </a:r>
            <a:r>
              <a:rPr lang="en-US" sz="4800" b="1" dirty="0" smtClean="0">
                <a:solidFill>
                  <a:srgbClr val="FFFF00"/>
                </a:solidFill>
                <a:latin typeface="Comic Sans MS" pitchFamily="66" charset="0"/>
              </a:rPr>
              <a:t>…</a:t>
            </a:r>
            <a:endParaRPr lang="ru-RU" sz="4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786058"/>
            <a:ext cx="82868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4800" dirty="0" smtClean="0">
                <a:solidFill>
                  <a:srgbClr val="FFC000"/>
                </a:solidFill>
                <a:latin typeface="Comic Sans MS" pitchFamily="66" charset="0"/>
              </a:rPr>
              <a:t>want to meet new friends</a:t>
            </a:r>
            <a:endParaRPr lang="ru-RU" sz="4800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4800" dirty="0" smtClean="0">
                <a:solidFill>
                  <a:srgbClr val="FFC000"/>
                </a:solidFill>
                <a:latin typeface="Comic Sans MS" pitchFamily="66" charset="0"/>
              </a:rPr>
              <a:t> am  curiosity</a:t>
            </a:r>
            <a:endParaRPr lang="ru-RU" sz="4800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4800" dirty="0" smtClean="0">
                <a:solidFill>
                  <a:srgbClr val="FFC000"/>
                </a:solidFill>
                <a:latin typeface="Comic Sans MS" pitchFamily="66" charset="0"/>
              </a:rPr>
              <a:t>  want to see the new places</a:t>
            </a:r>
            <a:endParaRPr lang="ru-RU" sz="4800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4800" dirty="0" smtClean="0">
                <a:solidFill>
                  <a:srgbClr val="FFC000"/>
                </a:solidFill>
                <a:latin typeface="Comic Sans MS" pitchFamily="66" charset="0"/>
              </a:rPr>
              <a:t> like adventures</a:t>
            </a:r>
            <a:endParaRPr lang="ru-RU" sz="4800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0" y="16002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714348" y="714356"/>
            <a:ext cx="78581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Home, home, sweet, sweet home, 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There's no place like home,     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C00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There's no place like home.</a:t>
            </a:r>
            <a:endParaRPr lang="en-US" sz="6600" b="1" dirty="0" smtClean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ученики\ноябрь шелк\звёздный мальчик\звёздный мальчик 2\spiral-galax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357298"/>
            <a:ext cx="87761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500" b="1" dirty="0" smtClean="0">
                <a:solidFill>
                  <a:srgbClr val="FFFF00"/>
                </a:solidFill>
                <a:latin typeface="Comic Sans MS" pitchFamily="66" charset="0"/>
              </a:rPr>
              <a:t>GOOD</a:t>
            </a:r>
            <a:r>
              <a:rPr lang="en-US" sz="88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11500" b="1" dirty="0" smtClean="0">
                <a:solidFill>
                  <a:srgbClr val="FFFF00"/>
                </a:solidFill>
                <a:latin typeface="Comic Sans MS" pitchFamily="66" charset="0"/>
              </a:rPr>
              <a:t>Bye</a:t>
            </a:r>
            <a:r>
              <a:rPr lang="en-US" sz="8800" b="1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sz="88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C:\Documents and Settings\Администратор\Рабочий стол\7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429000"/>
            <a:ext cx="200026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44000" cy="82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C:\Documents and Settings\Администратор\Рабочий стол\7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222000"/>
            <a:ext cx="2124000" cy="36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28604"/>
            <a:ext cx="1657350" cy="1709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rgbClr val="FFC000"/>
                </a:solidFill>
                <a:latin typeface="Comic Sans MS" pitchFamily="66" charset="0"/>
              </a:rPr>
              <a:t>The means of communication.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285992"/>
            <a:ext cx="264320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429132"/>
            <a:ext cx="2423106" cy="2073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64" y="1142984"/>
            <a:ext cx="1571636" cy="194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28662" y="714356"/>
            <a:ext cx="72866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FF00"/>
                </a:solidFill>
                <a:latin typeface="Comic Sans MS" pitchFamily="66" charset="0"/>
              </a:rPr>
              <a:t>The means of communication.</a:t>
            </a:r>
            <a:endParaRPr lang="ru-RU" sz="6000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Documents and Settings\Администратор\Local Settings\Temporary Internet Files\Content.IE5\0AKU4EO7\MC900286885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4429132"/>
            <a:ext cx="1960075" cy="1769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C:\Documents and Settings\Администратор\Рабочий стол\post-27859-1179602632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857232"/>
            <a:ext cx="85011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  <a:latin typeface="Comic Sans MS" pitchFamily="66" charset="0"/>
              </a:rPr>
              <a:t>In the day                                                                                                                                                                far away                                                                                                                                                                 we are flying                                                                                                                                                    we are flying </a:t>
            </a:r>
            <a:endParaRPr lang="ru-RU" sz="54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5400" b="1" dirty="0" smtClean="0">
                <a:solidFill>
                  <a:srgbClr val="FFC000"/>
                </a:solidFill>
                <a:latin typeface="Comic Sans MS" pitchFamily="66" charset="0"/>
              </a:rPr>
              <a:t>to the stars in the sky                                                                                                                          so near to us -                                                                                                                                                              and yet so high</a:t>
            </a:r>
            <a:endParaRPr lang="ru-RU" sz="54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FFC000"/>
                </a:solidFill>
                <a:latin typeface="Comic Sans MS" pitchFamily="66" charset="0"/>
              </a:rPr>
              <a:t>« В путь!»</a:t>
            </a:r>
            <a:endParaRPr lang="ru-RU" sz="7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96440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57224" y="2571744"/>
            <a:ext cx="7715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4000" b="1" dirty="0" smtClean="0">
                <a:solidFill>
                  <a:srgbClr val="FFC000"/>
                </a:solidFill>
                <a:latin typeface="Comic Sans MS" pitchFamily="66" charset="0"/>
              </a:rPr>
              <a:t>A book, a pen, a computer, a TV set, an ice – cream, a camera , a mobile, a walk – player, a table, a schoolbag, a souvenir, a  Russian flag, a pet.</a:t>
            </a:r>
            <a:endParaRPr lang="ru-RU" sz="4000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pic>
        <p:nvPicPr>
          <p:cNvPr id="6" name="Picture 4" descr="C:\Documents and Settings\Администратор\Local Settings\Temporary Internet Files\Content.IE5\89ABCDEF\MC90029023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84399">
            <a:off x="7615763" y="483114"/>
            <a:ext cx="1167595" cy="1571636"/>
          </a:xfrm>
          <a:prstGeom prst="rect">
            <a:avLst/>
          </a:prstGeom>
          <a:noFill/>
        </p:spPr>
      </p:pic>
      <p:pic>
        <p:nvPicPr>
          <p:cNvPr id="7" name="Picture 2" descr="C:\Documents and Settings\Администратор\Local Settings\Temporary Internet Files\Content.IE5\FPZCSBR7\MC90025232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5643578"/>
            <a:ext cx="969575" cy="90307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71604" y="642918"/>
            <a:ext cx="62151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Comic Sans MS" pitchFamily="66" charset="0"/>
              </a:rPr>
              <a:t>« В путь!»</a:t>
            </a:r>
            <a:endParaRPr lang="ru-RU" sz="6600" b="1" dirty="0">
              <a:solidFill>
                <a:srgbClr val="FFFF00"/>
              </a:solidFill>
            </a:endParaRPr>
          </a:p>
        </p:txBody>
      </p:sp>
      <p:pic>
        <p:nvPicPr>
          <p:cNvPr id="11" name="Picture 2" descr="C:\Documents and Settings\Учитель\Local Settings\Temporary Internet Files\Content.IE5\UATXGUOE\MC900129216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7167"/>
            <a:ext cx="1500166" cy="1194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44000" cy="82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C:\Documents and Settings\Admin\Рабочий стол\гагарин\yuri_gagarin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364807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Admin\Рабочий стол\0.jpg"/>
          <p:cNvPicPr/>
          <p:nvPr/>
        </p:nvPicPr>
        <p:blipFill>
          <a:blip r:embed="rId5" cstate="print"/>
          <a:srcRect r="46090"/>
          <a:stretch>
            <a:fillRect/>
          </a:stretch>
        </p:blipFill>
        <p:spPr bwMode="auto">
          <a:xfrm>
            <a:off x="5500694" y="3071810"/>
            <a:ext cx="351536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14338"/>
            <a:ext cx="9144000" cy="82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357158" y="1285860"/>
            <a:ext cx="850112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r>
              <a:rPr lang="en-US" sz="5400" b="1" dirty="0" smtClean="0">
                <a:solidFill>
                  <a:srgbClr val="FFFF00"/>
                </a:solidFill>
                <a:latin typeface="Comic Sans MS" pitchFamily="66" charset="0"/>
              </a:rPr>
              <a:t>Finish the sentences. </a:t>
            </a:r>
            <a:endParaRPr lang="ru-RU" sz="48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pPr marL="514350" indent="-514350">
              <a:buAutoNum type="arabicPeriod"/>
            </a:pPr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April, 12 is celebrated as... </a:t>
            </a: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2. The spaceship left our planet from the Baikanur cosmodrome in …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3. The Russian spaceship’s name was…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4. His flight lasted …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en-US" sz="3200" b="1" dirty="0" smtClean="0">
                <a:solidFill>
                  <a:srgbClr val="FFC000"/>
                </a:solidFill>
                <a:latin typeface="Comic Sans MS" pitchFamily="66" charset="0"/>
              </a:rPr>
              <a:t>5.  Gagarin became the Hero ...</a:t>
            </a:r>
            <a:endParaRPr lang="ru-RU" sz="3200" b="1" dirty="0" smtClean="0">
              <a:solidFill>
                <a:srgbClr val="FFC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556</TotalTime>
  <Words>709</Words>
  <Application>Microsoft Office PowerPoint</Application>
  <PresentationFormat>Экран (4:3)</PresentationFormat>
  <Paragraphs>133</Paragraphs>
  <Slides>21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Слайд 1</vt:lpstr>
      <vt:lpstr>Слайд 2</vt:lpstr>
      <vt:lpstr>Слайд 3</vt:lpstr>
      <vt:lpstr>The means of communication.</vt:lpstr>
      <vt:lpstr>Слайд 5</vt:lpstr>
      <vt:lpstr> </vt:lpstr>
      <vt:lpstr>« В путь!»</vt:lpstr>
      <vt:lpstr>Слайд 8</vt:lpstr>
      <vt:lpstr>Слайд 9</vt:lpstr>
      <vt:lpstr>Слайд 10</vt:lpstr>
      <vt:lpstr>Слайд 11</vt:lpstr>
      <vt:lpstr>Find the verb</vt:lpstr>
      <vt:lpstr>“Match the planet and the spaceships”</vt:lpstr>
      <vt:lpstr>“Match the planet and the spaceships”</vt:lpstr>
      <vt:lpstr>Слайд 15</vt:lpstr>
      <vt:lpstr>Слайд 16</vt:lpstr>
      <vt:lpstr>Слайд 17</vt:lpstr>
      <vt:lpstr>Слайд 18</vt:lpstr>
      <vt:lpstr>Read the proverb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Teacher</cp:lastModifiedBy>
  <cp:revision>88</cp:revision>
  <dcterms:modified xsi:type="dcterms:W3CDTF">2012-04-01T21:27:50Z</dcterms:modified>
</cp:coreProperties>
</file>