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6" r:id="rId8"/>
    <p:sldId id="265" r:id="rId9"/>
    <p:sldId id="267" r:id="rId10"/>
    <p:sldId id="261" r:id="rId11"/>
    <p:sldId id="271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rtinki24.ru/kosmos/" TargetMode="External"/><Relationship Id="rId7" Type="http://schemas.openxmlformats.org/officeDocument/2006/relationships/hyperlink" Target="http://slovari.yandex.ru/" TargetMode="External"/><Relationship Id="rId2" Type="http://schemas.openxmlformats.org/officeDocument/2006/relationships/hyperlink" Target="http://study-english.info/phrases.ph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youtube.com/" TargetMode="External"/><Relationship Id="rId5" Type="http://schemas.openxmlformats.org/officeDocument/2006/relationships/hyperlink" Target="http://images.yandex.ru/" TargetMode="External"/><Relationship Id="rId4" Type="http://schemas.openxmlformats.org/officeDocument/2006/relationships/hyperlink" Target="http://pictures.ucoz.u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Users\&#1040;&#1076;&#1084;&#1080;&#1085;&#1080;&#1089;&#1090;&#1088;&#1072;&#1090;&#1086;&#1088;\Downloads\Children's-%20Planets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Users\&#1040;&#1076;&#1084;&#1080;&#1085;&#1080;&#1089;&#1090;&#1088;&#1072;&#1090;&#1086;&#1088;\Downloads\Children's-%20Planets.mp4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494206">
            <a:off x="1493608" y="1404474"/>
            <a:ext cx="6400800" cy="1018344"/>
          </a:xfrm>
        </p:spPr>
        <p:txBody>
          <a:bodyPr>
            <a:normAutofit fontScale="85000" lnSpcReduction="10000"/>
          </a:bodyPr>
          <a:lstStyle/>
          <a:p>
            <a:r>
              <a:rPr lang="en-US" sz="4400" b="1" dirty="0" smtClean="0">
                <a:solidFill>
                  <a:schemeClr val="tx1"/>
                </a:solidFill>
              </a:rPr>
              <a:t>The Man explores the </a:t>
            </a:r>
            <a:r>
              <a:rPr lang="en-US" sz="4400" b="1" dirty="0" smtClean="0">
                <a:solidFill>
                  <a:schemeClr val="tx1"/>
                </a:solidFill>
              </a:rPr>
              <a:t>Universe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Администратор\Desktop\4292_12956135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32511">
            <a:off x="5303271" y="3644311"/>
            <a:ext cx="3347863" cy="2517702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1364_12092047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95090">
            <a:off x="720437" y="2489932"/>
            <a:ext cx="3304309" cy="2064857"/>
          </a:xfrm>
          <a:prstGeom prst="rect">
            <a:avLst/>
          </a:prstGeom>
          <a:noFill/>
        </p:spPr>
      </p:pic>
      <p:pic>
        <p:nvPicPr>
          <p:cNvPr id="1028" name="Picture 4" descr="C:\Users\Администратор\Desktop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76672"/>
            <a:ext cx="1428750" cy="1066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10800000" flipV="1">
            <a:off x="395535" y="5080065"/>
            <a:ext cx="338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МБОУ «ООШ Каплинская»</a:t>
            </a:r>
          </a:p>
          <a:p>
            <a:r>
              <a:rPr lang="ru-RU" dirty="0" smtClean="0"/>
              <a:t>Забелина В.К.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дминистратор\Desktop\Sedna_Compari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4824536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lgerian" pitchFamily="82" charset="0"/>
              </a:rPr>
              <a:t>The themes of the compositions</a:t>
            </a:r>
            <a:r>
              <a:rPr lang="en-US" sz="3600" b="1" dirty="0" smtClean="0">
                <a:latin typeface="Algerian" pitchFamily="82" charset="0"/>
              </a:rPr>
              <a:t/>
            </a:r>
            <a:br>
              <a:rPr lang="en-US" sz="3600" b="1" dirty="0" smtClean="0">
                <a:latin typeface="Algerian" pitchFamily="82" charset="0"/>
              </a:rPr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>
                <a:latin typeface="Algerian" pitchFamily="82" charset="0"/>
              </a:rPr>
              <a:t>1. If I were a cosmonaut…</a:t>
            </a:r>
            <a:br>
              <a:rPr lang="en-US" sz="3600" b="1" dirty="0" smtClean="0">
                <a:latin typeface="Algerian" pitchFamily="82" charset="0"/>
              </a:rPr>
            </a:br>
            <a:r>
              <a:rPr lang="en-US" sz="3600" b="1" dirty="0" smtClean="0">
                <a:latin typeface="Algerian" pitchFamily="82" charset="0"/>
              </a:rPr>
              <a:t>2. My own spaceship.</a:t>
            </a:r>
            <a:br>
              <a:rPr lang="en-US" sz="3600" b="1" dirty="0" smtClean="0">
                <a:latin typeface="Algerian" pitchFamily="82" charset="0"/>
              </a:rPr>
            </a:br>
            <a:r>
              <a:rPr lang="en-US" sz="3600" b="1" dirty="0" smtClean="0">
                <a:latin typeface="Algerian" pitchFamily="82" charset="0"/>
              </a:rPr>
              <a:t>3. My space travel.</a:t>
            </a:r>
            <a:br>
              <a:rPr lang="en-US" sz="3600" b="1" dirty="0" smtClean="0">
                <a:latin typeface="Algerian" pitchFamily="82" charset="0"/>
              </a:rPr>
            </a:br>
            <a:r>
              <a:rPr lang="en-US" sz="3600" b="1" dirty="0" smtClean="0">
                <a:latin typeface="Algerian" pitchFamily="82" charset="0"/>
              </a:rPr>
              <a:t>4. Mysterios planets.</a:t>
            </a:r>
            <a:endParaRPr lang="ru-RU" sz="36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3384376"/>
          </a:xfrm>
          <a:solidFill>
            <a:schemeClr val="tx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chemeClr val="bg1"/>
                </a:solidFill>
              </a:rPr>
              <a:t>Источники: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u="sng" dirty="0" smtClean="0">
                <a:hlinkClick r:id="rId2"/>
              </a:rPr>
              <a:t>http://study-english.info/phrases.php#ixzz1pdZveis6</a:t>
            </a:r>
            <a:r>
              <a:rPr lang="ru-RU" sz="2800" dirty="0" smtClean="0"/>
              <a:t> </a:t>
            </a:r>
            <a:br>
              <a:rPr lang="ru-RU" sz="2800" dirty="0" smtClean="0"/>
            </a:br>
            <a:r>
              <a:rPr lang="en-US" sz="2800" u="sng" dirty="0" smtClean="0">
                <a:hlinkClick r:id="rId3"/>
              </a:rPr>
              <a:t>http://www.kartinki24.ru/kosmos/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u="sng" dirty="0" smtClean="0">
                <a:hlinkClick r:id="rId4"/>
              </a:rPr>
              <a:t>http://pictures.ucoz.ua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u="sng" dirty="0" smtClean="0">
                <a:hlinkClick r:id="rId5"/>
              </a:rPr>
              <a:t>http://images.yandex.ru/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u="sng" dirty="0" smtClean="0">
                <a:hlinkClick r:id="rId6"/>
              </a:rPr>
              <a:t>http://www.youtube.com/</a:t>
            </a:r>
            <a:r>
              <a:rPr lang="en-US" sz="2800" u="sng" dirty="0" smtClean="0">
                <a:hlinkClick r:id="rId7"/>
              </a:rPr>
              <a:t>http://slovari.yandex.ru/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69653">
            <a:off x="3347864" y="620688"/>
            <a:ext cx="5338936" cy="403244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US" sz="2400" b="1" i="1" dirty="0" smtClean="0"/>
              <a:t>Astronomer is a charming profession!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b="1" i="1" dirty="0" smtClean="0"/>
              <a:t>You and the Universe are close friends.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b="1" i="1" dirty="0" smtClean="0"/>
              <a:t>Supervising the orbit of Saturn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b="1" i="1" dirty="0" smtClean="0"/>
              <a:t>You don’t find its beginning and ends.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b="1" i="1" dirty="0" smtClean="0"/>
              <a:t>To admire the constellations is attractive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b="1" i="1" dirty="0" smtClean="0"/>
              <a:t>And tempting, I see.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b="1" i="1" dirty="0" smtClean="0"/>
              <a:t>To discover new stars and new planets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b="1" i="1" dirty="0" smtClean="0"/>
              <a:t>Is prestiguous for people, I think!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2050" name="Picture 2" descr="C:\Users\Администратор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2483768" cy="3529565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\Desktop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509120"/>
            <a:ext cx="1764236" cy="200481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i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59787" y="0"/>
            <a:ext cx="1884213" cy="1872208"/>
          </a:xfrm>
          <a:prstGeom prst="rect">
            <a:avLst/>
          </a:prstGeom>
          <a:noFill/>
        </p:spPr>
      </p:pic>
      <p:pic>
        <p:nvPicPr>
          <p:cNvPr id="2049" name="Picture 1" descr="C:\Users\Администратор\Desktop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85592"/>
            <a:ext cx="3456384" cy="3672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4104456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1. Astronomer - [ə'strɔnəmə] - </a:t>
            </a:r>
            <a:r>
              <a:rPr lang="ru-RU" sz="3600" b="1" dirty="0" smtClean="0">
                <a:solidFill>
                  <a:srgbClr val="FF0000"/>
                </a:solidFill>
              </a:rPr>
              <a:t>астронавт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2.</a:t>
            </a:r>
            <a:r>
              <a:rPr lang="en-US" sz="3600" b="1" dirty="0" smtClean="0">
                <a:solidFill>
                  <a:srgbClr val="FF0000"/>
                </a:solidFill>
              </a:rPr>
              <a:t>Charming</a:t>
            </a:r>
            <a:r>
              <a:rPr lang="ru-RU" sz="3600" b="1" dirty="0" smtClean="0">
                <a:solidFill>
                  <a:srgbClr val="FF0000"/>
                </a:solidFill>
              </a:rPr>
              <a:t> - ['ʧɑː</a:t>
            </a:r>
            <a:r>
              <a:rPr lang="en-US" sz="3600" b="1" dirty="0" smtClean="0">
                <a:solidFill>
                  <a:srgbClr val="FF0000"/>
                </a:solidFill>
              </a:rPr>
              <a:t>m</a:t>
            </a:r>
            <a:r>
              <a:rPr lang="ru-RU" sz="3600" b="1" dirty="0" smtClean="0">
                <a:solidFill>
                  <a:srgbClr val="FF0000"/>
                </a:solidFill>
              </a:rPr>
              <a:t>ɪŋ] – удивительный, очаровательный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3.</a:t>
            </a:r>
            <a:r>
              <a:rPr lang="en-US" sz="3600" b="1" dirty="0" smtClean="0">
                <a:solidFill>
                  <a:srgbClr val="FF0000"/>
                </a:solidFill>
              </a:rPr>
              <a:t>Universe</a:t>
            </a:r>
            <a:r>
              <a:rPr lang="ru-RU" sz="3600" b="1" dirty="0" smtClean="0">
                <a:solidFill>
                  <a:srgbClr val="FF0000"/>
                </a:solidFill>
              </a:rPr>
              <a:t> -  ['</a:t>
            </a:r>
            <a:r>
              <a:rPr lang="en-US" sz="3600" b="1" dirty="0" smtClean="0">
                <a:solidFill>
                  <a:srgbClr val="FF0000"/>
                </a:solidFill>
              </a:rPr>
              <a:t>ju</a:t>
            </a:r>
            <a:r>
              <a:rPr lang="ru-RU" sz="3600" b="1" dirty="0" smtClean="0">
                <a:solidFill>
                  <a:srgbClr val="FF0000"/>
                </a:solidFill>
              </a:rPr>
              <a:t>ː</a:t>
            </a:r>
            <a:r>
              <a:rPr lang="en-US" sz="3600" b="1" dirty="0" smtClean="0">
                <a:solidFill>
                  <a:srgbClr val="FF0000"/>
                </a:solidFill>
              </a:rPr>
              <a:t>n</a:t>
            </a:r>
            <a:r>
              <a:rPr lang="ru-RU" sz="3600" b="1" dirty="0" smtClean="0">
                <a:solidFill>
                  <a:srgbClr val="FF0000"/>
                </a:solidFill>
              </a:rPr>
              <a:t>ɪ</a:t>
            </a:r>
            <a:r>
              <a:rPr lang="en-US" sz="3600" b="1" dirty="0" smtClean="0">
                <a:solidFill>
                  <a:srgbClr val="FF0000"/>
                </a:solidFill>
              </a:rPr>
              <a:t>v</a:t>
            </a:r>
            <a:r>
              <a:rPr lang="ru-RU" sz="3600" b="1" dirty="0" smtClean="0">
                <a:solidFill>
                  <a:srgbClr val="FF0000"/>
                </a:solidFill>
              </a:rPr>
              <a:t>ɜː</a:t>
            </a:r>
            <a:r>
              <a:rPr lang="en-US" sz="3600" b="1" dirty="0" smtClean="0">
                <a:solidFill>
                  <a:srgbClr val="FF0000"/>
                </a:solidFill>
              </a:rPr>
              <a:t>s</a:t>
            </a:r>
            <a:r>
              <a:rPr lang="ru-RU" sz="3600" b="1" dirty="0" smtClean="0">
                <a:solidFill>
                  <a:srgbClr val="FF0000"/>
                </a:solidFill>
              </a:rPr>
              <a:t>] - Вселенная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4.Supervise - ['s(j)uːpəvaɪz] - </a:t>
            </a:r>
            <a:r>
              <a:rPr lang="ru-RU" sz="3600" b="1" dirty="0" smtClean="0">
                <a:solidFill>
                  <a:srgbClr val="FF0000"/>
                </a:solidFill>
              </a:rPr>
              <a:t>наблюдать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5.Saturn -  ['sætən] - </a:t>
            </a:r>
            <a:r>
              <a:rPr lang="ru-RU" sz="3600" b="1" dirty="0" smtClean="0">
                <a:solidFill>
                  <a:srgbClr val="FF0000"/>
                </a:solidFill>
              </a:rPr>
              <a:t>Сатурн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6.Constellation - [ˌkɔn(t)stə'leɪʃ(ə)n] - </a:t>
            </a:r>
            <a:r>
              <a:rPr lang="ru-RU" sz="3600" b="1" dirty="0" smtClean="0">
                <a:solidFill>
                  <a:srgbClr val="FF0000"/>
                </a:solidFill>
              </a:rPr>
              <a:t>созвездие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7.Tempting - ['tem(p)tɪŋ] - </a:t>
            </a:r>
            <a:r>
              <a:rPr lang="ru-RU" sz="3600" b="1" dirty="0" smtClean="0">
                <a:solidFill>
                  <a:srgbClr val="FF0000"/>
                </a:solidFill>
              </a:rPr>
              <a:t>заманчивый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8.Attractive - [ə'træktɪv] - </a:t>
            </a:r>
            <a:r>
              <a:rPr lang="ru-RU" sz="3600" b="1" dirty="0" smtClean="0">
                <a:solidFill>
                  <a:srgbClr val="FF0000"/>
                </a:solidFill>
              </a:rPr>
              <a:t>привлекательный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9.Discover - [dɪ'skʌvə] – </a:t>
            </a:r>
            <a:r>
              <a:rPr lang="ru-RU" sz="3600" b="1" dirty="0" smtClean="0">
                <a:solidFill>
                  <a:srgbClr val="FF0000"/>
                </a:solidFill>
              </a:rPr>
              <a:t>открывать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10. Planet – [‘plænət] - </a:t>
            </a:r>
            <a:r>
              <a:rPr lang="ru-RU" sz="3600" b="1" dirty="0" smtClean="0">
                <a:solidFill>
                  <a:srgbClr val="FF0000"/>
                </a:solidFill>
              </a:rPr>
              <a:t>планета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251520" y="188640"/>
            <a:ext cx="864096" cy="86409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Администратор\Desktop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352839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1. Astronomer -  </a:t>
            </a:r>
            <a:r>
              <a:rPr lang="ru-RU" sz="2400" b="1" dirty="0" smtClean="0">
                <a:solidFill>
                  <a:schemeClr val="bg1"/>
                </a:solidFill>
              </a:rPr>
              <a:t>астронавт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2.</a:t>
            </a:r>
            <a:r>
              <a:rPr lang="en-US" sz="2400" b="1" dirty="0" smtClean="0">
                <a:solidFill>
                  <a:schemeClr val="bg1"/>
                </a:solidFill>
              </a:rPr>
              <a:t>Charming</a:t>
            </a:r>
            <a:r>
              <a:rPr lang="ru-RU" sz="2400" b="1" dirty="0" smtClean="0">
                <a:solidFill>
                  <a:schemeClr val="bg1"/>
                </a:solidFill>
              </a:rPr>
              <a:t> – удивительный, очаровательный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3.</a:t>
            </a:r>
            <a:r>
              <a:rPr lang="en-US" sz="2400" b="1" dirty="0" smtClean="0">
                <a:solidFill>
                  <a:schemeClr val="bg1"/>
                </a:solidFill>
              </a:rPr>
              <a:t>Universe</a:t>
            </a:r>
            <a:r>
              <a:rPr lang="ru-RU" sz="2400" b="1" dirty="0" smtClean="0">
                <a:solidFill>
                  <a:schemeClr val="bg1"/>
                </a:solidFill>
              </a:rPr>
              <a:t> - Вселенная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4.Supervise - </a:t>
            </a:r>
            <a:r>
              <a:rPr lang="ru-RU" sz="2400" b="1" dirty="0" smtClean="0">
                <a:solidFill>
                  <a:schemeClr val="bg1"/>
                </a:solidFill>
              </a:rPr>
              <a:t>наблюдать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5.Saturn  - </a:t>
            </a:r>
            <a:r>
              <a:rPr lang="ru-RU" sz="2400" b="1" dirty="0" smtClean="0">
                <a:solidFill>
                  <a:schemeClr val="bg1"/>
                </a:solidFill>
              </a:rPr>
              <a:t>Сатурн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6.Constellation  - </a:t>
            </a:r>
            <a:r>
              <a:rPr lang="ru-RU" sz="2400" b="1" dirty="0" smtClean="0">
                <a:solidFill>
                  <a:schemeClr val="bg1"/>
                </a:solidFill>
              </a:rPr>
              <a:t>созвездие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7.Tempting - </a:t>
            </a:r>
            <a:r>
              <a:rPr lang="ru-RU" sz="2400" b="1" dirty="0" smtClean="0">
                <a:solidFill>
                  <a:schemeClr val="bg1"/>
                </a:solidFill>
              </a:rPr>
              <a:t>заманчивый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8.Attractive  - </a:t>
            </a:r>
            <a:r>
              <a:rPr lang="ru-RU" sz="2400" b="1" dirty="0" smtClean="0">
                <a:solidFill>
                  <a:schemeClr val="bg1"/>
                </a:solidFill>
              </a:rPr>
              <a:t>привлекательный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9.Discover – </a:t>
            </a:r>
            <a:r>
              <a:rPr lang="ru-RU" sz="2400" b="1" dirty="0" smtClean="0">
                <a:solidFill>
                  <a:schemeClr val="bg1"/>
                </a:solidFill>
              </a:rPr>
              <a:t>открывать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10. Planet - </a:t>
            </a:r>
            <a:r>
              <a:rPr lang="ru-RU" sz="2400" b="1" dirty="0" smtClean="0">
                <a:solidFill>
                  <a:schemeClr val="bg1"/>
                </a:solidFill>
              </a:rPr>
              <a:t>планета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19672" y="4725144"/>
          <a:ext cx="5620385" cy="648072"/>
        </p:xfrm>
        <a:graphic>
          <a:graphicData uri="http://schemas.openxmlformats.org/drawingml/2006/table">
            <a:tbl>
              <a:tblPr/>
              <a:tblGrid>
                <a:gridCol w="936625"/>
                <a:gridCol w="936625"/>
                <a:gridCol w="936625"/>
                <a:gridCol w="936625"/>
                <a:gridCol w="936625"/>
                <a:gridCol w="937260"/>
              </a:tblGrid>
              <a:tr h="64807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[a:]</a:t>
                      </a:r>
                      <a:endParaRPr lang="ru-RU" sz="1100" dirty="0">
                        <a:solidFill>
                          <a:schemeClr val="bg1"/>
                        </a:solidFill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[ə]</a:t>
                      </a:r>
                      <a:endParaRPr lang="ru-RU" sz="1100" dirty="0">
                        <a:solidFill>
                          <a:schemeClr val="bg1"/>
                        </a:solidFill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[æ]</a:t>
                      </a:r>
                      <a:endParaRPr lang="ru-RU" sz="1100" dirty="0">
                        <a:solidFill>
                          <a:schemeClr val="bg1"/>
                        </a:solidFill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[m]</a:t>
                      </a:r>
                      <a:endParaRPr lang="ru-RU" sz="1100">
                        <a:solidFill>
                          <a:schemeClr val="bg1"/>
                        </a:solidFill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[ŋ]</a:t>
                      </a:r>
                      <a:endParaRPr lang="ru-RU" sz="1100">
                        <a:solidFill>
                          <a:schemeClr val="bg1"/>
                        </a:solidFill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latin typeface="Times New Roman"/>
                          <a:ea typeface="Cambria"/>
                          <a:cs typeface="Times New Roman"/>
                        </a:rPr>
                        <a:t>[ɔ]</a:t>
                      </a:r>
                      <a:endParaRPr lang="ru-RU" sz="1100" dirty="0">
                        <a:solidFill>
                          <a:schemeClr val="bg1"/>
                        </a:solidFill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Администратор\Desktop\volkov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15539">
            <a:off x="163299" y="3478103"/>
            <a:ext cx="2341563" cy="3057525"/>
          </a:xfrm>
          <a:prstGeom prst="rect">
            <a:avLst/>
          </a:prstGeom>
          <a:noFill/>
        </p:spPr>
      </p:pic>
      <p:pic>
        <p:nvPicPr>
          <p:cNvPr id="17412" name="Picture 4" descr="C:\Users\Администратор\Desktop\i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28558">
            <a:off x="3682995" y="4490469"/>
            <a:ext cx="2189212" cy="1944216"/>
          </a:xfrm>
          <a:prstGeom prst="rect">
            <a:avLst/>
          </a:prstGeom>
          <a:noFill/>
        </p:spPr>
      </p:pic>
      <p:pic>
        <p:nvPicPr>
          <p:cNvPr id="17413" name="Picture 5" descr="C:\Users\Администратор\Desktop\VsD2lUbfw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63690">
            <a:off x="136427" y="829122"/>
            <a:ext cx="1905000" cy="1905000"/>
          </a:xfrm>
          <a:prstGeom prst="rect">
            <a:avLst/>
          </a:prstGeom>
          <a:noFill/>
        </p:spPr>
      </p:pic>
      <p:pic>
        <p:nvPicPr>
          <p:cNvPr id="17414" name="Picture 6" descr="C:\Users\Администратор\Desktop\uNikolaev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476672"/>
            <a:ext cx="1368151" cy="2467904"/>
          </a:xfrm>
          <a:prstGeom prst="rect">
            <a:avLst/>
          </a:prstGeom>
          <a:noFill/>
        </p:spPr>
      </p:pic>
      <p:pic>
        <p:nvPicPr>
          <p:cNvPr id="17415" name="Picture 7" descr="C:\Users\Администратор\Desktop\i (7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238964">
            <a:off x="7305603" y="4706900"/>
            <a:ext cx="1398265" cy="192421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95736" y="188640"/>
            <a:ext cx="49685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I consider</a:t>
            </a:r>
            <a:r>
              <a:rPr lang="ru-RU" b="1" dirty="0" smtClean="0"/>
              <a:t>/ </a:t>
            </a:r>
            <a:r>
              <a:rPr lang="en-US" b="1" dirty="0" smtClean="0"/>
              <a:t>I believe</a:t>
            </a:r>
            <a:r>
              <a:rPr lang="ru-RU" b="1" dirty="0" smtClean="0"/>
              <a:t>  </a:t>
            </a:r>
            <a:r>
              <a:rPr lang="ru-RU" dirty="0" smtClean="0"/>
              <a:t>- я считаю</a:t>
            </a:r>
            <a:endParaRPr lang="en-US" dirty="0" smtClean="0"/>
          </a:p>
          <a:p>
            <a:r>
              <a:rPr lang="en-US" b="1" dirty="0" smtClean="0"/>
              <a:t>To my mind</a:t>
            </a:r>
            <a:r>
              <a:rPr lang="ru-RU" b="1" dirty="0" smtClean="0"/>
              <a:t>/ </a:t>
            </a:r>
            <a:r>
              <a:rPr lang="en-US" b="1" dirty="0" smtClean="0"/>
              <a:t>In my opinion </a:t>
            </a:r>
            <a:r>
              <a:rPr lang="en-US" dirty="0" smtClean="0"/>
              <a:t>– </a:t>
            </a:r>
            <a:r>
              <a:rPr lang="ru-RU" dirty="0" smtClean="0"/>
              <a:t>по моему мнению</a:t>
            </a:r>
            <a:endParaRPr lang="en-US" dirty="0" smtClean="0"/>
          </a:p>
          <a:p>
            <a:r>
              <a:rPr lang="en-US" b="1" dirty="0" smtClean="0"/>
              <a:t>I </a:t>
            </a:r>
            <a:r>
              <a:rPr lang="ru-RU" b="1" dirty="0" err="1" smtClean="0"/>
              <a:t>convince</a:t>
            </a:r>
            <a:r>
              <a:rPr lang="en-US" b="1" dirty="0" smtClean="0"/>
              <a:t> </a:t>
            </a:r>
            <a:r>
              <a:rPr lang="ru-RU" b="1" dirty="0" err="1" smtClean="0"/>
              <a:t>that</a:t>
            </a:r>
            <a:r>
              <a:rPr lang="en-US" b="1" dirty="0" smtClean="0"/>
              <a:t> </a:t>
            </a:r>
            <a:r>
              <a:rPr lang="en-US" dirty="0" smtClean="0"/>
              <a:t>- </a:t>
            </a:r>
            <a:r>
              <a:rPr lang="ru-RU" dirty="0" smtClean="0"/>
              <a:t>убежден, что </a:t>
            </a:r>
            <a:endParaRPr lang="en-US" dirty="0" smtClean="0"/>
          </a:p>
          <a:p>
            <a:r>
              <a:rPr lang="en-US" b="1" dirty="0" smtClean="0"/>
              <a:t>I </a:t>
            </a:r>
            <a:r>
              <a:rPr lang="ru-RU" b="1" dirty="0" err="1" smtClean="0"/>
              <a:t>point</a:t>
            </a:r>
            <a:r>
              <a:rPr lang="ru-RU" b="1" dirty="0" smtClean="0"/>
              <a:t> </a:t>
            </a:r>
            <a:r>
              <a:rPr lang="ru-RU" b="1" dirty="0" err="1" smtClean="0"/>
              <a:t>out</a:t>
            </a:r>
            <a:r>
              <a:rPr lang="ru-RU" b="1" dirty="0" smtClean="0"/>
              <a:t> </a:t>
            </a:r>
            <a:r>
              <a:rPr lang="ru-RU" b="1" dirty="0" err="1" smtClean="0"/>
              <a:t>that</a:t>
            </a:r>
            <a:r>
              <a:rPr lang="ru-RU" b="1" dirty="0" smtClean="0"/>
              <a:t> </a:t>
            </a:r>
            <a:r>
              <a:rPr lang="en-US" dirty="0" smtClean="0"/>
              <a:t>- </a:t>
            </a:r>
            <a:r>
              <a:rPr lang="ru-RU" dirty="0" smtClean="0"/>
              <a:t>хочу </a:t>
            </a:r>
            <a:r>
              <a:rPr lang="ru-RU" dirty="0" err="1" smtClean="0"/>
              <a:t>отметит,ь</a:t>
            </a:r>
            <a:r>
              <a:rPr lang="ru-RU" dirty="0" smtClean="0"/>
              <a:t> что</a:t>
            </a:r>
          </a:p>
          <a:p>
            <a:r>
              <a:rPr lang="en-US" b="1" dirty="0" smtClean="0"/>
              <a:t>I</a:t>
            </a:r>
            <a:r>
              <a:rPr lang="ru-RU" b="1" dirty="0" smtClean="0"/>
              <a:t> </a:t>
            </a:r>
            <a:r>
              <a:rPr lang="ru-RU" b="1" dirty="0" err="1" smtClean="0"/>
              <a:t>emphasize</a:t>
            </a:r>
            <a:r>
              <a:rPr lang="ru-RU" b="1" dirty="0" smtClean="0"/>
              <a:t> </a:t>
            </a:r>
            <a:r>
              <a:rPr lang="ru-RU" b="1" dirty="0" err="1" smtClean="0"/>
              <a:t>that</a:t>
            </a:r>
            <a:r>
              <a:rPr lang="en-US" b="1" dirty="0" smtClean="0"/>
              <a:t> </a:t>
            </a:r>
            <a:r>
              <a:rPr lang="en-US" dirty="0" smtClean="0"/>
              <a:t>–</a:t>
            </a:r>
            <a:r>
              <a:rPr lang="ru-RU" dirty="0" smtClean="0"/>
              <a:t>хочу подчеркнуть, что</a:t>
            </a:r>
          </a:p>
          <a:p>
            <a:r>
              <a:rPr lang="en-US" b="1" dirty="0" smtClean="0"/>
              <a:t>To begin with</a:t>
            </a:r>
            <a:r>
              <a:rPr lang="ru-RU" b="1" dirty="0" smtClean="0"/>
              <a:t> </a:t>
            </a:r>
            <a:r>
              <a:rPr lang="ru-RU" dirty="0" smtClean="0"/>
              <a:t>- начнем с того, что ... </a:t>
            </a:r>
          </a:p>
          <a:p>
            <a:r>
              <a:rPr lang="en-US" b="1" dirty="0" smtClean="0"/>
              <a:t>Firstly, ... / Secondly, ... / Finally, …. </a:t>
            </a:r>
            <a:r>
              <a:rPr lang="en-US" dirty="0" smtClean="0"/>
              <a:t>- </a:t>
            </a:r>
            <a:r>
              <a:rPr lang="ru-RU" dirty="0" smtClean="0"/>
              <a:t>во-первых, ... / во-вторых, .../ наконец, ... .</a:t>
            </a:r>
          </a:p>
          <a:p>
            <a:r>
              <a:rPr lang="en-US" b="1" dirty="0" smtClean="0"/>
              <a:t>One argument in support of </a:t>
            </a:r>
            <a:r>
              <a:rPr lang="ru-RU" b="1" dirty="0" smtClean="0"/>
              <a:t> </a:t>
            </a:r>
            <a:r>
              <a:rPr lang="ru-RU" dirty="0" smtClean="0"/>
              <a:t>- один из аргументов в поддержку </a:t>
            </a:r>
          </a:p>
          <a:p>
            <a:r>
              <a:rPr lang="en-US" b="1" dirty="0" smtClean="0"/>
              <a:t>The first thing that needs to be said is </a:t>
            </a:r>
            <a:r>
              <a:rPr lang="ru-RU" b="1" dirty="0" smtClean="0"/>
              <a:t> </a:t>
            </a:r>
            <a:r>
              <a:rPr lang="ru-RU" dirty="0" smtClean="0"/>
              <a:t>- первое, что нужно сказать, это то, что.</a:t>
            </a:r>
          </a:p>
          <a:p>
            <a:r>
              <a:rPr lang="en-US" b="1" dirty="0" smtClean="0"/>
              <a:t>It is true that ... / clear that ... / noticeable that </a:t>
            </a:r>
            <a:r>
              <a:rPr lang="ru-RU" dirty="0" smtClean="0"/>
              <a:t>- это правда, что ... / ясно, что ... / примечательно, что ...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Children's- Planets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2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hildren's- Planet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 flipH="1">
            <a:off x="0" y="0"/>
            <a:ext cx="60959" cy="45719"/>
          </a:xfrm>
          <a:prstGeom prst="rect">
            <a:avLst/>
          </a:prstGeom>
        </p:spPr>
      </p:pic>
      <p:pic>
        <p:nvPicPr>
          <p:cNvPr id="6" name="Picture 2" descr="C:\Users\Администратор\Desktop\1235814379_space2_previ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147160">
            <a:off x="179743" y="677384"/>
            <a:ext cx="3936438" cy="2952328"/>
          </a:xfrm>
          <a:prstGeom prst="rect">
            <a:avLst/>
          </a:prstGeom>
          <a:noFill/>
        </p:spPr>
      </p:pic>
      <p:pic>
        <p:nvPicPr>
          <p:cNvPr id="3074" name="Picture 2" descr="C:\Users\Администратор\Desktop\i (8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73904">
            <a:off x="5058394" y="2659664"/>
            <a:ext cx="3168352" cy="3519264"/>
          </a:xfrm>
          <a:prstGeom prst="rect">
            <a:avLst/>
          </a:prstGeom>
          <a:noFill/>
        </p:spPr>
      </p:pic>
      <p:pic>
        <p:nvPicPr>
          <p:cNvPr id="3075" name="Picture 3" descr="C:\Users\Администратор\Desktop\i (9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4797152"/>
            <a:ext cx="1819275" cy="1428750"/>
          </a:xfrm>
          <a:prstGeom prst="rect">
            <a:avLst/>
          </a:prstGeom>
          <a:noFill/>
        </p:spPr>
      </p:pic>
      <p:pic>
        <p:nvPicPr>
          <p:cNvPr id="3076" name="Picture 4" descr="C:\Users\Администратор\Desktop\i (10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548680"/>
            <a:ext cx="1270221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2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800890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1. revolves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2.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planets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3. eight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4. closest, terrestrials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5. Gas Giants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6. orbits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7.smaller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8. similar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9. comes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10.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reddish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11.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Jupiter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12. unmistakable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13.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spot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Администратор\Desktop\i (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13654">
            <a:off x="6162066" y="723225"/>
            <a:ext cx="1296144" cy="1028686"/>
          </a:xfrm>
          <a:prstGeom prst="rect">
            <a:avLst/>
          </a:prstGeom>
          <a:noFill/>
        </p:spPr>
      </p:pic>
      <p:pic>
        <p:nvPicPr>
          <p:cNvPr id="4099" name="Picture 3" descr="C:\Users\Администратор\Desktop\i (1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6923">
            <a:off x="5940152" y="2924944"/>
            <a:ext cx="2903363" cy="2304256"/>
          </a:xfrm>
          <a:prstGeom prst="rect">
            <a:avLst/>
          </a:prstGeom>
          <a:noFill/>
        </p:spPr>
      </p:pic>
      <p:pic>
        <p:nvPicPr>
          <p:cNvPr id="4100" name="Picture 4" descr="C:\Users\Администратор\Desktop\i (1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653136"/>
            <a:ext cx="1292036" cy="1196330"/>
          </a:xfrm>
          <a:prstGeom prst="rect">
            <a:avLst/>
          </a:prstGeom>
          <a:noFill/>
        </p:spPr>
      </p:pic>
      <p:pic>
        <p:nvPicPr>
          <p:cNvPr id="4101" name="Picture 5" descr="C:\Users\Администратор\Desktop\i (10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132856"/>
            <a:ext cx="1800200" cy="14287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2204864"/>
            <a:ext cx="4392488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/>
              <a:t>Look around, shake your head,</a:t>
            </a:r>
          </a:p>
          <a:p>
            <a:r>
              <a:rPr lang="en-US" sz="2000" dirty="0" smtClean="0"/>
              <a:t>Stamp your feet, clap your hands!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en-US" sz="2000" dirty="0" smtClean="0"/>
              <a:t>Look around, shake your head,</a:t>
            </a:r>
          </a:p>
          <a:p>
            <a:r>
              <a:rPr lang="en-US" sz="2000" dirty="0" smtClean="0"/>
              <a:t>Stamp your feet, clap your hands!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en-US" sz="2000" dirty="0" smtClean="0"/>
              <a:t>Look around, shake your head,</a:t>
            </a:r>
          </a:p>
          <a:p>
            <a:r>
              <a:rPr lang="en-US" sz="2000" dirty="0" smtClean="0"/>
              <a:t>Stamp your feet, clap your hands!</a:t>
            </a:r>
            <a:endParaRPr lang="ru-RU" sz="2000" dirty="0" smtClean="0"/>
          </a:p>
          <a:p>
            <a:endParaRPr lang="ru-RU" sz="2000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71600" y="908720"/>
            <a:ext cx="792088" cy="7920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230</Words>
  <Application>Microsoft Office PowerPoint</Application>
  <PresentationFormat>Экран (4:3)</PresentationFormat>
  <Paragraphs>47</Paragraphs>
  <Slides>12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Astronomer is a charming profession! You and the Universe are close friends. Supervising the orbit of Saturn You don’t find its beginning and ends. To admire the constellations is attractive And tempting, I see. To discover new stars and new planets Is prestiguous for people, I think! </vt:lpstr>
      <vt:lpstr>1. Astronomer - [ə'strɔnəmə] - астронавт 2.Charming - ['ʧɑːmɪŋ] – удивительный, очаровательный 3.Universe -  ['juːnɪvɜːs] - Вселенная 4.Supervise - ['s(j)uːpəvaɪz] - наблюдать 5.Saturn -  ['sætən] - Сатурн 6.Constellation - [ˌkɔn(t)stə'leɪʃ(ə)n] - созвездие 7.Tempting - ['tem(p)tɪŋ] - заманчивый 8.Attractive - [ə'træktɪv] - привлекательный 9.Discover - [dɪ'skʌvə] – открывать 10. Planet – [‘plænət] - планета </vt:lpstr>
      <vt:lpstr>  1. Astronomer -  астронавт 2.Charming – удивительный, очаровательный 3.Universe - Вселенная 4.Supervise - наблюдать 5.Saturn  - Сатурн 6.Constellation  - созвездие 7.Tempting - заманчивый 8.Attractive  - привлекательный 9.Discover – открывать 10. Planet - планета</vt:lpstr>
      <vt:lpstr>Слайд 5</vt:lpstr>
      <vt:lpstr>Слайд 6</vt:lpstr>
      <vt:lpstr>Слайд 7</vt:lpstr>
      <vt:lpstr>Слайд 8</vt:lpstr>
      <vt:lpstr>Слайд 9</vt:lpstr>
      <vt:lpstr>Слайд 10</vt:lpstr>
      <vt:lpstr>The themes of the compositions  1. If I were a cosmonaut… 2. My own spaceship. 3. My space travel. 4. Mysterios planets.</vt:lpstr>
      <vt:lpstr>Источники:   http://study-english.info/phrases.php#ixzz1pdZveis6  http://www.kartinki24.ru/kosmos/ http://pictures.ucoz.ua http://images.yandex.ru/ http://www.youtube.com/http://slovari.yandex.ru/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 Windows</cp:lastModifiedBy>
  <cp:revision>61</cp:revision>
  <dcterms:created xsi:type="dcterms:W3CDTF">2012-03-19T18:16:18Z</dcterms:created>
  <dcterms:modified xsi:type="dcterms:W3CDTF">2012-03-21T10:01:33Z</dcterms:modified>
</cp:coreProperties>
</file>